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4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5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6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8" r:id="rId1"/>
    <p:sldMasterId id="2147483664" r:id="rId2"/>
    <p:sldMasterId id="2147483670" r:id="rId3"/>
    <p:sldMasterId id="2147483694" r:id="rId4"/>
    <p:sldMasterId id="2147483676" r:id="rId5"/>
    <p:sldMasterId id="2147483682" r:id="rId6"/>
    <p:sldMasterId id="2147483688" r:id="rId7"/>
  </p:sldMasterIdLst>
  <p:notesMasterIdLst>
    <p:notesMasterId r:id="rId49"/>
  </p:notesMasterIdLst>
  <p:handoutMasterIdLst>
    <p:handoutMasterId r:id="rId50"/>
  </p:handoutMasterIdLst>
  <p:sldIdLst>
    <p:sldId id="256" r:id="rId8"/>
    <p:sldId id="389" r:id="rId9"/>
    <p:sldId id="391" r:id="rId10"/>
    <p:sldId id="393" r:id="rId11"/>
    <p:sldId id="395" r:id="rId12"/>
    <p:sldId id="397" r:id="rId13"/>
    <p:sldId id="399" r:id="rId14"/>
    <p:sldId id="400" r:id="rId15"/>
    <p:sldId id="402" r:id="rId16"/>
    <p:sldId id="404" r:id="rId17"/>
    <p:sldId id="405" r:id="rId18"/>
    <p:sldId id="407" r:id="rId19"/>
    <p:sldId id="409" r:id="rId20"/>
    <p:sldId id="411" r:id="rId21"/>
    <p:sldId id="371" r:id="rId22"/>
    <p:sldId id="361" r:id="rId23"/>
    <p:sldId id="376" r:id="rId24"/>
    <p:sldId id="412" r:id="rId25"/>
    <p:sldId id="413" r:id="rId26"/>
    <p:sldId id="414" r:id="rId27"/>
    <p:sldId id="415" r:id="rId28"/>
    <p:sldId id="416" r:id="rId29"/>
    <p:sldId id="365" r:id="rId30"/>
    <p:sldId id="379" r:id="rId31"/>
    <p:sldId id="374" r:id="rId32"/>
    <p:sldId id="385" r:id="rId33"/>
    <p:sldId id="373" r:id="rId34"/>
    <p:sldId id="381" r:id="rId35"/>
    <p:sldId id="369" r:id="rId36"/>
    <p:sldId id="417" r:id="rId37"/>
    <p:sldId id="418" r:id="rId38"/>
    <p:sldId id="386" r:id="rId39"/>
    <p:sldId id="378" r:id="rId40"/>
    <p:sldId id="367" r:id="rId41"/>
    <p:sldId id="387" r:id="rId42"/>
    <p:sldId id="382" r:id="rId43"/>
    <p:sldId id="366" r:id="rId44"/>
    <p:sldId id="383" r:id="rId45"/>
    <p:sldId id="368" r:id="rId46"/>
    <p:sldId id="388" r:id="rId47"/>
    <p:sldId id="377" r:id="rId48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49">
          <p15:clr>
            <a:srgbClr val="A4A3A4"/>
          </p15:clr>
        </p15:guide>
        <p15:guide id="2" pos="47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9B368"/>
    <a:srgbClr val="198B64"/>
    <a:srgbClr val="C6714A"/>
    <a:srgbClr val="DCA655"/>
    <a:srgbClr val="6B4189"/>
    <a:srgbClr val="3F9A79"/>
    <a:srgbClr val="16666F"/>
    <a:srgbClr val="447E90"/>
    <a:srgbClr val="4E8D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05" autoAdjust="0"/>
    <p:restoredTop sz="86357" autoAdjust="0"/>
  </p:normalViewPr>
  <p:slideViewPr>
    <p:cSldViewPr snapToGrid="0" snapToObjects="1" showGuides="1">
      <p:cViewPr varScale="1">
        <p:scale>
          <a:sx n="74" d="100"/>
          <a:sy n="74" d="100"/>
        </p:scale>
        <p:origin x="1164" y="72"/>
      </p:cViewPr>
      <p:guideLst>
        <p:guide orient="horz" pos="649"/>
        <p:guide pos="47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65" d="100"/>
          <a:sy n="65" d="100"/>
        </p:scale>
        <p:origin x="3366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openxmlformats.org/officeDocument/2006/relationships/slide" Target="slides/slide3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34" Type="http://schemas.openxmlformats.org/officeDocument/2006/relationships/slide" Target="slides/slide27.xml"/><Relationship Id="rId42" Type="http://schemas.openxmlformats.org/officeDocument/2006/relationships/slide" Target="slides/slide35.xml"/><Relationship Id="rId47" Type="http://schemas.openxmlformats.org/officeDocument/2006/relationships/slide" Target="slides/slide40.xml"/><Relationship Id="rId50" Type="http://schemas.openxmlformats.org/officeDocument/2006/relationships/handoutMaster" Target="handoutMasters/handoutMaster1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slide" Target="slides/slide26.xml"/><Relationship Id="rId38" Type="http://schemas.openxmlformats.org/officeDocument/2006/relationships/slide" Target="slides/slide31.xml"/><Relationship Id="rId46" Type="http://schemas.openxmlformats.org/officeDocument/2006/relationships/slide" Target="slides/slide3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41" Type="http://schemas.openxmlformats.org/officeDocument/2006/relationships/slide" Target="slides/slide34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slide" Target="slides/slide25.xml"/><Relationship Id="rId37" Type="http://schemas.openxmlformats.org/officeDocument/2006/relationships/slide" Target="slides/slide30.xml"/><Relationship Id="rId40" Type="http://schemas.openxmlformats.org/officeDocument/2006/relationships/slide" Target="slides/slide33.xml"/><Relationship Id="rId45" Type="http://schemas.openxmlformats.org/officeDocument/2006/relationships/slide" Target="slides/slide38.xml"/><Relationship Id="rId53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slide" Target="slides/slide29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4" Type="http://schemas.openxmlformats.org/officeDocument/2006/relationships/slide" Target="slides/slide37.xml"/><Relationship Id="rId52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slide" Target="slides/slide28.xml"/><Relationship Id="rId43" Type="http://schemas.openxmlformats.org/officeDocument/2006/relationships/slide" Target="slides/slide36.xml"/><Relationship Id="rId48" Type="http://schemas.openxmlformats.org/officeDocument/2006/relationships/slide" Target="slides/slide41.xml"/><Relationship Id="rId8" Type="http://schemas.openxmlformats.org/officeDocument/2006/relationships/slide" Target="slides/slide1.xml"/><Relationship Id="rId51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18152A-4670-DD4C-AAFC-C17F734418B3}" type="datetimeFigureOut">
              <a:t>5/09/2015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C04A2F-BD0D-8B4B-8C63-218B4E48F359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838911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C900B5-6857-DB44-9846-7C78C09874F3}" type="datetimeFigureOut">
              <a:t>5/09/2015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BB8F35-2A73-D34D-93FE-F1753C8EDAEC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24810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serc.carleton.edu/introgeo/interactive/whatis.html" TargetMode="External"/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BB8F35-2A73-D34D-93FE-F1753C8EDAEC}" type="slidenum">
              <a:rPr lang="nl-BE" smtClean="0"/>
              <a:t>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9746094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/>
              <a:t>It no longer made sense to stand up in public and read out your notes if anyone could read the original text for themselves.</a:t>
            </a:r>
          </a:p>
          <a:p>
            <a:endParaRPr lang="nl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BB8F35-2A73-D34D-93FE-F1753C8EDAEC}" type="slidenum">
              <a:rPr lang="nl-BE" smtClean="0"/>
              <a:t>15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820147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BB8F35-2A73-D34D-93FE-F1753C8EDAEC}" type="slidenum">
              <a:rPr lang="nl-BE" smtClean="0"/>
              <a:t>16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6794550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BE" dirty="0">
                <a:hlinkClick r:id="rId3"/>
              </a:rPr>
              <a:t>http://</a:t>
            </a:r>
            <a:r>
              <a:rPr lang="nl-BE" dirty="0" smtClean="0">
                <a:hlinkClick r:id="rId3"/>
              </a:rPr>
              <a:t>serc.carleton.edu/introgeo/interactive/whatis.html</a:t>
            </a:r>
            <a:r>
              <a:rPr lang="nl-BE" dirty="0" smtClean="0"/>
              <a:t> </a:t>
            </a:r>
            <a:endParaRPr lang="nl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BB8F35-2A73-D34D-93FE-F1753C8EDAEC}" type="slidenum">
              <a:rPr lang="nl-BE" smtClean="0"/>
              <a:t>23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855194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2.jp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2.jp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2.jp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2.jpg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2.jpg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Relationship Id="rId4" Type="http://schemas.openxmlformats.org/officeDocument/2006/relationships/image" Target="../media/image2.jpg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4839761"/>
            <a:ext cx="9180000" cy="2018239"/>
          </a:xfrm>
          <a:prstGeom prst="rect">
            <a:avLst/>
          </a:prstGeom>
          <a:solidFill>
            <a:srgbClr val="89B368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1681" y="5103516"/>
            <a:ext cx="7308070" cy="1486600"/>
          </a:xfrm>
        </p:spPr>
        <p:txBody>
          <a:bodyPr>
            <a:noAutofit/>
          </a:bodyPr>
          <a:lstStyle>
            <a:lvl1pPr marL="0" indent="0" algn="l">
              <a:buNone/>
              <a:defRPr sz="4400">
                <a:solidFill>
                  <a:schemeClr val="bg1"/>
                </a:solidFill>
                <a:latin typeface="Corbel"/>
                <a:cs typeface="Corbe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 noProof="0" smtClean="0"/>
              <a:t>Klik om de ondertitelstijl van het model te bewerken</a:t>
            </a:r>
            <a:endParaRPr lang="nl-BE" noProof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992" y="6220049"/>
            <a:ext cx="838828" cy="318755"/>
          </a:xfrm>
          <a:prstGeom prst="rect">
            <a:avLst/>
          </a:prstGeom>
        </p:spPr>
      </p:pic>
      <p:pic>
        <p:nvPicPr>
          <p:cNvPr id="16" name="Picture 15" descr="foto.jp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8" y="1030288"/>
            <a:ext cx="9186128" cy="3860785"/>
          </a:xfrm>
          <a:prstGeom prst="rect">
            <a:avLst/>
          </a:prstGeom>
          <a:ln>
            <a:noFill/>
          </a:ln>
        </p:spPr>
      </p:pic>
      <p:pic>
        <p:nvPicPr>
          <p:cNvPr id="13" name="Picture 12" descr="Odisee_zw.eps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17" y="205437"/>
            <a:ext cx="1779799" cy="460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99159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9203D-9426-473D-9F5C-252F8A9846D4}" type="datetime1">
              <a:rPr lang="nl-BE" smtClean="0"/>
              <a:t>5/09/2015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Alternative teaching methods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57455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7948" y="1600200"/>
            <a:ext cx="383785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4E3A66-F711-44FF-8784-6198321DF9B0}" type="datetime1">
              <a:rPr lang="nl-BE" smtClean="0"/>
              <a:t>5/09/2015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Alternative teaching methods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8944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C73E41-DF07-4AF1-939A-71AD4ADA743F}" type="datetime1">
              <a:rPr lang="nl-BE" smtClean="0"/>
              <a:t>5/09/2015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Alternative teaching methods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6142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610" y="4800600"/>
            <a:ext cx="801629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60413" y="1030287"/>
            <a:ext cx="7926387" cy="36972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 smtClean="0"/>
              <a:t>Klik op het pictogram als u een afbeelding wilt toevoegen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9641" y="5431478"/>
            <a:ext cx="8007159" cy="70015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6DA02-D41C-4A54-A92F-8980D7F8D381}" type="datetime1">
              <a:rPr lang="nl-BE" smtClean="0"/>
              <a:t>5/09/2015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Alternative teaching methods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9360" y="6343522"/>
            <a:ext cx="527440" cy="365125"/>
          </a:xfrm>
        </p:spPr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015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4839761"/>
            <a:ext cx="9180000" cy="2018239"/>
          </a:xfrm>
          <a:prstGeom prst="rect">
            <a:avLst/>
          </a:prstGeom>
          <a:solidFill>
            <a:srgbClr val="4E8DCC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Autofit/>
          </a:bodyPr>
          <a:lstStyle>
            <a:lvl1pPr>
              <a:defRPr sz="6000">
                <a:latin typeface="Corbel"/>
              </a:defRPr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1681" y="5103516"/>
            <a:ext cx="7308070" cy="1486600"/>
          </a:xfrm>
        </p:spPr>
        <p:txBody>
          <a:bodyPr>
            <a:noAutofit/>
          </a:bodyPr>
          <a:lstStyle>
            <a:lvl1pPr marL="0" indent="0" algn="l">
              <a:buNone/>
              <a:defRPr sz="4400">
                <a:solidFill>
                  <a:schemeClr val="bg1"/>
                </a:solidFill>
                <a:latin typeface="Corbel"/>
                <a:cs typeface="Corbe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BE" noProof="0"/>
              <a:t>Click to edit Master subtitle style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992" y="6220049"/>
            <a:ext cx="838828" cy="318755"/>
          </a:xfrm>
          <a:prstGeom prst="rect">
            <a:avLst/>
          </a:prstGeom>
        </p:spPr>
      </p:pic>
      <p:pic>
        <p:nvPicPr>
          <p:cNvPr id="13" name="Picture 12" descr="Odisee_zw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17" y="205437"/>
            <a:ext cx="1779799" cy="460356"/>
          </a:xfrm>
          <a:prstGeom prst="rect">
            <a:avLst/>
          </a:prstGeom>
        </p:spPr>
      </p:pic>
      <p:pic>
        <p:nvPicPr>
          <p:cNvPr id="16" name="Picture 15" descr="foto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78976"/>
            <a:ext cx="9180000" cy="386078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643957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4E1ACA-C15D-4ACA-8F9C-70DFC3766090}" type="datetime1">
              <a:rPr lang="nl-BE" smtClean="0"/>
              <a:t>5/09/2015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Alternative teaching methods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5351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7948" y="1600200"/>
            <a:ext cx="383785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A366E-004E-46F6-BDF2-88C34275D286}" type="datetime1">
              <a:rPr lang="nl-BE" smtClean="0"/>
              <a:t>5/09/2015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Alternative teaching methods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3916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3B614D-00A8-4603-A34E-E29A2AF71FEF}" type="datetime1">
              <a:rPr lang="nl-BE" smtClean="0"/>
              <a:t>5/09/2015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Alternative teaching methods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9560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610" y="4800600"/>
            <a:ext cx="801629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60413" y="1030287"/>
            <a:ext cx="7926387" cy="36972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9641" y="5431478"/>
            <a:ext cx="8007159" cy="70015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409053-EA7E-486C-BC77-4AAD748CCB63}" type="datetime1">
              <a:rPr lang="nl-BE" smtClean="0"/>
              <a:t>5/09/2015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Alternative teaching methods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9360" y="6343522"/>
            <a:ext cx="527440" cy="365125"/>
          </a:xfrm>
        </p:spPr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6844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4839761"/>
            <a:ext cx="9180000" cy="2018239"/>
          </a:xfrm>
          <a:prstGeom prst="rect">
            <a:avLst/>
          </a:prstGeom>
          <a:solidFill>
            <a:srgbClr val="447E90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Autofit/>
          </a:bodyPr>
          <a:lstStyle>
            <a:lvl1pPr>
              <a:defRPr sz="6000">
                <a:latin typeface="Corbel"/>
              </a:defRPr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1681" y="5103516"/>
            <a:ext cx="7308070" cy="1486600"/>
          </a:xfrm>
        </p:spPr>
        <p:txBody>
          <a:bodyPr>
            <a:noAutofit/>
          </a:bodyPr>
          <a:lstStyle>
            <a:lvl1pPr marL="0" indent="0" algn="l">
              <a:buNone/>
              <a:defRPr sz="4400">
                <a:solidFill>
                  <a:schemeClr val="bg1"/>
                </a:solidFill>
                <a:latin typeface="Corbel"/>
                <a:cs typeface="Corbe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BE" noProof="0"/>
              <a:t>Click to edit Master subtitle style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992" y="6220049"/>
            <a:ext cx="838828" cy="318755"/>
          </a:xfrm>
          <a:prstGeom prst="rect">
            <a:avLst/>
          </a:prstGeom>
        </p:spPr>
      </p:pic>
      <p:pic>
        <p:nvPicPr>
          <p:cNvPr id="13" name="Picture 12" descr="Odisee_zw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17" y="205437"/>
            <a:ext cx="1779799" cy="460356"/>
          </a:xfrm>
          <a:prstGeom prst="rect">
            <a:avLst/>
          </a:prstGeom>
        </p:spPr>
      </p:pic>
      <p:pic>
        <p:nvPicPr>
          <p:cNvPr id="16" name="Picture 15" descr="foto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78976"/>
            <a:ext cx="9180000" cy="386078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5711860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54210E-E06F-4547-8339-683896DE8CDA}" type="datetime1">
              <a:rPr lang="nl-BE" smtClean="0"/>
              <a:t>5/09/2015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Alternative teaching methods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25757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7948" y="1600200"/>
            <a:ext cx="383785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69791D-2EBA-480C-BCE3-801A115F7D03}" type="datetime1">
              <a:rPr lang="nl-BE" smtClean="0"/>
              <a:t>5/09/2015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Alternative teaching methods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4874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25F64-D87F-455E-8EC5-081CD1B49828}" type="datetime1">
              <a:rPr lang="nl-BE" smtClean="0"/>
              <a:t>5/09/2015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Alternative teaching methods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9932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610" y="4800600"/>
            <a:ext cx="801629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60413" y="1030287"/>
            <a:ext cx="7926387" cy="36972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9641" y="5431478"/>
            <a:ext cx="8007159" cy="70015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7441F-3E1E-4AD8-BEE5-5689A0A50425}" type="datetime1">
              <a:rPr lang="nl-BE" smtClean="0"/>
              <a:t>5/09/2015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Alternative teaching methods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9360" y="6343522"/>
            <a:ext cx="527440" cy="365125"/>
          </a:xfrm>
        </p:spPr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589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4839761"/>
            <a:ext cx="9180000" cy="2018239"/>
          </a:xfrm>
          <a:prstGeom prst="rect">
            <a:avLst/>
          </a:prstGeom>
          <a:solidFill>
            <a:srgbClr val="198B64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Autofit/>
          </a:bodyPr>
          <a:lstStyle>
            <a:lvl1pPr>
              <a:defRPr sz="6000">
                <a:latin typeface="Corbel"/>
              </a:defRPr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1681" y="5103516"/>
            <a:ext cx="7308070" cy="1486600"/>
          </a:xfrm>
        </p:spPr>
        <p:txBody>
          <a:bodyPr>
            <a:noAutofit/>
          </a:bodyPr>
          <a:lstStyle>
            <a:lvl1pPr marL="0" indent="0" algn="l">
              <a:buNone/>
              <a:defRPr sz="4400">
                <a:solidFill>
                  <a:schemeClr val="bg1"/>
                </a:solidFill>
                <a:latin typeface="Corbel"/>
                <a:cs typeface="Corbe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BE" noProof="0"/>
              <a:t>Click to edit Master subtitle style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992" y="6220049"/>
            <a:ext cx="838828" cy="318755"/>
          </a:xfrm>
          <a:prstGeom prst="rect">
            <a:avLst/>
          </a:prstGeom>
        </p:spPr>
      </p:pic>
      <p:pic>
        <p:nvPicPr>
          <p:cNvPr id="13" name="Picture 12" descr="Odisee_zw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17" y="205437"/>
            <a:ext cx="1779799" cy="460356"/>
          </a:xfrm>
          <a:prstGeom prst="rect">
            <a:avLst/>
          </a:prstGeom>
        </p:spPr>
      </p:pic>
      <p:pic>
        <p:nvPicPr>
          <p:cNvPr id="16" name="Picture 15" descr="foto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78976"/>
            <a:ext cx="9180000" cy="386078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652818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E19A3-A550-47C3-814C-5B5F6C3C195F}" type="datetime1">
              <a:rPr lang="nl-BE" smtClean="0"/>
              <a:t>5/09/2015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Alternative teaching methods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01008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7948" y="1600200"/>
            <a:ext cx="383785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FC1D7B-332E-4C11-95AF-652717B10E5F}" type="datetime1">
              <a:rPr lang="nl-BE" smtClean="0"/>
              <a:t>5/09/2015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Alternative teaching methods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92557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16DD17-61F1-4ACE-BCF2-12EDC6EE6620}" type="datetime1">
              <a:rPr lang="nl-BE" smtClean="0"/>
              <a:t>5/09/2015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Alternative teaching methods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13936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610" y="4800600"/>
            <a:ext cx="801629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60413" y="1030287"/>
            <a:ext cx="7926387" cy="36972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9641" y="5431478"/>
            <a:ext cx="8007159" cy="70015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70B68D-45EA-4B26-A7F8-BCD764C9E1AF}" type="datetime1">
              <a:rPr lang="nl-BE" smtClean="0"/>
              <a:t>5/09/2015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Alternative teaching methods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9360" y="6343522"/>
            <a:ext cx="527440" cy="365125"/>
          </a:xfrm>
        </p:spPr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87991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4839761"/>
            <a:ext cx="9180000" cy="2018239"/>
          </a:xfrm>
          <a:prstGeom prst="rect">
            <a:avLst/>
          </a:prstGeom>
          <a:solidFill>
            <a:srgbClr val="6B4189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Autofit/>
          </a:bodyPr>
          <a:lstStyle>
            <a:lvl1pPr>
              <a:defRPr sz="6000">
                <a:latin typeface="Corbel"/>
              </a:defRPr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1681" y="5103516"/>
            <a:ext cx="7308070" cy="1486600"/>
          </a:xfrm>
        </p:spPr>
        <p:txBody>
          <a:bodyPr>
            <a:noAutofit/>
          </a:bodyPr>
          <a:lstStyle>
            <a:lvl1pPr marL="0" indent="0" algn="l">
              <a:buNone/>
              <a:defRPr sz="4400">
                <a:solidFill>
                  <a:schemeClr val="bg1"/>
                </a:solidFill>
                <a:latin typeface="Corbel"/>
                <a:cs typeface="Corbe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BE" noProof="0"/>
              <a:t>Click to edit Master subtitle style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992" y="6220049"/>
            <a:ext cx="838828" cy="318755"/>
          </a:xfrm>
          <a:prstGeom prst="rect">
            <a:avLst/>
          </a:prstGeom>
        </p:spPr>
      </p:pic>
      <p:pic>
        <p:nvPicPr>
          <p:cNvPr id="13" name="Picture 12" descr="Odisee_zw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17" y="205437"/>
            <a:ext cx="1779799" cy="460356"/>
          </a:xfrm>
          <a:prstGeom prst="rect">
            <a:avLst/>
          </a:prstGeom>
        </p:spPr>
      </p:pic>
      <p:pic>
        <p:nvPicPr>
          <p:cNvPr id="16" name="Picture 15" descr="foto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78976"/>
            <a:ext cx="9180000" cy="386078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5571368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F3E88E-02A1-4744-AD68-BA54A48CE311}" type="datetime1">
              <a:rPr lang="nl-BE" smtClean="0"/>
              <a:t>5/09/2015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Alternative teaching methods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3669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7948" y="1600200"/>
            <a:ext cx="383785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979252-94A9-49B9-BF5B-B5EC4C98048E}" type="datetime1">
              <a:rPr lang="nl-BE" smtClean="0"/>
              <a:t>5/09/2015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Alternative teaching methods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667742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FFE98-2612-4F17-BA0D-236463C4AC6B}" type="datetime1">
              <a:rPr lang="nl-BE" smtClean="0"/>
              <a:t>5/09/2015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Alternative teaching methods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21648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610" y="4800600"/>
            <a:ext cx="801629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60413" y="1030287"/>
            <a:ext cx="7926387" cy="36972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9641" y="5431478"/>
            <a:ext cx="8007159" cy="70015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AC176-B5C3-4767-8D93-03C03AAE872D}" type="datetime1">
              <a:rPr lang="nl-BE" smtClean="0"/>
              <a:t>5/09/2015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Alternative teaching methods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9360" y="6343522"/>
            <a:ext cx="527440" cy="365125"/>
          </a:xfrm>
        </p:spPr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0093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4839761"/>
            <a:ext cx="9180000" cy="2018239"/>
          </a:xfrm>
          <a:prstGeom prst="rect">
            <a:avLst/>
          </a:prstGeom>
          <a:solidFill>
            <a:srgbClr val="DCA655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Autofit/>
          </a:bodyPr>
          <a:lstStyle>
            <a:lvl1pPr>
              <a:defRPr sz="6000">
                <a:latin typeface="Corbel"/>
              </a:defRPr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1681" y="5103516"/>
            <a:ext cx="7308070" cy="1486600"/>
          </a:xfrm>
        </p:spPr>
        <p:txBody>
          <a:bodyPr>
            <a:noAutofit/>
          </a:bodyPr>
          <a:lstStyle>
            <a:lvl1pPr marL="0" indent="0" algn="l">
              <a:buNone/>
              <a:defRPr sz="4400">
                <a:solidFill>
                  <a:schemeClr val="bg1"/>
                </a:solidFill>
                <a:latin typeface="Corbel"/>
                <a:cs typeface="Corbe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BE" noProof="0"/>
              <a:t>Click to edit Master subtitle style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992" y="6220049"/>
            <a:ext cx="838828" cy="318755"/>
          </a:xfrm>
          <a:prstGeom prst="rect">
            <a:avLst/>
          </a:prstGeom>
        </p:spPr>
      </p:pic>
      <p:pic>
        <p:nvPicPr>
          <p:cNvPr id="13" name="Picture 12" descr="Odisee_zw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17" y="205437"/>
            <a:ext cx="1779799" cy="460356"/>
          </a:xfrm>
          <a:prstGeom prst="rect">
            <a:avLst/>
          </a:prstGeom>
        </p:spPr>
      </p:pic>
      <p:pic>
        <p:nvPicPr>
          <p:cNvPr id="16" name="Picture 15" descr="foto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78976"/>
            <a:ext cx="9180000" cy="386078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54160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BF6FD-49CD-4699-827D-7BDFC1755CF1}" type="datetime1">
              <a:rPr lang="nl-BE" smtClean="0"/>
              <a:t>5/09/2015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Alternative teaching methods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34932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7948" y="1600200"/>
            <a:ext cx="383785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D6199-8BDC-4AD1-8B96-2B790ADD8B31}" type="datetime1">
              <a:rPr lang="nl-BE" smtClean="0"/>
              <a:t>5/09/2015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Alternative teaching methods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47152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6A9C73-FE6F-47EB-993F-1B281BFB4907}" type="datetime1">
              <a:rPr lang="nl-BE" smtClean="0"/>
              <a:t>5/09/2015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Alternative teaching methods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46199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610" y="4800600"/>
            <a:ext cx="801629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60413" y="1030287"/>
            <a:ext cx="7926387" cy="36972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9641" y="5431478"/>
            <a:ext cx="8007159" cy="70015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D96619-5E5C-4617-AA87-747728E63180}" type="datetime1">
              <a:rPr lang="nl-BE" smtClean="0"/>
              <a:t>5/09/2015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Alternative teaching methods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9360" y="6343522"/>
            <a:ext cx="527440" cy="365125"/>
          </a:xfrm>
        </p:spPr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934032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>
            <a:off x="0" y="4839761"/>
            <a:ext cx="9180000" cy="2018239"/>
          </a:xfrm>
          <a:prstGeom prst="rect">
            <a:avLst/>
          </a:prstGeom>
          <a:solidFill>
            <a:srgbClr val="C6714A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Autofit/>
          </a:bodyPr>
          <a:lstStyle>
            <a:lvl1pPr>
              <a:defRPr sz="6000">
                <a:latin typeface="Corbel"/>
              </a:defRPr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71681" y="5103516"/>
            <a:ext cx="7308070" cy="1486600"/>
          </a:xfrm>
        </p:spPr>
        <p:txBody>
          <a:bodyPr>
            <a:noAutofit/>
          </a:bodyPr>
          <a:lstStyle>
            <a:lvl1pPr marL="0" indent="0" algn="l">
              <a:buNone/>
              <a:defRPr sz="4400">
                <a:solidFill>
                  <a:schemeClr val="bg1"/>
                </a:solidFill>
                <a:latin typeface="Corbel"/>
                <a:cs typeface="Corbe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BE" noProof="0"/>
              <a:t>Click to edit Master subtitle style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9992" y="6220049"/>
            <a:ext cx="838828" cy="318755"/>
          </a:xfrm>
          <a:prstGeom prst="rect">
            <a:avLst/>
          </a:prstGeom>
        </p:spPr>
      </p:pic>
      <p:pic>
        <p:nvPicPr>
          <p:cNvPr id="13" name="Picture 12" descr="Odisee_zw.eps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17" y="205437"/>
            <a:ext cx="1779799" cy="460356"/>
          </a:xfrm>
          <a:prstGeom prst="rect">
            <a:avLst/>
          </a:prstGeom>
        </p:spPr>
      </p:pic>
      <p:pic>
        <p:nvPicPr>
          <p:cNvPr id="16" name="Picture 15" descr="foto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78976"/>
            <a:ext cx="9180000" cy="386078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8511076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4615E-038B-4BE2-9FEB-995CE4D547DF}" type="datetime1">
              <a:rPr lang="nl-BE" smtClean="0"/>
              <a:t>5/09/2015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Alternative teaching methods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81242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57948" y="1600200"/>
            <a:ext cx="383785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ADE2B-F840-4D71-B5E3-3DA729391E82}" type="datetime1">
              <a:rPr lang="nl-BE" smtClean="0"/>
              <a:t>5/09/2015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Alternative teaching methods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34036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3794C2-D691-498D-80AB-8BBF6760AB13}" type="datetime1">
              <a:rPr lang="nl-BE" smtClean="0"/>
              <a:t>5/09/2015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Alternative teaching methods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56330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0610" y="4800600"/>
            <a:ext cx="801629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60413" y="1030287"/>
            <a:ext cx="7926387" cy="369728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9641" y="5431478"/>
            <a:ext cx="8007159" cy="70015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E3E3A9-0ECC-4EB8-809E-9CF31E99D584}" type="datetime1">
              <a:rPr lang="nl-BE" smtClean="0"/>
              <a:t>5/09/2015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Alternative teaching methods 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9360" y="6343522"/>
            <a:ext cx="527440" cy="365125"/>
          </a:xfrm>
        </p:spPr>
        <p:txBody>
          <a:bodyPr/>
          <a:lstStyle/>
          <a:p>
            <a:fld id="{FCA3638F-6D52-644A-9831-93255061F043}" type="slidenum"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414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9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theme" Target="../theme/theme5.xml"/><Relationship Id="rId5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4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theme" Target="../theme/theme6.xml"/><Relationship Id="rId5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9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theme" Target="../theme/theme7.xml"/><Relationship Id="rId5" Type="http://schemas.openxmlformats.org/officeDocument/2006/relationships/slideLayout" Target="../slideLayouts/slideLayout35.xml"/><Relationship Id="rId4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65304"/>
            <a:ext cx="9180000" cy="718352"/>
          </a:xfrm>
          <a:prstGeom prst="rect">
            <a:avLst/>
          </a:prstGeom>
          <a:solidFill>
            <a:srgbClr val="89B368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948" y="184842"/>
            <a:ext cx="802885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BE" smtClean="0"/>
              <a:t>Titelstijl van model bewerken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7948" y="1523232"/>
            <a:ext cx="802885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BE" smtClean="0"/>
              <a:t>Klik om de tekststijl van het model te bewerken</a:t>
            </a:r>
          </a:p>
          <a:p>
            <a:pPr lvl="1"/>
            <a:r>
              <a:rPr lang="nl-BE" smtClean="0"/>
              <a:t>Tweede niveau</a:t>
            </a:r>
          </a:p>
          <a:p>
            <a:pPr lvl="2"/>
            <a:r>
              <a:rPr lang="nl-BE" smtClean="0"/>
              <a:t>Derde niveau</a:t>
            </a:r>
          </a:p>
          <a:p>
            <a:pPr lvl="3"/>
            <a:r>
              <a:rPr lang="nl-BE" smtClean="0"/>
              <a:t>Vierde niveau</a:t>
            </a:r>
          </a:p>
          <a:p>
            <a:pPr lvl="4"/>
            <a:r>
              <a:rPr lang="nl-BE" smtClean="0"/>
              <a:t>Vijfde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25760" y="635016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B7521658-9BB1-4644-BEAD-4C1929C2EEFD}" type="datetime1">
              <a:rPr lang="nl-BE" smtClean="0"/>
              <a:t>5/09/2015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3606" y="6350169"/>
            <a:ext cx="52908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r>
              <a:rPr lang="en-US" smtClean="0"/>
              <a:t>Alternative teaching methods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59360" y="6343522"/>
            <a:ext cx="527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FCA3638F-6D52-644A-9831-93255061F043}" type="slidenum">
              <a:rPr lang="en-US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861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4400" b="1" kern="1200">
          <a:solidFill>
            <a:srgbClr val="89B368"/>
          </a:solidFill>
          <a:latin typeface="Corbel"/>
          <a:ea typeface="+mj-ea"/>
          <a:cs typeface="Corbel"/>
        </a:defRPr>
      </a:lvl1pPr>
    </p:titleStyle>
    <p:bodyStyle>
      <a:lvl1pPr marL="0" indent="0" algn="l" defTabSz="457200" rtl="0" eaLnBrk="1" latinLnBrk="0" hangingPunct="1">
        <a:lnSpc>
          <a:spcPct val="120000"/>
        </a:lnSpc>
        <a:spcBef>
          <a:spcPct val="20000"/>
        </a:spcBef>
        <a:buFont typeface="Arial"/>
        <a:buNone/>
        <a:defRPr sz="3000" b="1" kern="1200">
          <a:solidFill>
            <a:schemeClr val="tx1"/>
          </a:solidFill>
          <a:latin typeface="Corbel"/>
          <a:ea typeface="+mn-ea"/>
          <a:cs typeface="Corbel"/>
        </a:defRPr>
      </a:lvl1pPr>
      <a:lvl2pPr marL="269875" indent="-269875" algn="l" defTabSz="457200" rtl="0" eaLnBrk="1" latinLnBrk="0" hangingPunct="1">
        <a:spcBef>
          <a:spcPct val="20000"/>
        </a:spcBef>
        <a:buFont typeface="Arial"/>
        <a:buChar char="•"/>
        <a:defRPr sz="2600" kern="1200">
          <a:solidFill>
            <a:schemeClr val="tx1"/>
          </a:solidFill>
          <a:latin typeface="Corbel"/>
          <a:ea typeface="+mn-ea"/>
          <a:cs typeface="Corbel"/>
        </a:defRPr>
      </a:lvl2pPr>
      <a:lvl3pPr marL="449263" indent="-179388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Corbel"/>
          <a:ea typeface="+mn-ea"/>
          <a:cs typeface="Corbel"/>
        </a:defRPr>
      </a:lvl3pPr>
      <a:lvl4pPr marL="628650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4pPr>
      <a:lvl5pPr marL="808038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65304"/>
            <a:ext cx="9180000" cy="718352"/>
          </a:xfrm>
          <a:prstGeom prst="rect">
            <a:avLst/>
          </a:prstGeom>
          <a:solidFill>
            <a:srgbClr val="4E8DCC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948" y="184842"/>
            <a:ext cx="802885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7948" y="1523232"/>
            <a:ext cx="802885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25760" y="635016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B55FB868-0E43-4427-8766-BED097CCFFDF}" type="datetime1">
              <a:rPr lang="nl-BE" smtClean="0"/>
              <a:t>5/09/2015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3606" y="6350169"/>
            <a:ext cx="52908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r>
              <a:rPr lang="en-US" smtClean="0"/>
              <a:t>Alternative teaching methods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59360" y="6343522"/>
            <a:ext cx="527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FCA3638F-6D52-644A-9831-93255061F043}" type="slidenum">
              <a:rPr lang="en-US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9755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4400" b="1" kern="1200">
          <a:solidFill>
            <a:srgbClr val="4E8DCC"/>
          </a:solidFill>
          <a:latin typeface="Corbel"/>
          <a:ea typeface="+mj-ea"/>
          <a:cs typeface="Corbel"/>
        </a:defRPr>
      </a:lvl1pPr>
    </p:titleStyle>
    <p:bodyStyle>
      <a:lvl1pPr marL="0" indent="0" algn="l" defTabSz="457200" rtl="0" eaLnBrk="1" latinLnBrk="0" hangingPunct="1">
        <a:lnSpc>
          <a:spcPct val="120000"/>
        </a:lnSpc>
        <a:spcBef>
          <a:spcPct val="20000"/>
        </a:spcBef>
        <a:buFont typeface="Arial"/>
        <a:buNone/>
        <a:defRPr sz="3000" b="1" kern="1200">
          <a:solidFill>
            <a:schemeClr val="tx1"/>
          </a:solidFill>
          <a:latin typeface="Corbel"/>
          <a:ea typeface="+mn-ea"/>
          <a:cs typeface="Corbel"/>
        </a:defRPr>
      </a:lvl1pPr>
      <a:lvl2pPr marL="269875" indent="-269875" algn="l" defTabSz="457200" rtl="0" eaLnBrk="1" latinLnBrk="0" hangingPunct="1">
        <a:spcBef>
          <a:spcPct val="20000"/>
        </a:spcBef>
        <a:buFont typeface="Arial"/>
        <a:buChar char="•"/>
        <a:defRPr sz="2600" kern="1200">
          <a:solidFill>
            <a:schemeClr val="tx1"/>
          </a:solidFill>
          <a:latin typeface="Corbel"/>
          <a:ea typeface="+mn-ea"/>
          <a:cs typeface="Corbel"/>
        </a:defRPr>
      </a:lvl2pPr>
      <a:lvl3pPr marL="449263" indent="-179388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Corbel"/>
          <a:ea typeface="+mn-ea"/>
          <a:cs typeface="Corbel"/>
        </a:defRPr>
      </a:lvl3pPr>
      <a:lvl4pPr marL="628650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4pPr>
      <a:lvl5pPr marL="808038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65304"/>
            <a:ext cx="9180000" cy="718352"/>
          </a:xfrm>
          <a:prstGeom prst="rect">
            <a:avLst/>
          </a:prstGeom>
          <a:solidFill>
            <a:srgbClr val="447E90"/>
          </a:solidFill>
          <a:ln>
            <a:solidFill>
              <a:srgbClr val="447E9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948" y="184842"/>
            <a:ext cx="8028852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7948" y="1523232"/>
            <a:ext cx="802885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25760" y="635016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22883FCE-9DCD-464B-946E-F9449123EB2B}" type="datetime1">
              <a:rPr lang="nl-BE" smtClean="0"/>
              <a:t>5/09/2015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3606" y="6350169"/>
            <a:ext cx="52908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r>
              <a:rPr lang="en-US" smtClean="0"/>
              <a:t>Alternative teaching methods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59360" y="6343522"/>
            <a:ext cx="527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FCA3638F-6D52-644A-9831-93255061F043}" type="slidenum">
              <a:rPr lang="en-US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21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4400" b="1" kern="1200">
          <a:solidFill>
            <a:srgbClr val="447E90"/>
          </a:solidFill>
          <a:latin typeface="Corbel"/>
          <a:ea typeface="+mj-ea"/>
          <a:cs typeface="Corbel"/>
        </a:defRPr>
      </a:lvl1pPr>
    </p:titleStyle>
    <p:bodyStyle>
      <a:lvl1pPr marL="0" indent="0" algn="l" defTabSz="457200" rtl="0" eaLnBrk="1" latinLnBrk="0" hangingPunct="1">
        <a:lnSpc>
          <a:spcPct val="120000"/>
        </a:lnSpc>
        <a:spcBef>
          <a:spcPct val="20000"/>
        </a:spcBef>
        <a:buFont typeface="Arial"/>
        <a:buNone/>
        <a:defRPr sz="3000" b="1" kern="1200">
          <a:solidFill>
            <a:schemeClr val="tx1"/>
          </a:solidFill>
          <a:latin typeface="Corbel"/>
          <a:ea typeface="+mn-ea"/>
          <a:cs typeface="Corbel"/>
        </a:defRPr>
      </a:lvl1pPr>
      <a:lvl2pPr marL="269875" indent="-269875" algn="l" defTabSz="457200" rtl="0" eaLnBrk="1" latinLnBrk="0" hangingPunct="1">
        <a:spcBef>
          <a:spcPct val="20000"/>
        </a:spcBef>
        <a:buFont typeface="Arial"/>
        <a:buChar char="•"/>
        <a:defRPr sz="2600" kern="1200">
          <a:solidFill>
            <a:schemeClr val="tx1"/>
          </a:solidFill>
          <a:latin typeface="Corbel"/>
          <a:ea typeface="+mn-ea"/>
          <a:cs typeface="Corbel"/>
        </a:defRPr>
      </a:lvl2pPr>
      <a:lvl3pPr marL="449263" indent="-179388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Corbel"/>
          <a:ea typeface="+mn-ea"/>
          <a:cs typeface="Corbel"/>
        </a:defRPr>
      </a:lvl3pPr>
      <a:lvl4pPr marL="628650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4pPr>
      <a:lvl5pPr marL="808038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65304"/>
            <a:ext cx="9180000" cy="718352"/>
          </a:xfrm>
          <a:prstGeom prst="rect">
            <a:avLst/>
          </a:prstGeom>
          <a:solidFill>
            <a:srgbClr val="198B64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948" y="184842"/>
            <a:ext cx="8028852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BE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7948" y="1523232"/>
            <a:ext cx="802885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BE" dirty="0"/>
              <a:t>Click to edit Master text styles</a:t>
            </a:r>
          </a:p>
          <a:p>
            <a:pPr lvl="1"/>
            <a:r>
              <a:rPr lang="nl-BE" dirty="0"/>
              <a:t>Second level</a:t>
            </a:r>
          </a:p>
          <a:p>
            <a:pPr lvl="2"/>
            <a:r>
              <a:rPr lang="nl-BE" dirty="0"/>
              <a:t>Third level</a:t>
            </a:r>
          </a:p>
          <a:p>
            <a:pPr lvl="3"/>
            <a:r>
              <a:rPr lang="nl-BE" dirty="0"/>
              <a:t>Fourth level</a:t>
            </a:r>
          </a:p>
          <a:p>
            <a:pPr lvl="4"/>
            <a:r>
              <a:rPr lang="nl-BE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25760" y="635016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B5BDA0F1-432A-4793-8D5D-6B253B5C11D4}" type="datetime1">
              <a:rPr lang="nl-BE" smtClean="0"/>
              <a:t>5/09/2015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3606" y="6350169"/>
            <a:ext cx="52908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r>
              <a:rPr lang="en-US" smtClean="0"/>
              <a:t>Alternative teaching methods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59360" y="6343522"/>
            <a:ext cx="527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FCA3638F-6D52-644A-9831-93255061F043}" type="slidenum">
              <a:rPr lang="en-US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3807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4400" b="1" kern="1200">
          <a:solidFill>
            <a:srgbClr val="198B64"/>
          </a:solidFill>
          <a:latin typeface="Corbel"/>
          <a:ea typeface="+mj-ea"/>
          <a:cs typeface="Corbel"/>
        </a:defRPr>
      </a:lvl1pPr>
    </p:titleStyle>
    <p:bodyStyle>
      <a:lvl1pPr marL="0" indent="0" algn="l" defTabSz="457200" rtl="0" eaLnBrk="1" latinLnBrk="0" hangingPunct="1">
        <a:lnSpc>
          <a:spcPct val="120000"/>
        </a:lnSpc>
        <a:spcBef>
          <a:spcPct val="20000"/>
        </a:spcBef>
        <a:buFont typeface="Arial"/>
        <a:buNone/>
        <a:defRPr sz="3000" b="1" kern="1200">
          <a:solidFill>
            <a:schemeClr val="tx1"/>
          </a:solidFill>
          <a:latin typeface="Corbel"/>
          <a:ea typeface="+mn-ea"/>
          <a:cs typeface="Corbel"/>
        </a:defRPr>
      </a:lvl1pPr>
      <a:lvl2pPr marL="269875" indent="-269875" algn="l" defTabSz="457200" rtl="0" eaLnBrk="1" latinLnBrk="0" hangingPunct="1">
        <a:spcBef>
          <a:spcPct val="20000"/>
        </a:spcBef>
        <a:buFont typeface="Arial"/>
        <a:buChar char="•"/>
        <a:defRPr sz="2600" kern="1200">
          <a:solidFill>
            <a:schemeClr val="tx1"/>
          </a:solidFill>
          <a:latin typeface="Corbel"/>
          <a:ea typeface="+mn-ea"/>
          <a:cs typeface="Corbel"/>
        </a:defRPr>
      </a:lvl2pPr>
      <a:lvl3pPr marL="449263" indent="-179388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Corbel"/>
          <a:ea typeface="+mn-ea"/>
          <a:cs typeface="Corbel"/>
        </a:defRPr>
      </a:lvl3pPr>
      <a:lvl4pPr marL="628650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4pPr>
      <a:lvl5pPr marL="808038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65304"/>
            <a:ext cx="9180000" cy="718352"/>
          </a:xfrm>
          <a:prstGeom prst="rect">
            <a:avLst/>
          </a:prstGeom>
          <a:solidFill>
            <a:srgbClr val="6B4189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948" y="184842"/>
            <a:ext cx="8028852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7948" y="1523232"/>
            <a:ext cx="802885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25760" y="635016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B00ACF31-E69A-48E9-AAE0-4A5AD80C51D9}" type="datetime1">
              <a:rPr lang="nl-BE" smtClean="0"/>
              <a:t>5/09/2015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3606" y="6350169"/>
            <a:ext cx="52908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r>
              <a:rPr lang="en-US" smtClean="0"/>
              <a:t>Alternative teaching methods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59360" y="6343522"/>
            <a:ext cx="527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FCA3638F-6D52-644A-9831-93255061F043}" type="slidenum">
              <a:rPr lang="en-US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151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4400" b="1" kern="1200">
          <a:solidFill>
            <a:srgbClr val="6B4189"/>
          </a:solidFill>
          <a:latin typeface="Corbel"/>
          <a:ea typeface="+mj-ea"/>
          <a:cs typeface="Corbel"/>
        </a:defRPr>
      </a:lvl1pPr>
    </p:titleStyle>
    <p:bodyStyle>
      <a:lvl1pPr marL="0" indent="0" algn="l" defTabSz="457200" rtl="0" eaLnBrk="1" latinLnBrk="0" hangingPunct="1">
        <a:lnSpc>
          <a:spcPct val="120000"/>
        </a:lnSpc>
        <a:spcBef>
          <a:spcPct val="20000"/>
        </a:spcBef>
        <a:buFont typeface="Arial"/>
        <a:buNone/>
        <a:defRPr sz="3000" b="1" kern="1200">
          <a:solidFill>
            <a:schemeClr val="tx1"/>
          </a:solidFill>
          <a:latin typeface="Corbel"/>
          <a:ea typeface="+mn-ea"/>
          <a:cs typeface="Corbel"/>
        </a:defRPr>
      </a:lvl1pPr>
      <a:lvl2pPr marL="269875" indent="-269875" algn="l" defTabSz="457200" rtl="0" eaLnBrk="1" latinLnBrk="0" hangingPunct="1">
        <a:spcBef>
          <a:spcPct val="20000"/>
        </a:spcBef>
        <a:buFont typeface="Arial"/>
        <a:buChar char="•"/>
        <a:defRPr sz="2600" kern="1200">
          <a:solidFill>
            <a:schemeClr val="tx1"/>
          </a:solidFill>
          <a:latin typeface="Corbel"/>
          <a:ea typeface="+mn-ea"/>
          <a:cs typeface="Corbel"/>
        </a:defRPr>
      </a:lvl2pPr>
      <a:lvl3pPr marL="449263" indent="-179388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Corbel"/>
          <a:ea typeface="+mn-ea"/>
          <a:cs typeface="Corbel"/>
        </a:defRPr>
      </a:lvl3pPr>
      <a:lvl4pPr marL="628650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4pPr>
      <a:lvl5pPr marL="808038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65304"/>
            <a:ext cx="9180000" cy="718352"/>
          </a:xfrm>
          <a:prstGeom prst="rect">
            <a:avLst/>
          </a:prstGeom>
          <a:solidFill>
            <a:srgbClr val="DCA655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948" y="184842"/>
            <a:ext cx="8028852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7948" y="1523232"/>
            <a:ext cx="802885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25760" y="635016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EC78FCEB-E05A-4258-8B04-66F2FEBB5C9D}" type="datetime1">
              <a:rPr lang="nl-BE" smtClean="0"/>
              <a:t>5/09/2015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3606" y="6350169"/>
            <a:ext cx="52908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r>
              <a:rPr lang="en-US" smtClean="0"/>
              <a:t>Alternative teaching methods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59360" y="6343522"/>
            <a:ext cx="527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FCA3638F-6D52-644A-9831-93255061F043}" type="slidenum">
              <a:rPr lang="en-US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118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4400" b="1" kern="1200">
          <a:solidFill>
            <a:srgbClr val="DCA655"/>
          </a:solidFill>
          <a:latin typeface="Corbel"/>
          <a:ea typeface="+mj-ea"/>
          <a:cs typeface="Corbel"/>
        </a:defRPr>
      </a:lvl1pPr>
    </p:titleStyle>
    <p:bodyStyle>
      <a:lvl1pPr marL="0" indent="0" algn="l" defTabSz="457200" rtl="0" eaLnBrk="1" latinLnBrk="0" hangingPunct="1">
        <a:lnSpc>
          <a:spcPct val="120000"/>
        </a:lnSpc>
        <a:spcBef>
          <a:spcPct val="20000"/>
        </a:spcBef>
        <a:buFont typeface="Arial"/>
        <a:buNone/>
        <a:defRPr sz="3000" b="1" kern="1200">
          <a:solidFill>
            <a:schemeClr val="tx1"/>
          </a:solidFill>
          <a:latin typeface="Corbel"/>
          <a:ea typeface="+mn-ea"/>
          <a:cs typeface="Corbel"/>
        </a:defRPr>
      </a:lvl1pPr>
      <a:lvl2pPr marL="269875" indent="-269875" algn="l" defTabSz="457200" rtl="0" eaLnBrk="1" latinLnBrk="0" hangingPunct="1">
        <a:spcBef>
          <a:spcPct val="20000"/>
        </a:spcBef>
        <a:buFont typeface="Arial"/>
        <a:buChar char="•"/>
        <a:defRPr sz="2600" kern="1200">
          <a:solidFill>
            <a:schemeClr val="tx1"/>
          </a:solidFill>
          <a:latin typeface="Corbel"/>
          <a:ea typeface="+mn-ea"/>
          <a:cs typeface="Corbel"/>
        </a:defRPr>
      </a:lvl2pPr>
      <a:lvl3pPr marL="449263" indent="-179388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Corbel"/>
          <a:ea typeface="+mn-ea"/>
          <a:cs typeface="Corbel"/>
        </a:defRPr>
      </a:lvl3pPr>
      <a:lvl4pPr marL="628650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4pPr>
      <a:lvl5pPr marL="808038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165304"/>
            <a:ext cx="9180000" cy="718352"/>
          </a:xfrm>
          <a:prstGeom prst="rect">
            <a:avLst/>
          </a:prstGeom>
          <a:solidFill>
            <a:srgbClr val="C6714A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latin typeface="Corbel"/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57948" y="184842"/>
            <a:ext cx="8028852" cy="1143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BE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7948" y="1523232"/>
            <a:ext cx="802885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BE"/>
              <a:t>Click to edit Master text styles</a:t>
            </a:r>
          </a:p>
          <a:p>
            <a:pPr lvl="1"/>
            <a:r>
              <a:rPr lang="nl-BE"/>
              <a:t>Second level</a:t>
            </a:r>
          </a:p>
          <a:p>
            <a:pPr lvl="2"/>
            <a:r>
              <a:rPr lang="nl-BE"/>
              <a:t>Third level</a:t>
            </a:r>
          </a:p>
          <a:p>
            <a:pPr lvl="3"/>
            <a:r>
              <a:rPr lang="nl-BE"/>
              <a:t>Fourth level</a:t>
            </a:r>
          </a:p>
          <a:p>
            <a:pPr lvl="4"/>
            <a:r>
              <a:rPr lang="nl-BE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25760" y="6350169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B04BFD50-F6D8-43F4-8C5F-551093AB134C}" type="datetime1">
              <a:rPr lang="nl-BE" smtClean="0"/>
              <a:t>5/09/2015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3606" y="6350169"/>
            <a:ext cx="52908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r>
              <a:rPr lang="en-US" smtClean="0"/>
              <a:t>Alternative teaching methods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59360" y="6343522"/>
            <a:ext cx="527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FFFFF"/>
                </a:solidFill>
                <a:latin typeface="Corbel"/>
                <a:cs typeface="Corbel"/>
              </a:defRPr>
            </a:lvl1pPr>
          </a:lstStyle>
          <a:p>
            <a:fld id="{FCA3638F-6D52-644A-9831-93255061F043}" type="slidenum">
              <a:rPr lang="en-US"/>
              <a:pPr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744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</p:sldLayoutIdLst>
  <p:hf hdr="0"/>
  <p:txStyles>
    <p:titleStyle>
      <a:lvl1pPr algn="l" defTabSz="457200" rtl="0" eaLnBrk="1" latinLnBrk="0" hangingPunct="1">
        <a:spcBef>
          <a:spcPct val="0"/>
        </a:spcBef>
        <a:buNone/>
        <a:defRPr sz="4400" b="1" kern="1200">
          <a:solidFill>
            <a:srgbClr val="C6714A"/>
          </a:solidFill>
          <a:latin typeface="Corbel"/>
          <a:ea typeface="+mj-ea"/>
          <a:cs typeface="Corbel"/>
        </a:defRPr>
      </a:lvl1pPr>
    </p:titleStyle>
    <p:bodyStyle>
      <a:lvl1pPr marL="0" indent="0" algn="l" defTabSz="457200" rtl="0" eaLnBrk="1" latinLnBrk="0" hangingPunct="1">
        <a:lnSpc>
          <a:spcPct val="120000"/>
        </a:lnSpc>
        <a:spcBef>
          <a:spcPct val="20000"/>
        </a:spcBef>
        <a:buFont typeface="Arial"/>
        <a:buNone/>
        <a:defRPr sz="3000" b="1" kern="1200">
          <a:solidFill>
            <a:schemeClr val="tx1"/>
          </a:solidFill>
          <a:latin typeface="Corbel"/>
          <a:ea typeface="+mn-ea"/>
          <a:cs typeface="Corbel"/>
        </a:defRPr>
      </a:lvl1pPr>
      <a:lvl2pPr marL="269875" indent="-269875" algn="l" defTabSz="457200" rtl="0" eaLnBrk="1" latinLnBrk="0" hangingPunct="1">
        <a:spcBef>
          <a:spcPct val="20000"/>
        </a:spcBef>
        <a:buFont typeface="Arial"/>
        <a:buChar char="•"/>
        <a:defRPr sz="2600" kern="1200">
          <a:solidFill>
            <a:schemeClr val="tx1"/>
          </a:solidFill>
          <a:latin typeface="Corbel"/>
          <a:ea typeface="+mn-ea"/>
          <a:cs typeface="Corbel"/>
        </a:defRPr>
      </a:lvl2pPr>
      <a:lvl3pPr marL="449263" indent="-179388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Corbel"/>
          <a:ea typeface="+mn-ea"/>
          <a:cs typeface="Corbel"/>
        </a:defRPr>
      </a:lvl3pPr>
      <a:lvl4pPr marL="628650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4pPr>
      <a:lvl5pPr marL="808038" indent="-179388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Corbel"/>
          <a:ea typeface="+mn-ea"/>
          <a:cs typeface="Corbe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://serc.carleton.edu/resources/40569.html" TargetMode="External"/><Relationship Id="rId2" Type="http://schemas.openxmlformats.org/officeDocument/2006/relationships/hyperlink" Target="http://serc.carleton.edu/resources/42568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serc.carleton.edu/resources/42576.html" TargetMode="External"/><Relationship Id="rId5" Type="http://schemas.openxmlformats.org/officeDocument/2006/relationships/hyperlink" Target="http://serc.carleton.edu/resources/42574.html" TargetMode="External"/><Relationship Id="rId4" Type="http://schemas.openxmlformats.org/officeDocument/2006/relationships/hyperlink" Target="http://serc.carleton.edu/resources/40583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/>
          <p:cNvSpPr>
            <a:spLocks noGrp="1"/>
          </p:cNvSpPr>
          <p:nvPr>
            <p:ph type="subTitle" idx="1"/>
          </p:nvPr>
        </p:nvSpPr>
        <p:spPr>
          <a:xfrm>
            <a:off x="671681" y="5103516"/>
            <a:ext cx="8067074" cy="1486600"/>
          </a:xfrm>
        </p:spPr>
        <p:txBody>
          <a:bodyPr/>
          <a:lstStyle/>
          <a:p>
            <a:pPr algn="ctr"/>
            <a:r>
              <a:rPr lang="en-US" dirty="0"/>
              <a:t>Alternative teaching </a:t>
            </a:r>
            <a:r>
              <a:rPr lang="en-US" dirty="0" smtClean="0"/>
              <a:t>methods</a:t>
            </a:r>
          </a:p>
          <a:p>
            <a:pPr algn="ctr"/>
            <a:r>
              <a:rPr lang="en-US" sz="2800" dirty="0" smtClean="0"/>
              <a:t>K. Pletinckx &amp; L. Van Droogenbroeck </a:t>
            </a:r>
          </a:p>
        </p:txBody>
      </p:sp>
    </p:spTree>
    <p:extLst>
      <p:ext uri="{BB962C8B-B14F-4D97-AF65-F5344CB8AC3E}">
        <p14:creationId xmlns:p14="http://schemas.microsoft.com/office/powerpoint/2010/main" val="520338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BE" dirty="0" err="1" smtClean="0"/>
              <a:t>Educational</a:t>
            </a:r>
            <a:r>
              <a:rPr lang="nl-BE" dirty="0" smtClean="0"/>
              <a:t> </a:t>
            </a:r>
            <a:r>
              <a:rPr lang="nl-BE" dirty="0" smtClean="0"/>
              <a:t>reform</a:t>
            </a:r>
            <a:br>
              <a:rPr lang="nl-BE" dirty="0" smtClean="0"/>
            </a:br>
            <a:r>
              <a:rPr lang="nl-BE" dirty="0" err="1" smtClean="0"/>
              <a:t>E</a:t>
            </a:r>
            <a:r>
              <a:rPr lang="nl-BE" dirty="0" err="1" smtClean="0"/>
              <a:t>ducational</a:t>
            </a:r>
            <a:r>
              <a:rPr lang="nl-BE" dirty="0" smtClean="0"/>
              <a:t> </a:t>
            </a:r>
            <a:r>
              <a:rPr lang="nl-BE" dirty="0" err="1" smtClean="0"/>
              <a:t>innovation</a:t>
            </a:r>
            <a:r>
              <a:rPr lang="nl-BE" dirty="0" smtClean="0"/>
              <a:t>	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BE" dirty="0" smtClean="0"/>
          </a:p>
          <a:p>
            <a:endParaRPr lang="nl-BE" dirty="0"/>
          </a:p>
          <a:p>
            <a:endParaRPr lang="nl-BE" dirty="0" smtClean="0"/>
          </a:p>
          <a:p>
            <a:endParaRPr lang="nl-BE" dirty="0"/>
          </a:p>
          <a:p>
            <a:endParaRPr lang="nl-BE" dirty="0" smtClean="0"/>
          </a:p>
          <a:p>
            <a:endParaRPr lang="nl-BE" dirty="0"/>
          </a:p>
        </p:txBody>
      </p:sp>
      <p:pic>
        <p:nvPicPr>
          <p:cNvPr id="4" name="Afbeelding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9098" y="2641303"/>
            <a:ext cx="3484613" cy="2156738"/>
          </a:xfrm>
          <a:prstGeom prst="rect">
            <a:avLst/>
          </a:prstGeom>
        </p:spPr>
      </p:pic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8DAD5-BB3F-44E5-A95C-4307FF3D669C}" type="datetime1">
              <a:rPr lang="nl-BE" smtClean="0"/>
              <a:t>5/09/2015</a:t>
            </a:fld>
            <a:endParaRPr lang="en-US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Alternative teaching methods </a:t>
            </a:r>
            <a:endParaRPr lang="en-US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nl-BE" smtClean="0"/>
              <a:t>2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9475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BE" dirty="0" err="1" smtClean="0"/>
              <a:t>Educational</a:t>
            </a:r>
            <a:r>
              <a:rPr lang="nl-BE" dirty="0" smtClean="0"/>
              <a:t> </a:t>
            </a:r>
            <a:r>
              <a:rPr lang="nl-BE" dirty="0" smtClean="0"/>
              <a:t>reform/</a:t>
            </a:r>
            <a:r>
              <a:rPr lang="nl-BE" dirty="0" err="1" smtClean="0"/>
              <a:t>innovation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nl-BE" dirty="0" smtClean="0"/>
              <a:t>Content design: content of the curriculum – goals of the curriculum</a:t>
            </a:r>
          </a:p>
          <a:p>
            <a:endParaRPr lang="nl-BE" dirty="0" smtClean="0"/>
          </a:p>
          <a:p>
            <a:r>
              <a:rPr lang="nl-BE" dirty="0" err="1" smtClean="0"/>
              <a:t>Educational</a:t>
            </a:r>
            <a:r>
              <a:rPr lang="nl-BE" dirty="0" smtClean="0"/>
              <a:t> design: </a:t>
            </a:r>
          </a:p>
          <a:p>
            <a:pPr lvl="1"/>
            <a:r>
              <a:rPr lang="nl-BE" dirty="0" err="1" smtClean="0"/>
              <a:t>Deciding</a:t>
            </a:r>
            <a:r>
              <a:rPr lang="nl-BE" dirty="0" smtClean="0"/>
              <a:t> </a:t>
            </a:r>
            <a:r>
              <a:rPr lang="nl-BE" dirty="0" err="1" smtClean="0"/>
              <a:t>which</a:t>
            </a:r>
            <a:r>
              <a:rPr lang="nl-BE" dirty="0" smtClean="0"/>
              <a:t> </a:t>
            </a:r>
            <a:r>
              <a:rPr lang="nl-BE" dirty="0" err="1" smtClean="0"/>
              <a:t>educational</a:t>
            </a:r>
            <a:r>
              <a:rPr lang="nl-BE" dirty="0" smtClean="0"/>
              <a:t> concept </a:t>
            </a:r>
            <a:r>
              <a:rPr lang="nl-BE" dirty="0" err="1" smtClean="0"/>
              <a:t>to</a:t>
            </a:r>
            <a:r>
              <a:rPr lang="nl-BE" dirty="0" smtClean="0"/>
              <a:t> follow</a:t>
            </a:r>
          </a:p>
          <a:p>
            <a:pPr lvl="1"/>
            <a:r>
              <a:rPr lang="nl-BE" dirty="0" err="1" smtClean="0"/>
              <a:t>F.e</a:t>
            </a:r>
            <a:r>
              <a:rPr lang="nl-BE" dirty="0" smtClean="0"/>
              <a:t>. </a:t>
            </a:r>
            <a:r>
              <a:rPr lang="nl-BE" dirty="0" err="1" smtClean="0"/>
              <a:t>problem</a:t>
            </a:r>
            <a:r>
              <a:rPr lang="nl-BE" dirty="0" smtClean="0"/>
              <a:t> </a:t>
            </a:r>
            <a:r>
              <a:rPr lang="nl-BE" dirty="0" err="1" smtClean="0"/>
              <a:t>based</a:t>
            </a:r>
            <a:r>
              <a:rPr lang="nl-BE" dirty="0" smtClean="0"/>
              <a:t> </a:t>
            </a:r>
            <a:r>
              <a:rPr lang="nl-BE" dirty="0" err="1" smtClean="0"/>
              <a:t>learning</a:t>
            </a:r>
            <a:r>
              <a:rPr lang="nl-BE" dirty="0" smtClean="0"/>
              <a:t>, project </a:t>
            </a:r>
            <a:r>
              <a:rPr lang="nl-BE" dirty="0" err="1" smtClean="0"/>
              <a:t>based</a:t>
            </a:r>
            <a:r>
              <a:rPr lang="nl-BE" dirty="0" smtClean="0"/>
              <a:t> </a:t>
            </a:r>
            <a:r>
              <a:rPr lang="nl-BE" dirty="0" err="1" smtClean="0"/>
              <a:t>learning</a:t>
            </a:r>
            <a:r>
              <a:rPr lang="nl-BE" dirty="0" smtClean="0"/>
              <a:t>, </a:t>
            </a:r>
            <a:r>
              <a:rPr lang="nl-BE" dirty="0" err="1" smtClean="0"/>
              <a:t>competence</a:t>
            </a:r>
            <a:r>
              <a:rPr lang="nl-BE" dirty="0" smtClean="0"/>
              <a:t> </a:t>
            </a:r>
            <a:r>
              <a:rPr lang="nl-BE" dirty="0" err="1" smtClean="0"/>
              <a:t>based</a:t>
            </a:r>
            <a:r>
              <a:rPr lang="nl-BE" dirty="0" smtClean="0"/>
              <a:t> </a:t>
            </a:r>
            <a:r>
              <a:rPr lang="nl-BE" dirty="0" err="1" smtClean="0"/>
              <a:t>learning</a:t>
            </a:r>
            <a:endParaRPr lang="nl-BE" dirty="0" smtClean="0"/>
          </a:p>
          <a:p>
            <a:endParaRPr lang="nl-BE" dirty="0" smtClean="0"/>
          </a:p>
          <a:p>
            <a:r>
              <a:rPr lang="nl-BE" dirty="0" err="1" smtClean="0"/>
              <a:t>Didactical</a:t>
            </a:r>
            <a:r>
              <a:rPr lang="nl-BE" dirty="0" smtClean="0"/>
              <a:t> design:</a:t>
            </a:r>
          </a:p>
          <a:p>
            <a:pPr lvl="1"/>
            <a:r>
              <a:rPr lang="nl-BE" dirty="0" err="1"/>
              <a:t>S</a:t>
            </a:r>
            <a:r>
              <a:rPr lang="nl-BE" dirty="0" err="1" smtClean="0"/>
              <a:t>electing</a:t>
            </a:r>
            <a:r>
              <a:rPr lang="nl-BE" dirty="0" smtClean="0"/>
              <a:t> the right </a:t>
            </a:r>
            <a:r>
              <a:rPr lang="nl-BE" dirty="0" err="1" smtClean="0"/>
              <a:t>didactic</a:t>
            </a:r>
            <a:r>
              <a:rPr lang="nl-BE" dirty="0" smtClean="0"/>
              <a:t> approach</a:t>
            </a:r>
          </a:p>
          <a:p>
            <a:pPr lvl="1"/>
            <a:r>
              <a:rPr lang="nl-BE" dirty="0" err="1" smtClean="0"/>
              <a:t>Choosing</a:t>
            </a:r>
            <a:r>
              <a:rPr lang="nl-BE" dirty="0" smtClean="0"/>
              <a:t> </a:t>
            </a:r>
            <a:r>
              <a:rPr lang="nl-BE" dirty="0" err="1" smtClean="0"/>
              <a:t>appropriate</a:t>
            </a:r>
            <a:r>
              <a:rPr lang="nl-BE" dirty="0" smtClean="0"/>
              <a:t> teaching </a:t>
            </a:r>
            <a:r>
              <a:rPr lang="nl-BE" dirty="0" err="1" smtClean="0"/>
              <a:t>methods</a:t>
            </a:r>
            <a:endParaRPr lang="nl-BE" dirty="0" smtClean="0"/>
          </a:p>
          <a:p>
            <a:endParaRPr lang="nl-BE" dirty="0" smtClean="0"/>
          </a:p>
          <a:p>
            <a:endParaRPr lang="nl-BE" dirty="0" smtClean="0"/>
          </a:p>
          <a:p>
            <a:endParaRPr lang="nl-BE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51524-CE6A-4808-AA09-2B81D88301F4}" type="datetime1">
              <a:rPr lang="nl-BE" smtClean="0"/>
              <a:t>5/09/2015</a:t>
            </a:fld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Alternative teaching methods </a:t>
            </a:r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nl-BE" smtClean="0"/>
              <a:t>3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672097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 smtClean="0"/>
              <a:t>LET’s</a:t>
            </a:r>
            <a:r>
              <a:rPr lang="nl-BE" dirty="0" smtClean="0"/>
              <a:t> GO!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28650" y="1334489"/>
            <a:ext cx="7886700" cy="4448125"/>
          </a:xfrm>
        </p:spPr>
        <p:txBody>
          <a:bodyPr>
            <a:normAutofit fontScale="55000" lnSpcReduction="20000"/>
          </a:bodyPr>
          <a:lstStyle/>
          <a:p>
            <a:endParaRPr lang="nl-BE" dirty="0" smtClean="0"/>
          </a:p>
          <a:p>
            <a:r>
              <a:rPr lang="nl-BE" sz="4400" dirty="0" smtClean="0"/>
              <a:t>Content design:    </a:t>
            </a:r>
          </a:p>
          <a:p>
            <a:endParaRPr lang="nl-BE" sz="4400" dirty="0" smtClean="0"/>
          </a:p>
          <a:p>
            <a:r>
              <a:rPr lang="nl-BE" sz="4400" dirty="0" err="1" smtClean="0"/>
              <a:t>Educational</a:t>
            </a:r>
            <a:r>
              <a:rPr lang="nl-BE" sz="4400" dirty="0" smtClean="0"/>
              <a:t> design:</a:t>
            </a:r>
          </a:p>
          <a:p>
            <a:endParaRPr lang="nl-BE" sz="4400" dirty="0" smtClean="0"/>
          </a:p>
          <a:p>
            <a:r>
              <a:rPr lang="nl-BE" sz="4400" dirty="0" err="1" smtClean="0"/>
              <a:t>Didactical</a:t>
            </a:r>
            <a:r>
              <a:rPr lang="nl-BE" sz="4400" dirty="0" smtClean="0"/>
              <a:t> design: </a:t>
            </a:r>
          </a:p>
          <a:p>
            <a:r>
              <a:rPr lang="nl-BE" dirty="0"/>
              <a:t>	</a:t>
            </a:r>
            <a:r>
              <a:rPr lang="nl-BE" sz="3600" dirty="0" err="1" smtClean="0"/>
              <a:t>Choosing</a:t>
            </a:r>
            <a:r>
              <a:rPr lang="nl-BE" sz="3600" dirty="0" smtClean="0"/>
              <a:t> </a:t>
            </a:r>
            <a:r>
              <a:rPr lang="nl-BE" sz="3600" dirty="0" err="1"/>
              <a:t>appropriate</a:t>
            </a:r>
            <a:r>
              <a:rPr lang="nl-BE" sz="3600" dirty="0"/>
              <a:t> </a:t>
            </a:r>
            <a:r>
              <a:rPr lang="nl-BE" sz="3600" dirty="0" err="1"/>
              <a:t>learning</a:t>
            </a:r>
            <a:r>
              <a:rPr lang="nl-BE" sz="3600" dirty="0"/>
              <a:t> </a:t>
            </a:r>
            <a:r>
              <a:rPr lang="nl-BE" sz="3600" dirty="0" err="1"/>
              <a:t>activities</a:t>
            </a:r>
            <a:r>
              <a:rPr lang="nl-BE" sz="3600" dirty="0"/>
              <a:t> </a:t>
            </a:r>
          </a:p>
          <a:p>
            <a:endParaRPr lang="nl-BE" sz="3600" dirty="0"/>
          </a:p>
          <a:p>
            <a:r>
              <a:rPr lang="nl-BE" sz="3600" dirty="0"/>
              <a:t>				 </a:t>
            </a:r>
            <a:r>
              <a:rPr lang="nl-BE" sz="3600" dirty="0" smtClean="0"/>
              <a:t>	O.a. </a:t>
            </a:r>
            <a:r>
              <a:rPr lang="nl-BE" sz="3600" dirty="0"/>
              <a:t>training in </a:t>
            </a:r>
            <a:r>
              <a:rPr lang="nl-BE" sz="3600" dirty="0" err="1"/>
              <a:t>Shkoder</a:t>
            </a:r>
            <a:r>
              <a:rPr lang="nl-BE" sz="3600" dirty="0"/>
              <a:t> 7-9 september 2015</a:t>
            </a:r>
          </a:p>
          <a:p>
            <a:endParaRPr lang="nl-BE" sz="3600" dirty="0"/>
          </a:p>
          <a:p>
            <a:r>
              <a:rPr lang="nl-BE" sz="3600" dirty="0" smtClean="0"/>
              <a:t>	 </a:t>
            </a:r>
            <a:r>
              <a:rPr lang="nl-BE" sz="3600" dirty="0"/>
              <a:t>full-</a:t>
            </a:r>
            <a:r>
              <a:rPr lang="nl-BE" sz="3600" dirty="0" err="1"/>
              <a:t>fledged</a:t>
            </a:r>
            <a:r>
              <a:rPr lang="nl-BE" sz="3600" dirty="0"/>
              <a:t> </a:t>
            </a:r>
            <a:r>
              <a:rPr lang="nl-BE" sz="3600" dirty="0" err="1"/>
              <a:t>learning</a:t>
            </a:r>
            <a:r>
              <a:rPr lang="nl-BE" sz="3600" dirty="0"/>
              <a:t> </a:t>
            </a:r>
            <a:r>
              <a:rPr lang="nl-BE" sz="3600" dirty="0" err="1"/>
              <a:t>process</a:t>
            </a:r>
            <a:endParaRPr lang="nl-BE" sz="3600" dirty="0"/>
          </a:p>
          <a:p>
            <a:endParaRPr lang="nl-BE" dirty="0"/>
          </a:p>
          <a:p>
            <a:endParaRPr lang="nl-BE" dirty="0" smtClean="0"/>
          </a:p>
          <a:p>
            <a:endParaRPr lang="nl-BE" dirty="0"/>
          </a:p>
          <a:p>
            <a:endParaRPr lang="nl-BE" dirty="0"/>
          </a:p>
        </p:txBody>
      </p:sp>
      <p:pic>
        <p:nvPicPr>
          <p:cNvPr id="10" name="Afbeelding 9" descr="http://thumbs.dreamstime.com/t/wit-karakter-met-juist-teken-48248844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3524" y="1503163"/>
            <a:ext cx="773738" cy="5285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Afbeelding 10" descr="http://thumbs.dreamstime.com/t/wit-karakter-met-juist-teken-48248844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8896" y="2424968"/>
            <a:ext cx="773738" cy="52858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PIJL-OMLAAG 4"/>
          <p:cNvSpPr/>
          <p:nvPr/>
        </p:nvSpPr>
        <p:spPr>
          <a:xfrm>
            <a:off x="2467406" y="4476213"/>
            <a:ext cx="288769" cy="70511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35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B4D59F-E484-42CD-ADB6-25D2A94CF4D0}" type="datetime1">
              <a:rPr lang="nl-BE" smtClean="0"/>
              <a:t>5/09/2015</a:t>
            </a:fld>
            <a:endParaRPr lang="en-US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Alternative teaching methods </a:t>
            </a:r>
            <a:endParaRPr lang="en-US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nl-BE" smtClean="0"/>
              <a:t>4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760500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Full-</a:t>
            </a:r>
            <a:r>
              <a:rPr lang="nl-BE" dirty="0" err="1" smtClean="0"/>
              <a:t>fledged</a:t>
            </a:r>
            <a:r>
              <a:rPr lang="nl-BE" dirty="0" smtClean="0"/>
              <a:t> </a:t>
            </a:r>
            <a:r>
              <a:rPr lang="nl-BE" dirty="0" err="1" smtClean="0"/>
              <a:t>learning</a:t>
            </a:r>
            <a:r>
              <a:rPr lang="nl-BE" dirty="0" smtClean="0"/>
              <a:t> </a:t>
            </a:r>
            <a:r>
              <a:rPr lang="nl-BE" dirty="0" err="1" smtClean="0"/>
              <a:t>process</a:t>
            </a:r>
            <a:r>
              <a:rPr lang="nl-BE" dirty="0" smtClean="0"/>
              <a:t>	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 err="1" smtClean="0"/>
              <a:t>Crucial</a:t>
            </a:r>
            <a:r>
              <a:rPr lang="nl-BE" dirty="0" smtClean="0"/>
              <a:t> </a:t>
            </a:r>
            <a:r>
              <a:rPr lang="nl-BE" dirty="0" err="1" smtClean="0"/>
              <a:t>components</a:t>
            </a:r>
            <a:r>
              <a:rPr lang="nl-BE" dirty="0" smtClean="0"/>
              <a:t> on the part of the student</a:t>
            </a:r>
          </a:p>
          <a:p>
            <a:endParaRPr lang="nl-BE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BE" dirty="0" smtClean="0"/>
              <a:t>Activity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BE" dirty="0" err="1" smtClean="0"/>
              <a:t>Ownership</a:t>
            </a:r>
            <a:endParaRPr lang="nl-BE" dirty="0" smtClean="0"/>
          </a:p>
          <a:p>
            <a:endParaRPr lang="nl-BE" dirty="0"/>
          </a:p>
          <a:p>
            <a:r>
              <a:rPr lang="nl-BE" dirty="0" smtClean="0"/>
              <a:t> 				</a:t>
            </a:r>
            <a:r>
              <a:rPr lang="nl-BE" dirty="0" smtClean="0"/>
              <a:t>			Learning </a:t>
            </a:r>
            <a:r>
              <a:rPr lang="nl-BE" dirty="0" smtClean="0"/>
              <a:t>output</a:t>
            </a:r>
            <a:endParaRPr lang="nl-BE" dirty="0"/>
          </a:p>
        </p:txBody>
      </p:sp>
      <p:sp>
        <p:nvSpPr>
          <p:cNvPr id="4" name="PIJL-RECHTS 3"/>
          <p:cNvSpPr/>
          <p:nvPr/>
        </p:nvSpPr>
        <p:spPr>
          <a:xfrm>
            <a:off x="1860833" y="4756328"/>
            <a:ext cx="1468192" cy="4346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350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186DEC-99A6-4B01-A7E8-6BE6FA6B4157}" type="datetime1">
              <a:rPr lang="nl-BE" smtClean="0"/>
              <a:t>5/09/2015</a:t>
            </a:fld>
            <a:endParaRPr lang="en-US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Alternative teaching methods </a:t>
            </a:r>
            <a:endParaRPr lang="en-US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nl-BE" smtClean="0"/>
              <a:t>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826773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 smtClean="0"/>
              <a:t>Didactical</a:t>
            </a:r>
            <a:r>
              <a:rPr lang="nl-BE" dirty="0" smtClean="0"/>
              <a:t> design	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28650" y="1592201"/>
            <a:ext cx="7886700" cy="4589659"/>
          </a:xfrm>
        </p:spPr>
        <p:txBody>
          <a:bodyPr>
            <a:normAutofit fontScale="77500" lnSpcReduction="20000"/>
          </a:bodyPr>
          <a:lstStyle/>
          <a:p>
            <a:endParaRPr lang="nl-BE" dirty="0" smtClean="0"/>
          </a:p>
          <a:p>
            <a:endParaRPr lang="nl-BE" dirty="0"/>
          </a:p>
          <a:p>
            <a:pPr algn="ctr"/>
            <a:r>
              <a:rPr lang="nl-BE" b="1" dirty="0" smtClean="0"/>
              <a:t>  </a:t>
            </a:r>
          </a:p>
          <a:p>
            <a:pPr algn="ctr"/>
            <a:r>
              <a:rPr lang="nl-BE" b="1" dirty="0" smtClean="0"/>
              <a:t> </a:t>
            </a:r>
            <a:r>
              <a:rPr lang="nl-BE" sz="3800" b="1" dirty="0" err="1" smtClean="0"/>
              <a:t>motivational</a:t>
            </a:r>
            <a:r>
              <a:rPr lang="nl-BE" sz="3800" b="1" dirty="0" smtClean="0"/>
              <a:t> </a:t>
            </a:r>
            <a:r>
              <a:rPr lang="nl-BE" sz="3800" b="1" dirty="0" err="1" smtClean="0"/>
              <a:t>education</a:t>
            </a:r>
            <a:endParaRPr lang="nl-BE" sz="3800" b="1" dirty="0" smtClean="0"/>
          </a:p>
          <a:p>
            <a:endParaRPr lang="nl-BE" dirty="0" smtClean="0"/>
          </a:p>
          <a:p>
            <a:endParaRPr lang="nl-BE" dirty="0" smtClean="0"/>
          </a:p>
          <a:p>
            <a:endParaRPr lang="nl-BE" dirty="0"/>
          </a:p>
          <a:p>
            <a:endParaRPr lang="nl-BE" dirty="0" smtClean="0"/>
          </a:p>
          <a:p>
            <a:endParaRPr lang="nl-BE" dirty="0"/>
          </a:p>
          <a:p>
            <a:r>
              <a:rPr lang="nl-BE" dirty="0" smtClean="0"/>
              <a:t>Learning </a:t>
            </a:r>
            <a:r>
              <a:rPr lang="nl-BE" dirty="0" smtClean="0"/>
              <a:t>= </a:t>
            </a:r>
            <a:r>
              <a:rPr lang="nl-BE" dirty="0" err="1" smtClean="0"/>
              <a:t>knowledge</a:t>
            </a:r>
            <a:r>
              <a:rPr lang="nl-BE" dirty="0" smtClean="0"/>
              <a:t>                         </a:t>
            </a:r>
            <a:r>
              <a:rPr lang="nl-BE" dirty="0" smtClean="0"/>
              <a:t>        </a:t>
            </a:r>
            <a:r>
              <a:rPr lang="nl-BE" dirty="0" err="1" smtClean="0"/>
              <a:t>experiencing</a:t>
            </a:r>
            <a:endParaRPr lang="nl-BE" dirty="0" smtClean="0"/>
          </a:p>
          <a:p>
            <a:endParaRPr lang="nl-BE" dirty="0"/>
          </a:p>
        </p:txBody>
      </p:sp>
      <p:sp>
        <p:nvSpPr>
          <p:cNvPr id="5" name="PIJL-OMLAAG 4"/>
          <p:cNvSpPr/>
          <p:nvPr/>
        </p:nvSpPr>
        <p:spPr>
          <a:xfrm>
            <a:off x="4470579" y="1516269"/>
            <a:ext cx="235064" cy="822991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350"/>
          </a:p>
        </p:txBody>
      </p:sp>
      <p:sp>
        <p:nvSpPr>
          <p:cNvPr id="8" name="PIJL-RECHTS 7"/>
          <p:cNvSpPr/>
          <p:nvPr/>
        </p:nvSpPr>
        <p:spPr>
          <a:xfrm rot="8464992">
            <a:off x="6455899" y="2134648"/>
            <a:ext cx="970671" cy="23211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350"/>
          </a:p>
        </p:txBody>
      </p:sp>
      <p:sp>
        <p:nvSpPr>
          <p:cNvPr id="9" name="PIJL-RECHTS 8"/>
          <p:cNvSpPr/>
          <p:nvPr/>
        </p:nvSpPr>
        <p:spPr>
          <a:xfrm rot="2360912">
            <a:off x="1878478" y="2275993"/>
            <a:ext cx="970671" cy="23211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350"/>
          </a:p>
        </p:txBody>
      </p:sp>
      <p:sp>
        <p:nvSpPr>
          <p:cNvPr id="10" name="PIJL-RECHTS 9"/>
          <p:cNvSpPr/>
          <p:nvPr/>
        </p:nvSpPr>
        <p:spPr>
          <a:xfrm rot="20049057">
            <a:off x="1646934" y="3757749"/>
            <a:ext cx="970671" cy="23211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350"/>
          </a:p>
        </p:txBody>
      </p:sp>
      <p:sp>
        <p:nvSpPr>
          <p:cNvPr id="11" name="PIJL-RECHTS 10"/>
          <p:cNvSpPr/>
          <p:nvPr/>
        </p:nvSpPr>
        <p:spPr>
          <a:xfrm rot="13185405">
            <a:off x="6325510" y="3820460"/>
            <a:ext cx="970671" cy="23211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350"/>
          </a:p>
        </p:txBody>
      </p:sp>
      <p:sp>
        <p:nvSpPr>
          <p:cNvPr id="14" name="PIJL-RECHTS 13"/>
          <p:cNvSpPr/>
          <p:nvPr/>
        </p:nvSpPr>
        <p:spPr>
          <a:xfrm rot="16200000">
            <a:off x="4086665" y="4220069"/>
            <a:ext cx="970671" cy="23211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350"/>
          </a:p>
        </p:txBody>
      </p:sp>
      <p:pic>
        <p:nvPicPr>
          <p:cNvPr id="16" name="Afbeelding 15" descr="http://www.socialmediasocialmedia.nl/strategie_nieuws/wp-content/uploads/2014/02/20140203-Kennis-delen-01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0746" y="5416922"/>
            <a:ext cx="1139666" cy="521494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Afbeelding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2581" y="4336128"/>
            <a:ext cx="1687214" cy="1687214"/>
          </a:xfrm>
          <a:prstGeom prst="rect">
            <a:avLst/>
          </a:prstGeom>
        </p:spPr>
      </p:pic>
      <p:sp>
        <p:nvSpPr>
          <p:cNvPr id="6" name="Tijdelijke aanduiding voor datum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CFD03-3FAD-4ECD-9177-149704836B69}" type="datetime1">
              <a:rPr lang="nl-BE" smtClean="0"/>
              <a:t>5/09/2015</a:t>
            </a:fld>
            <a:endParaRPr lang="en-US"/>
          </a:p>
        </p:txBody>
      </p:sp>
      <p:sp>
        <p:nvSpPr>
          <p:cNvPr id="7" name="Tijdelijke aanduiding voor voettekst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Alternative teaching methods </a:t>
            </a:r>
            <a:endParaRPr lang="en-US"/>
          </a:p>
        </p:txBody>
      </p:sp>
      <p:sp>
        <p:nvSpPr>
          <p:cNvPr id="12" name="Tijdelijke aanduiding voor dianumm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nl-BE" smtClean="0"/>
              <a:t>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372861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8649" y="718572"/>
            <a:ext cx="7886700" cy="994172"/>
          </a:xfrm>
        </p:spPr>
        <p:txBody>
          <a:bodyPr/>
          <a:lstStyle/>
          <a:p>
            <a:r>
              <a:rPr lang="nl-BE" dirty="0" smtClean="0"/>
              <a:t>Learning </a:t>
            </a:r>
            <a:r>
              <a:rPr lang="nl-BE" dirty="0" err="1" smtClean="0"/>
              <a:t>process</a:t>
            </a:r>
            <a:r>
              <a:rPr lang="nl-BE" dirty="0" smtClean="0"/>
              <a:t> </a:t>
            </a:r>
            <a:r>
              <a:rPr lang="nl-BE" dirty="0" err="1" smtClean="0"/>
              <a:t>Kolb</a:t>
            </a:r>
            <a:r>
              <a:rPr lang="nl-BE" dirty="0"/>
              <a:t> </a:t>
            </a:r>
            <a:r>
              <a:rPr lang="nl-BE" dirty="0" smtClean="0"/>
              <a:t>(1984)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28650" y="2070613"/>
            <a:ext cx="8307851" cy="3853669"/>
          </a:xfrm>
        </p:spPr>
        <p:txBody>
          <a:bodyPr>
            <a:normAutofit fontScale="62500" lnSpcReduction="20000"/>
          </a:bodyPr>
          <a:lstStyle/>
          <a:p>
            <a:r>
              <a:rPr lang="nl-BE" sz="3400" dirty="0" err="1" smtClean="0"/>
              <a:t>Two</a:t>
            </a:r>
            <a:r>
              <a:rPr lang="nl-BE" sz="3400" dirty="0" smtClean="0"/>
              <a:t> </a:t>
            </a:r>
            <a:r>
              <a:rPr lang="nl-BE" sz="3400" dirty="0" err="1" smtClean="0"/>
              <a:t>dimensions</a:t>
            </a:r>
            <a:endParaRPr lang="nl-BE" sz="3400" dirty="0"/>
          </a:p>
          <a:p>
            <a:pPr lvl="2"/>
            <a:endParaRPr lang="nl-BE" sz="3400" dirty="0" smtClean="0"/>
          </a:p>
          <a:p>
            <a:pPr lvl="1"/>
            <a:r>
              <a:rPr lang="nl-BE" sz="3400" dirty="0" smtClean="0"/>
              <a:t> concrete versus </a:t>
            </a:r>
            <a:r>
              <a:rPr lang="nl-BE" sz="3400" dirty="0" smtClean="0"/>
              <a:t>abstract</a:t>
            </a:r>
            <a:endParaRPr lang="nl-BE" sz="3400" dirty="0" smtClean="0"/>
          </a:p>
          <a:p>
            <a:pPr lvl="1"/>
            <a:r>
              <a:rPr lang="nl-BE" sz="3400" dirty="0" smtClean="0"/>
              <a:t>  </a:t>
            </a:r>
            <a:r>
              <a:rPr lang="nl-BE" sz="3400" dirty="0" err="1" smtClean="0"/>
              <a:t>active</a:t>
            </a:r>
            <a:r>
              <a:rPr lang="nl-BE" sz="3400" dirty="0" smtClean="0"/>
              <a:t> versus </a:t>
            </a:r>
            <a:r>
              <a:rPr lang="nl-BE" sz="3400" dirty="0" err="1" smtClean="0"/>
              <a:t>reflective</a:t>
            </a:r>
            <a:endParaRPr lang="nl-BE" sz="3400" dirty="0" smtClean="0"/>
          </a:p>
          <a:p>
            <a:endParaRPr lang="nl-BE" sz="3400" dirty="0" smtClean="0"/>
          </a:p>
          <a:p>
            <a:r>
              <a:rPr lang="nl-BE" sz="3400" dirty="0" err="1" smtClean="0"/>
              <a:t>Four</a:t>
            </a:r>
            <a:r>
              <a:rPr lang="nl-BE" sz="3400" dirty="0" smtClean="0"/>
              <a:t>-stage </a:t>
            </a:r>
            <a:r>
              <a:rPr lang="nl-BE" sz="3400" dirty="0" err="1" smtClean="0"/>
              <a:t>learning</a:t>
            </a:r>
            <a:r>
              <a:rPr lang="nl-BE" sz="3400" dirty="0" smtClean="0"/>
              <a:t> </a:t>
            </a:r>
            <a:r>
              <a:rPr lang="nl-BE" sz="3400" dirty="0" err="1" smtClean="0"/>
              <a:t>cycle</a:t>
            </a:r>
            <a:endParaRPr lang="nl-BE" sz="3400" dirty="0" smtClean="0"/>
          </a:p>
          <a:p>
            <a:pPr lvl="1"/>
            <a:r>
              <a:rPr lang="nl-BE" sz="3400" dirty="0"/>
              <a:t> </a:t>
            </a:r>
            <a:r>
              <a:rPr lang="nl-BE" sz="3400" dirty="0" err="1"/>
              <a:t>r</a:t>
            </a:r>
            <a:r>
              <a:rPr lang="nl-BE" sz="3400" dirty="0" err="1" smtClean="0"/>
              <a:t>eflective</a:t>
            </a:r>
            <a:r>
              <a:rPr lang="nl-BE" sz="3400" dirty="0" smtClean="0"/>
              <a:t> </a:t>
            </a:r>
            <a:r>
              <a:rPr lang="nl-BE" sz="3400" dirty="0" err="1" smtClean="0"/>
              <a:t>observation</a:t>
            </a:r>
            <a:endParaRPr lang="nl-BE" sz="3400" dirty="0" smtClean="0"/>
          </a:p>
          <a:p>
            <a:pPr lvl="1"/>
            <a:r>
              <a:rPr lang="nl-BE" sz="3400" dirty="0"/>
              <a:t> </a:t>
            </a:r>
            <a:r>
              <a:rPr lang="nl-BE" sz="3400" dirty="0" smtClean="0"/>
              <a:t>concrete </a:t>
            </a:r>
            <a:r>
              <a:rPr lang="nl-BE" sz="3400" dirty="0" err="1" smtClean="0"/>
              <a:t>experienc</a:t>
            </a:r>
            <a:r>
              <a:rPr lang="nl-BE" sz="3400" dirty="0" err="1"/>
              <a:t>e</a:t>
            </a:r>
            <a:endParaRPr lang="nl-BE" sz="3400" dirty="0" smtClean="0"/>
          </a:p>
          <a:p>
            <a:pPr lvl="1"/>
            <a:r>
              <a:rPr lang="nl-BE" sz="3400" dirty="0"/>
              <a:t> </a:t>
            </a:r>
            <a:r>
              <a:rPr lang="nl-BE" sz="3400" dirty="0" smtClean="0"/>
              <a:t>abstract </a:t>
            </a:r>
            <a:r>
              <a:rPr lang="nl-BE" sz="3400" dirty="0" err="1" smtClean="0"/>
              <a:t>conceptualization</a:t>
            </a:r>
            <a:endParaRPr lang="nl-BE" sz="3400" dirty="0" smtClean="0"/>
          </a:p>
          <a:p>
            <a:pPr lvl="1"/>
            <a:r>
              <a:rPr lang="nl-BE" sz="3400" dirty="0"/>
              <a:t> </a:t>
            </a:r>
            <a:r>
              <a:rPr lang="nl-BE" sz="3400" dirty="0" err="1" smtClean="0"/>
              <a:t>active</a:t>
            </a:r>
            <a:r>
              <a:rPr lang="nl-BE" sz="3400" dirty="0" smtClean="0"/>
              <a:t> </a:t>
            </a:r>
            <a:r>
              <a:rPr lang="nl-BE" sz="3400" dirty="0" err="1" smtClean="0"/>
              <a:t>experimentation</a:t>
            </a:r>
            <a:endParaRPr lang="nl-BE" sz="3400" dirty="0" smtClean="0"/>
          </a:p>
          <a:p>
            <a:pPr lvl="1"/>
            <a:endParaRPr lang="nl-BE" dirty="0"/>
          </a:p>
          <a:p>
            <a:pPr marL="342900" lvl="1" indent="0">
              <a:buNone/>
            </a:pPr>
            <a:endParaRPr lang="nl-BE" dirty="0" smtClean="0"/>
          </a:p>
        </p:txBody>
      </p:sp>
      <p:cxnSp>
        <p:nvCxnSpPr>
          <p:cNvPr id="6" name="Rechte verbindingslijn met pijl 5"/>
          <p:cNvCxnSpPr/>
          <p:nvPr/>
        </p:nvCxnSpPr>
        <p:spPr>
          <a:xfrm>
            <a:off x="6509825" y="2364969"/>
            <a:ext cx="10551" cy="131692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Rechte verbindingslijn met pijl 7"/>
          <p:cNvCxnSpPr/>
          <p:nvPr/>
        </p:nvCxnSpPr>
        <p:spPr>
          <a:xfrm>
            <a:off x="5560256" y="3023429"/>
            <a:ext cx="1899138" cy="6237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kstvak 9"/>
          <p:cNvSpPr txBox="1"/>
          <p:nvPr/>
        </p:nvSpPr>
        <p:spPr>
          <a:xfrm>
            <a:off x="6103620" y="2070613"/>
            <a:ext cx="83351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350" dirty="0"/>
              <a:t>concrete</a:t>
            </a:r>
          </a:p>
        </p:txBody>
      </p:sp>
      <p:sp>
        <p:nvSpPr>
          <p:cNvPr id="11" name="Tekstvak 10"/>
          <p:cNvSpPr txBox="1"/>
          <p:nvPr/>
        </p:nvSpPr>
        <p:spPr>
          <a:xfrm>
            <a:off x="6093069" y="3681891"/>
            <a:ext cx="83351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350" dirty="0"/>
              <a:t>  abstract</a:t>
            </a:r>
          </a:p>
        </p:txBody>
      </p:sp>
      <p:sp>
        <p:nvSpPr>
          <p:cNvPr id="12" name="Tekstvak 11"/>
          <p:cNvSpPr txBox="1"/>
          <p:nvPr/>
        </p:nvSpPr>
        <p:spPr>
          <a:xfrm>
            <a:off x="4726745" y="2857373"/>
            <a:ext cx="833511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350" dirty="0"/>
              <a:t>    </a:t>
            </a:r>
            <a:r>
              <a:rPr lang="nl-BE" sz="1350" dirty="0" err="1"/>
              <a:t>active</a:t>
            </a:r>
            <a:r>
              <a:rPr lang="nl-BE" sz="1350" dirty="0"/>
              <a:t> </a:t>
            </a:r>
          </a:p>
        </p:txBody>
      </p:sp>
      <p:sp>
        <p:nvSpPr>
          <p:cNvPr id="13" name="Tekstvak 12"/>
          <p:cNvSpPr txBox="1"/>
          <p:nvPr/>
        </p:nvSpPr>
        <p:spPr>
          <a:xfrm>
            <a:off x="7575452" y="2884930"/>
            <a:ext cx="1111348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350" dirty="0" err="1"/>
              <a:t>reflective</a:t>
            </a:r>
            <a:endParaRPr lang="nl-BE" sz="1350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B4AF94-0483-49B5-A22B-36F8D65C39AF}" type="datetime1">
              <a:rPr lang="nl-BE" smtClean="0"/>
              <a:t>5/09/2015</a:t>
            </a:fld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Alternative teaching methods </a:t>
            </a:r>
            <a:endParaRPr lang="en-US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nl-BE" smtClean="0"/>
              <a:t>7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766404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9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1861" y="1451590"/>
            <a:ext cx="4456975" cy="3263504"/>
          </a:xfrm>
          <a:prstGeom prst="rect">
            <a:avLst/>
          </a:prstGeom>
        </p:spPr>
      </p:pic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9C433-F5D5-4951-AFED-8799BC41A9A3}" type="datetime1">
              <a:rPr lang="nl-BE" smtClean="0"/>
              <a:t>5/09/2015</a:t>
            </a:fld>
            <a:endParaRPr lang="en-US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Alternative teaching methods </a:t>
            </a:r>
            <a:endParaRPr lang="en-US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nl-BE" smtClean="0"/>
              <a:t>8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1831993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 smtClean="0"/>
              <a:t>Effective</a:t>
            </a:r>
            <a:r>
              <a:rPr lang="nl-BE" dirty="0" smtClean="0"/>
              <a:t> </a:t>
            </a:r>
            <a:r>
              <a:rPr lang="nl-BE" dirty="0" err="1" smtClean="0"/>
              <a:t>learning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l-BE" dirty="0" err="1" smtClean="0"/>
              <a:t>Kolb</a:t>
            </a:r>
            <a:r>
              <a:rPr lang="nl-BE" dirty="0" smtClean="0"/>
              <a:t> (1984): </a:t>
            </a:r>
            <a:r>
              <a:rPr lang="nl-BE" dirty="0" err="1" smtClean="0"/>
              <a:t>ideally</a:t>
            </a:r>
            <a:r>
              <a:rPr lang="nl-BE" dirty="0" smtClean="0"/>
              <a:t> go </a:t>
            </a:r>
            <a:r>
              <a:rPr lang="nl-BE" dirty="0" err="1" smtClean="0"/>
              <a:t>through</a:t>
            </a:r>
            <a:r>
              <a:rPr lang="nl-BE" dirty="0" smtClean="0"/>
              <a:t> </a:t>
            </a:r>
            <a:r>
              <a:rPr lang="nl-BE" dirty="0" err="1" smtClean="0"/>
              <a:t>all</a:t>
            </a:r>
            <a:r>
              <a:rPr lang="nl-BE" dirty="0" smtClean="0"/>
              <a:t> </a:t>
            </a:r>
            <a:r>
              <a:rPr lang="nl-BE" dirty="0" err="1" smtClean="0"/>
              <a:t>phases</a:t>
            </a:r>
            <a:endParaRPr lang="nl-BE" dirty="0" smtClean="0"/>
          </a:p>
          <a:p>
            <a:endParaRPr lang="nl-BE" dirty="0"/>
          </a:p>
          <a:p>
            <a:r>
              <a:rPr lang="nl-BE" dirty="0" smtClean="0"/>
              <a:t>Goal: </a:t>
            </a:r>
            <a:r>
              <a:rPr lang="nl-BE" dirty="0" err="1" smtClean="0"/>
              <a:t>touch</a:t>
            </a:r>
            <a:r>
              <a:rPr lang="nl-BE" dirty="0" smtClean="0"/>
              <a:t> </a:t>
            </a:r>
            <a:r>
              <a:rPr lang="nl-BE" dirty="0" err="1" smtClean="0"/>
              <a:t>all</a:t>
            </a:r>
            <a:r>
              <a:rPr lang="nl-BE" dirty="0" smtClean="0"/>
              <a:t> the bases, ie. a </a:t>
            </a:r>
            <a:r>
              <a:rPr lang="nl-BE" dirty="0" err="1"/>
              <a:t>cycle</a:t>
            </a:r>
            <a:r>
              <a:rPr lang="nl-BE" dirty="0"/>
              <a:t> </a:t>
            </a:r>
            <a:r>
              <a:rPr lang="nl-BE" dirty="0" smtClean="0"/>
              <a:t>of</a:t>
            </a:r>
          </a:p>
          <a:p>
            <a:pPr lvl="2"/>
            <a:r>
              <a:rPr lang="nl-BE" dirty="0" err="1" smtClean="0"/>
              <a:t>Experiencing</a:t>
            </a:r>
            <a:endParaRPr lang="nl-BE" dirty="0" smtClean="0"/>
          </a:p>
          <a:p>
            <a:pPr lvl="2"/>
            <a:r>
              <a:rPr lang="nl-BE" dirty="0" err="1" smtClean="0"/>
              <a:t>Reflecting</a:t>
            </a:r>
            <a:endParaRPr lang="nl-BE" dirty="0" smtClean="0"/>
          </a:p>
          <a:p>
            <a:pPr lvl="2"/>
            <a:r>
              <a:rPr lang="nl-BE" dirty="0" smtClean="0"/>
              <a:t>Thinking</a:t>
            </a:r>
          </a:p>
          <a:p>
            <a:pPr lvl="2"/>
            <a:r>
              <a:rPr lang="nl-BE" dirty="0" err="1" smtClean="0"/>
              <a:t>Acting</a:t>
            </a:r>
            <a:endParaRPr lang="nl-BE" dirty="0" smtClean="0"/>
          </a:p>
          <a:p>
            <a:endParaRPr lang="nl-BE" dirty="0"/>
          </a:p>
          <a:p>
            <a:r>
              <a:rPr lang="nl-BE" dirty="0" err="1" smtClean="0"/>
              <a:t>Starting</a:t>
            </a:r>
            <a:r>
              <a:rPr lang="nl-BE" dirty="0" smtClean="0"/>
              <a:t> point: person-</a:t>
            </a:r>
            <a:r>
              <a:rPr lang="nl-BE" dirty="0" err="1" smtClean="0"/>
              <a:t>related</a:t>
            </a:r>
            <a:r>
              <a:rPr lang="nl-BE" dirty="0" smtClean="0"/>
              <a:t>, </a:t>
            </a:r>
            <a:r>
              <a:rPr lang="nl-BE" dirty="0" err="1" smtClean="0"/>
              <a:t>depending</a:t>
            </a:r>
            <a:r>
              <a:rPr lang="nl-BE" dirty="0" smtClean="0"/>
              <a:t> on the </a:t>
            </a:r>
            <a:r>
              <a:rPr lang="nl-BE" dirty="0" err="1" smtClean="0"/>
              <a:t>learning</a:t>
            </a:r>
            <a:r>
              <a:rPr lang="nl-BE" dirty="0" smtClean="0"/>
              <a:t> </a:t>
            </a:r>
            <a:r>
              <a:rPr lang="nl-BE" dirty="0" err="1" smtClean="0"/>
              <a:t>style</a:t>
            </a:r>
            <a:endParaRPr lang="nl-BE" dirty="0"/>
          </a:p>
          <a:p>
            <a:pPr marL="685800" lvl="2" indent="0">
              <a:buNone/>
            </a:pPr>
            <a:endParaRPr lang="nl-BE" dirty="0"/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 rotWithShape="1">
          <a:blip r:embed="rId2"/>
          <a:srcRect b="10281"/>
          <a:stretch/>
        </p:blipFill>
        <p:spPr>
          <a:xfrm>
            <a:off x="6642587" y="2574198"/>
            <a:ext cx="2044213" cy="1793650"/>
          </a:xfrm>
          <a:prstGeom prst="rect">
            <a:avLst/>
          </a:prstGeom>
        </p:spPr>
      </p:pic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5565E5-D1A4-40E1-89ED-1A945F19C42B}" type="datetime1">
              <a:rPr lang="nl-BE" smtClean="0"/>
              <a:t>5/09/2015</a:t>
            </a:fld>
            <a:endParaRPr lang="en-US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Alternative teaching methods </a:t>
            </a:r>
            <a:endParaRPr lang="en-US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nl-BE" smtClean="0"/>
              <a:t>9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570908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Learning </a:t>
            </a:r>
            <a:r>
              <a:rPr lang="nl-BE" dirty="0" err="1" smtClean="0"/>
              <a:t>styles</a:t>
            </a:r>
            <a:endParaRPr lang="nl-BE" dirty="0"/>
          </a:p>
        </p:txBody>
      </p:sp>
      <p:pic>
        <p:nvPicPr>
          <p:cNvPr id="4" name="Tijdelijke aanduiding voor inhoud 3" descr="http://www.caramba-online.nl/leercirkel.jpg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2738" y="1737224"/>
            <a:ext cx="5012948" cy="3777083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kstvak 4"/>
          <p:cNvSpPr txBox="1"/>
          <p:nvPr/>
        </p:nvSpPr>
        <p:spPr>
          <a:xfrm>
            <a:off x="2838157" y="2791201"/>
            <a:ext cx="706902" cy="30008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l-BE" sz="1350" dirty="0" smtClean="0"/>
              <a:t>Do-er</a:t>
            </a:r>
            <a:endParaRPr lang="nl-BE" sz="1350" dirty="0"/>
          </a:p>
        </p:txBody>
      </p:sp>
      <p:sp>
        <p:nvSpPr>
          <p:cNvPr id="8" name="Tekstvak 7"/>
          <p:cNvSpPr txBox="1"/>
          <p:nvPr/>
        </p:nvSpPr>
        <p:spPr>
          <a:xfrm>
            <a:off x="4110546" y="2817923"/>
            <a:ext cx="862371" cy="30008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l-BE" sz="1350" dirty="0" err="1"/>
              <a:t>Dreamer</a:t>
            </a:r>
            <a:endParaRPr lang="nl-BE" sz="1350" dirty="0"/>
          </a:p>
        </p:txBody>
      </p:sp>
      <p:sp>
        <p:nvSpPr>
          <p:cNvPr id="9" name="Tekstvak 8"/>
          <p:cNvSpPr txBox="1"/>
          <p:nvPr/>
        </p:nvSpPr>
        <p:spPr>
          <a:xfrm>
            <a:off x="2848708" y="4048879"/>
            <a:ext cx="886165" cy="5078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l-BE" sz="1350" dirty="0" err="1"/>
              <a:t>Decision-taker</a:t>
            </a:r>
            <a:endParaRPr lang="nl-BE" sz="1350" dirty="0"/>
          </a:p>
        </p:txBody>
      </p:sp>
      <p:sp>
        <p:nvSpPr>
          <p:cNvPr id="10" name="Tekstvak 9"/>
          <p:cNvSpPr txBox="1"/>
          <p:nvPr/>
        </p:nvSpPr>
        <p:spPr>
          <a:xfrm>
            <a:off x="4206613" y="4085837"/>
            <a:ext cx="730773" cy="30008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nl-BE" sz="1350" dirty="0" err="1"/>
              <a:t>Thinker</a:t>
            </a:r>
            <a:endParaRPr lang="nl-BE" sz="1350" dirty="0"/>
          </a:p>
        </p:txBody>
      </p:sp>
      <p:sp>
        <p:nvSpPr>
          <p:cNvPr id="11" name="Tekstvak 10"/>
          <p:cNvSpPr txBox="1"/>
          <p:nvPr/>
        </p:nvSpPr>
        <p:spPr>
          <a:xfrm>
            <a:off x="4937386" y="2249951"/>
            <a:ext cx="1667396" cy="30008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nl-BE" sz="1350" dirty="0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238975-A433-483F-87C3-2FBFC49D4967}" type="datetime1">
              <a:rPr lang="nl-BE" smtClean="0"/>
              <a:t>5/09/2015</a:t>
            </a:fld>
            <a:endParaRPr lang="en-US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Alternative teaching methods </a:t>
            </a:r>
            <a:endParaRPr lang="en-US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nl-BE" smtClean="0"/>
              <a:t>10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9294486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 smtClean="0"/>
              <a:t>Dreaming</a:t>
            </a:r>
            <a:r>
              <a:rPr lang="nl-BE" dirty="0" smtClean="0"/>
              <a:t>?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nl-BE" dirty="0" smtClean="0"/>
              <a:t>Training “How </a:t>
            </a:r>
            <a:r>
              <a:rPr lang="nl-BE" dirty="0" err="1" smtClean="0"/>
              <a:t>to</a:t>
            </a:r>
            <a:r>
              <a:rPr lang="nl-BE" dirty="0" smtClean="0"/>
              <a:t> </a:t>
            </a:r>
            <a:r>
              <a:rPr lang="nl-BE" dirty="0" err="1" smtClean="0"/>
              <a:t>gather</a:t>
            </a:r>
            <a:r>
              <a:rPr lang="nl-BE" dirty="0" smtClean="0"/>
              <a:t> </a:t>
            </a:r>
            <a:r>
              <a:rPr lang="nl-BE" dirty="0" err="1" smtClean="0"/>
              <a:t>knowledge</a:t>
            </a:r>
            <a:r>
              <a:rPr lang="nl-BE" dirty="0" smtClean="0"/>
              <a:t> of </a:t>
            </a:r>
            <a:r>
              <a:rPr lang="nl-BE" dirty="0" err="1" smtClean="0"/>
              <a:t>learning</a:t>
            </a:r>
            <a:r>
              <a:rPr lang="nl-BE" dirty="0" smtClean="0"/>
              <a:t> </a:t>
            </a:r>
            <a:r>
              <a:rPr lang="nl-BE" dirty="0" err="1" smtClean="0"/>
              <a:t>style</a:t>
            </a:r>
            <a:r>
              <a:rPr lang="nl-BE" dirty="0" smtClean="0"/>
              <a:t> </a:t>
            </a:r>
            <a:r>
              <a:rPr lang="nl-BE" dirty="0" err="1" smtClean="0"/>
              <a:t>students</a:t>
            </a:r>
            <a:r>
              <a:rPr lang="nl-BE" dirty="0" smtClean="0"/>
              <a:t>?”</a:t>
            </a:r>
          </a:p>
          <a:p>
            <a:endParaRPr lang="nl-BE" dirty="0" smtClean="0"/>
          </a:p>
          <a:p>
            <a:pPr lvl="1"/>
            <a:r>
              <a:rPr lang="nl-BE" dirty="0" err="1" smtClean="0"/>
              <a:t>Measuring</a:t>
            </a:r>
            <a:r>
              <a:rPr lang="nl-BE" dirty="0" smtClean="0"/>
              <a:t> </a:t>
            </a:r>
            <a:r>
              <a:rPr lang="nl-BE" dirty="0" err="1" smtClean="0"/>
              <a:t>instruments</a:t>
            </a:r>
            <a:endParaRPr lang="nl-BE" dirty="0" smtClean="0"/>
          </a:p>
          <a:p>
            <a:pPr lvl="1"/>
            <a:r>
              <a:rPr lang="nl-BE" dirty="0" err="1" smtClean="0"/>
              <a:t>Determine</a:t>
            </a:r>
            <a:r>
              <a:rPr lang="nl-BE" dirty="0" smtClean="0"/>
              <a:t> </a:t>
            </a:r>
            <a:r>
              <a:rPr lang="nl-BE" dirty="0" err="1" smtClean="0"/>
              <a:t>learning</a:t>
            </a:r>
            <a:r>
              <a:rPr lang="nl-BE" dirty="0" smtClean="0"/>
              <a:t> </a:t>
            </a:r>
            <a:r>
              <a:rPr lang="nl-BE" dirty="0" err="1" smtClean="0"/>
              <a:t>style</a:t>
            </a:r>
            <a:r>
              <a:rPr lang="nl-BE" dirty="0" smtClean="0"/>
              <a:t> </a:t>
            </a:r>
            <a:r>
              <a:rPr lang="nl-BE" dirty="0" err="1" smtClean="0"/>
              <a:t>students</a:t>
            </a:r>
            <a:r>
              <a:rPr lang="nl-BE" dirty="0" smtClean="0"/>
              <a:t> (</a:t>
            </a:r>
            <a:r>
              <a:rPr lang="nl-BE" dirty="0" err="1" smtClean="0"/>
              <a:t>ànd</a:t>
            </a:r>
            <a:r>
              <a:rPr lang="nl-BE" dirty="0" smtClean="0"/>
              <a:t> teacher)</a:t>
            </a:r>
          </a:p>
          <a:p>
            <a:pPr lvl="1"/>
            <a:r>
              <a:rPr lang="nl-BE" dirty="0" err="1" smtClean="0"/>
              <a:t>Insight</a:t>
            </a:r>
            <a:r>
              <a:rPr lang="nl-BE" dirty="0" smtClean="0"/>
              <a:t> in </a:t>
            </a:r>
            <a:r>
              <a:rPr lang="nl-BE" dirty="0" err="1" smtClean="0"/>
              <a:t>learning</a:t>
            </a:r>
            <a:r>
              <a:rPr lang="nl-BE" dirty="0" smtClean="0"/>
              <a:t> </a:t>
            </a:r>
            <a:r>
              <a:rPr lang="nl-BE" dirty="0" err="1" smtClean="0"/>
              <a:t>styles</a:t>
            </a:r>
            <a:r>
              <a:rPr lang="nl-BE" dirty="0" smtClean="0"/>
              <a:t> (tips </a:t>
            </a:r>
            <a:r>
              <a:rPr lang="nl-BE" dirty="0" err="1" smtClean="0"/>
              <a:t>and</a:t>
            </a:r>
            <a:r>
              <a:rPr lang="nl-BE" dirty="0" smtClean="0"/>
              <a:t> tricks)</a:t>
            </a:r>
          </a:p>
          <a:p>
            <a:pPr lvl="1"/>
            <a:r>
              <a:rPr lang="nl-BE" dirty="0" err="1" smtClean="0"/>
              <a:t>Adjust</a:t>
            </a:r>
            <a:r>
              <a:rPr lang="nl-BE" dirty="0" smtClean="0"/>
              <a:t> </a:t>
            </a:r>
            <a:r>
              <a:rPr lang="nl-BE" dirty="0" err="1" smtClean="0"/>
              <a:t>didactical</a:t>
            </a:r>
            <a:r>
              <a:rPr lang="nl-BE" dirty="0" smtClean="0"/>
              <a:t> </a:t>
            </a:r>
            <a:r>
              <a:rPr lang="nl-BE" dirty="0" err="1" smtClean="0"/>
              <a:t>methods</a:t>
            </a:r>
            <a:r>
              <a:rPr lang="nl-BE" dirty="0"/>
              <a:t> </a:t>
            </a:r>
            <a:r>
              <a:rPr lang="nl-BE" dirty="0" err="1" smtClean="0"/>
              <a:t>to</a:t>
            </a:r>
            <a:r>
              <a:rPr lang="nl-BE" dirty="0" smtClean="0"/>
              <a:t> </a:t>
            </a:r>
            <a:r>
              <a:rPr lang="nl-BE" dirty="0" err="1" smtClean="0"/>
              <a:t>learning</a:t>
            </a:r>
            <a:r>
              <a:rPr lang="nl-BE" dirty="0" smtClean="0"/>
              <a:t> </a:t>
            </a:r>
            <a:r>
              <a:rPr lang="nl-BE" dirty="0" err="1" smtClean="0"/>
              <a:t>styles</a:t>
            </a:r>
            <a:endParaRPr lang="nl-BE" dirty="0" smtClean="0"/>
          </a:p>
          <a:p>
            <a:endParaRPr lang="nl-BE" dirty="0" smtClean="0"/>
          </a:p>
          <a:p>
            <a:endParaRPr lang="nl-BE" dirty="0" smtClean="0"/>
          </a:p>
          <a:p>
            <a:r>
              <a:rPr lang="nl-BE" dirty="0" smtClean="0"/>
              <a:t>	     </a:t>
            </a:r>
            <a:r>
              <a:rPr lang="nl-BE" dirty="0" smtClean="0"/>
              <a:t>  </a:t>
            </a:r>
            <a:r>
              <a:rPr lang="nl-BE" i="1" dirty="0" smtClean="0"/>
              <a:t>Teacher </a:t>
            </a:r>
            <a:r>
              <a:rPr lang="nl-BE" i="1" dirty="0" err="1" smtClean="0"/>
              <a:t>organizes</a:t>
            </a:r>
            <a:r>
              <a:rPr lang="nl-BE" i="1" dirty="0" smtClean="0"/>
              <a:t> </a:t>
            </a:r>
            <a:r>
              <a:rPr lang="nl-BE" i="1" dirty="0" err="1" smtClean="0"/>
              <a:t>lectures</a:t>
            </a:r>
            <a:r>
              <a:rPr lang="nl-BE" i="1" dirty="0" smtClean="0"/>
              <a:t> </a:t>
            </a:r>
            <a:r>
              <a:rPr lang="nl-BE" i="1" dirty="0" err="1" smtClean="0"/>
              <a:t>according</a:t>
            </a:r>
            <a:r>
              <a:rPr lang="nl-BE" i="1" dirty="0" smtClean="0"/>
              <a:t> </a:t>
            </a:r>
            <a:r>
              <a:rPr lang="nl-BE" i="1" dirty="0" err="1" smtClean="0"/>
              <a:t>to</a:t>
            </a:r>
            <a:r>
              <a:rPr lang="nl-BE" i="1" dirty="0" smtClean="0"/>
              <a:t> </a:t>
            </a:r>
            <a:r>
              <a:rPr lang="nl-BE" i="1" dirty="0" err="1" smtClean="0"/>
              <a:t>own</a:t>
            </a:r>
            <a:r>
              <a:rPr lang="nl-BE" i="1" dirty="0" smtClean="0"/>
              <a:t> </a:t>
            </a:r>
            <a:r>
              <a:rPr lang="nl-BE" i="1" dirty="0" smtClean="0"/>
              <a:t>			       </a:t>
            </a:r>
            <a:r>
              <a:rPr lang="nl-BE" i="1" dirty="0" err="1" smtClean="0"/>
              <a:t>learning</a:t>
            </a:r>
            <a:r>
              <a:rPr lang="nl-BE" i="1" dirty="0" smtClean="0"/>
              <a:t> </a:t>
            </a:r>
            <a:r>
              <a:rPr lang="nl-BE" i="1" dirty="0" err="1" smtClean="0"/>
              <a:t>style</a:t>
            </a:r>
            <a:endParaRPr lang="nl-BE" i="1" dirty="0"/>
          </a:p>
        </p:txBody>
      </p:sp>
      <p:pic>
        <p:nvPicPr>
          <p:cNvPr id="4" name="Afbeelding 3" descr="http://www.nice-info.be/documenten/brochures_images/LogoNTKFelblauw140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606" y="5049070"/>
            <a:ext cx="1000125" cy="1000125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F02799-E768-4554-8137-ED49DB8F2752}" type="datetime1">
              <a:rPr lang="nl-BE" smtClean="0"/>
              <a:t>5/09/2015</a:t>
            </a:fld>
            <a:endParaRPr lang="en-US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Alternative teaching methods </a:t>
            </a:r>
            <a:endParaRPr lang="en-US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nl-BE" smtClean="0"/>
              <a:t>11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1520335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Active teaching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57948" y="1523232"/>
            <a:ext cx="8028852" cy="4813643"/>
          </a:xfrm>
        </p:spPr>
        <p:txBody>
          <a:bodyPr>
            <a:normAutofit fontScale="77500" lnSpcReduction="20000"/>
          </a:bodyPr>
          <a:lstStyle/>
          <a:p>
            <a:r>
              <a:rPr lang="nl-NL" dirty="0" err="1" smtClean="0"/>
              <a:t>Key</a:t>
            </a:r>
            <a:r>
              <a:rPr lang="nl-NL" dirty="0" smtClean="0"/>
              <a:t>?		</a:t>
            </a:r>
            <a:r>
              <a:rPr lang="nl-NL" dirty="0" err="1" smtClean="0"/>
              <a:t>Motivational</a:t>
            </a:r>
            <a:r>
              <a:rPr lang="nl-NL" dirty="0" smtClean="0"/>
              <a:t> </a:t>
            </a:r>
            <a:r>
              <a:rPr lang="nl-NL" dirty="0" err="1" smtClean="0"/>
              <a:t>education</a:t>
            </a:r>
            <a:endParaRPr lang="nl-NL" dirty="0" smtClean="0"/>
          </a:p>
          <a:p>
            <a:endParaRPr lang="nl-NL" dirty="0" smtClean="0"/>
          </a:p>
          <a:p>
            <a:r>
              <a:rPr lang="nl-NL" dirty="0" err="1" smtClean="0"/>
              <a:t>Why</a:t>
            </a:r>
            <a:r>
              <a:rPr lang="nl-NL" dirty="0" smtClean="0"/>
              <a:t>?		</a:t>
            </a:r>
            <a:r>
              <a:rPr lang="nl-NL" dirty="0" err="1" smtClean="0"/>
              <a:t>Didactical</a:t>
            </a:r>
            <a:r>
              <a:rPr lang="nl-NL" dirty="0" smtClean="0"/>
              <a:t> concept </a:t>
            </a:r>
            <a:r>
              <a:rPr lang="nl-NL" dirty="0" err="1" smtClean="0"/>
              <a:t>influences</a:t>
            </a:r>
            <a:r>
              <a:rPr lang="nl-NL" dirty="0" smtClean="0"/>
              <a:t> </a:t>
            </a:r>
            <a:r>
              <a:rPr lang="nl-NL" dirty="0" err="1" smtClean="0"/>
              <a:t>learning</a:t>
            </a:r>
            <a:r>
              <a:rPr lang="nl-NL" dirty="0" smtClean="0"/>
              <a:t> </a:t>
            </a:r>
            <a:r>
              <a:rPr lang="nl-NL" dirty="0" err="1" smtClean="0"/>
              <a:t>process</a:t>
            </a:r>
            <a:endParaRPr lang="nl-NL" dirty="0" smtClean="0"/>
          </a:p>
          <a:p>
            <a:endParaRPr lang="nl-NL" dirty="0" smtClean="0"/>
          </a:p>
          <a:p>
            <a:r>
              <a:rPr lang="nl-NL" dirty="0" err="1" smtClean="0"/>
              <a:t>What</a:t>
            </a:r>
            <a:r>
              <a:rPr lang="nl-NL" dirty="0" smtClean="0"/>
              <a:t>?		</a:t>
            </a:r>
            <a:r>
              <a:rPr lang="nl-NL" dirty="0" err="1" smtClean="0"/>
              <a:t>Powerfull</a:t>
            </a:r>
            <a:r>
              <a:rPr lang="nl-NL" dirty="0" smtClean="0"/>
              <a:t> </a:t>
            </a:r>
            <a:r>
              <a:rPr lang="nl-NL" dirty="0" err="1" smtClean="0"/>
              <a:t>learning</a:t>
            </a:r>
            <a:r>
              <a:rPr lang="nl-NL" dirty="0" smtClean="0"/>
              <a:t> environment</a:t>
            </a:r>
            <a:endParaRPr lang="nl-NL" sz="675" dirty="0"/>
          </a:p>
          <a:p>
            <a:r>
              <a:rPr lang="nl-NL" dirty="0" smtClean="0"/>
              <a:t>					</a:t>
            </a:r>
            <a:endParaRPr lang="nl-NL" dirty="0" smtClean="0"/>
          </a:p>
          <a:p>
            <a:r>
              <a:rPr lang="nl-NL" sz="1500" dirty="0"/>
              <a:t>	</a:t>
            </a:r>
            <a:r>
              <a:rPr lang="nl-NL" sz="1500" dirty="0" smtClean="0"/>
              <a:t>					</a:t>
            </a:r>
            <a:r>
              <a:rPr lang="nl-NL" sz="2300" b="0" dirty="0" err="1" smtClean="0"/>
              <a:t>stimulates</a:t>
            </a:r>
            <a:r>
              <a:rPr lang="nl-NL" sz="2300" b="0" dirty="0" smtClean="0"/>
              <a:t> </a:t>
            </a:r>
            <a:endParaRPr lang="nl-NL" sz="2300" b="0" dirty="0" smtClean="0"/>
          </a:p>
          <a:p>
            <a:r>
              <a:rPr lang="nl-NL" dirty="0"/>
              <a:t>	</a:t>
            </a:r>
            <a:r>
              <a:rPr lang="nl-NL" dirty="0" smtClean="0"/>
              <a:t>				   </a:t>
            </a:r>
          </a:p>
          <a:p>
            <a:r>
              <a:rPr lang="nl-NL" dirty="0"/>
              <a:t>	</a:t>
            </a:r>
            <a:r>
              <a:rPr lang="nl-NL" dirty="0" smtClean="0"/>
              <a:t>				  </a:t>
            </a:r>
            <a:r>
              <a:rPr lang="nl-NL" dirty="0" smtClean="0"/>
              <a:t>		 </a:t>
            </a:r>
            <a:r>
              <a:rPr lang="nl-NL" dirty="0" err="1" smtClean="0"/>
              <a:t>active</a:t>
            </a:r>
            <a:r>
              <a:rPr lang="nl-NL" dirty="0" smtClean="0"/>
              <a:t> </a:t>
            </a:r>
            <a:r>
              <a:rPr lang="nl-NL" dirty="0" err="1" smtClean="0"/>
              <a:t>participation</a:t>
            </a:r>
            <a:r>
              <a:rPr lang="nl-NL" dirty="0" smtClean="0"/>
              <a:t>  </a:t>
            </a:r>
            <a:endParaRPr lang="nl-NL" dirty="0" smtClean="0"/>
          </a:p>
          <a:p>
            <a:endParaRPr lang="nl-NL" sz="1800" dirty="0"/>
          </a:p>
          <a:p>
            <a:r>
              <a:rPr lang="nl-NL" dirty="0" smtClean="0"/>
              <a:t>How?		Active teaching </a:t>
            </a:r>
            <a:r>
              <a:rPr lang="nl-NL" dirty="0" err="1" smtClean="0"/>
              <a:t>methods</a:t>
            </a:r>
            <a:endParaRPr lang="nl-NL" dirty="0" smtClean="0"/>
          </a:p>
        </p:txBody>
      </p:sp>
      <p:sp>
        <p:nvSpPr>
          <p:cNvPr id="4" name="PIJL-RECHTS 3"/>
          <p:cNvSpPr/>
          <p:nvPr/>
        </p:nvSpPr>
        <p:spPr>
          <a:xfrm rot="2927241">
            <a:off x="2732007" y="4301435"/>
            <a:ext cx="1194034" cy="38187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350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20F956-9308-45A2-BB30-5A1075EF35AA}" type="datetime1">
              <a:rPr lang="nl-BE" smtClean="0"/>
              <a:t>5/09/2015</a:t>
            </a:fld>
            <a:endParaRPr lang="en-US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Alternative teaching methods </a:t>
            </a:r>
            <a:endParaRPr lang="en-US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nl-BE" smtClean="0"/>
              <a:t>12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241753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Active teaching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l-BE" dirty="0" smtClean="0"/>
              <a:t>In </a:t>
            </a:r>
            <a:r>
              <a:rPr lang="nl-BE" dirty="0" err="1" smtClean="0"/>
              <a:t>every</a:t>
            </a:r>
            <a:r>
              <a:rPr lang="nl-BE" dirty="0" smtClean="0"/>
              <a:t> </a:t>
            </a:r>
            <a:r>
              <a:rPr lang="nl-BE" dirty="0" err="1" smtClean="0"/>
              <a:t>phase</a:t>
            </a:r>
            <a:endParaRPr lang="nl-BE" dirty="0" smtClean="0"/>
          </a:p>
          <a:p>
            <a:r>
              <a:rPr lang="nl-BE" dirty="0" err="1"/>
              <a:t>R</a:t>
            </a:r>
            <a:r>
              <a:rPr lang="nl-BE" dirty="0" err="1" smtClean="0"/>
              <a:t>egardless</a:t>
            </a:r>
            <a:r>
              <a:rPr lang="nl-BE" dirty="0" smtClean="0"/>
              <a:t> of </a:t>
            </a:r>
            <a:r>
              <a:rPr lang="nl-BE" dirty="0" err="1" smtClean="0"/>
              <a:t>educational</a:t>
            </a:r>
            <a:r>
              <a:rPr lang="nl-BE" dirty="0" smtClean="0"/>
              <a:t> design</a:t>
            </a:r>
          </a:p>
          <a:p>
            <a:r>
              <a:rPr lang="nl-BE" dirty="0" err="1" smtClean="0"/>
              <a:t>Depending</a:t>
            </a:r>
            <a:r>
              <a:rPr lang="nl-BE" dirty="0" smtClean="0"/>
              <a:t> on the course </a:t>
            </a:r>
            <a:r>
              <a:rPr lang="nl-BE" dirty="0" err="1" smtClean="0"/>
              <a:t>itself</a:t>
            </a:r>
            <a:endParaRPr lang="nl-BE" dirty="0" smtClean="0"/>
          </a:p>
          <a:p>
            <a:r>
              <a:rPr lang="nl-BE" dirty="0" smtClean="0"/>
              <a:t>Important </a:t>
            </a:r>
            <a:r>
              <a:rPr lang="nl-BE" dirty="0" err="1" smtClean="0"/>
              <a:t>to</a:t>
            </a:r>
            <a:r>
              <a:rPr lang="nl-BE" dirty="0" smtClean="0"/>
              <a:t> </a:t>
            </a:r>
            <a:r>
              <a:rPr lang="nl-BE" dirty="0" err="1" smtClean="0"/>
              <a:t>adjust</a:t>
            </a:r>
            <a:r>
              <a:rPr lang="nl-BE" dirty="0" smtClean="0"/>
              <a:t> </a:t>
            </a:r>
            <a:r>
              <a:rPr lang="nl-BE" dirty="0" err="1" smtClean="0"/>
              <a:t>to</a:t>
            </a:r>
            <a:r>
              <a:rPr lang="nl-BE" dirty="0" smtClean="0"/>
              <a:t> the </a:t>
            </a:r>
            <a:r>
              <a:rPr lang="nl-BE" dirty="0" err="1" smtClean="0"/>
              <a:t>learning</a:t>
            </a:r>
            <a:r>
              <a:rPr lang="nl-BE" dirty="0" smtClean="0"/>
              <a:t> goals/</a:t>
            </a:r>
            <a:r>
              <a:rPr lang="nl-BE" dirty="0" err="1" smtClean="0"/>
              <a:t>competences</a:t>
            </a:r>
            <a:r>
              <a:rPr lang="nl-BE" dirty="0" smtClean="0"/>
              <a:t>/test </a:t>
            </a:r>
            <a:r>
              <a:rPr lang="nl-BE" dirty="0" err="1" smtClean="0"/>
              <a:t>forms</a:t>
            </a:r>
            <a:endParaRPr lang="nl-BE" dirty="0" smtClean="0"/>
          </a:p>
          <a:p>
            <a:r>
              <a:rPr lang="nl-BE" dirty="0" smtClean="0"/>
              <a:t>Small </a:t>
            </a:r>
            <a:r>
              <a:rPr lang="nl-BE" dirty="0" err="1" smtClean="0"/>
              <a:t>and</a:t>
            </a:r>
            <a:r>
              <a:rPr lang="nl-BE" dirty="0" smtClean="0"/>
              <a:t> big </a:t>
            </a:r>
            <a:r>
              <a:rPr lang="nl-BE" dirty="0" err="1" smtClean="0"/>
              <a:t>groups</a:t>
            </a:r>
            <a:endParaRPr lang="nl-BE" dirty="0" smtClean="0"/>
          </a:p>
          <a:p>
            <a:r>
              <a:rPr lang="nl-BE" dirty="0" smtClean="0"/>
              <a:t>Challenge: </a:t>
            </a:r>
            <a:r>
              <a:rPr lang="nl-BE" dirty="0" err="1" smtClean="0"/>
              <a:t>choosing</a:t>
            </a:r>
            <a:r>
              <a:rPr lang="nl-BE" dirty="0" smtClean="0"/>
              <a:t> the </a:t>
            </a:r>
            <a:r>
              <a:rPr lang="nl-BE" dirty="0" err="1" smtClean="0"/>
              <a:t>one</a:t>
            </a:r>
            <a:r>
              <a:rPr lang="nl-BE" dirty="0" smtClean="0"/>
              <a:t> </a:t>
            </a:r>
            <a:r>
              <a:rPr lang="nl-BE" dirty="0" err="1" smtClean="0"/>
              <a:t>method</a:t>
            </a:r>
            <a:r>
              <a:rPr lang="nl-BE" dirty="0" smtClean="0"/>
              <a:t> </a:t>
            </a:r>
            <a:r>
              <a:rPr lang="nl-BE" dirty="0" err="1" smtClean="0"/>
              <a:t>that</a:t>
            </a:r>
            <a:r>
              <a:rPr lang="nl-BE" dirty="0" smtClean="0"/>
              <a:t> </a:t>
            </a:r>
            <a:r>
              <a:rPr lang="nl-BE" dirty="0" err="1" smtClean="0"/>
              <a:t>meets</a:t>
            </a:r>
            <a:r>
              <a:rPr lang="nl-BE" dirty="0" smtClean="0"/>
              <a:t> the </a:t>
            </a:r>
            <a:r>
              <a:rPr lang="nl-BE" dirty="0" err="1" smtClean="0"/>
              <a:t>requirements</a:t>
            </a:r>
            <a:endParaRPr lang="nl-BE" dirty="0" smtClean="0"/>
          </a:p>
          <a:p>
            <a:endParaRPr lang="nl-BE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10C6B-CADD-4332-B8B8-BCEE4001B1F7}" type="datetime1">
              <a:rPr lang="nl-BE" smtClean="0"/>
              <a:t>5/09/2015</a:t>
            </a:fld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Alternative teaching methods </a:t>
            </a:r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nl-BE" smtClean="0"/>
              <a:t>13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121437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l-BE" dirty="0" smtClean="0"/>
              <a:t>Workshop </a:t>
            </a:r>
            <a:r>
              <a:rPr lang="nl-BE" dirty="0" err="1" smtClean="0"/>
              <a:t>alternative</a:t>
            </a:r>
            <a:r>
              <a:rPr lang="nl-BE" dirty="0" smtClean="0"/>
              <a:t> teaching </a:t>
            </a:r>
            <a:r>
              <a:rPr lang="nl-BE" dirty="0" err="1" smtClean="0"/>
              <a:t>methods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nl-BE" dirty="0" err="1" smtClean="0"/>
              <a:t>Potatoe</a:t>
            </a:r>
            <a:r>
              <a:rPr lang="nl-BE" dirty="0" smtClean="0"/>
              <a:t> </a:t>
            </a:r>
            <a:r>
              <a:rPr lang="nl-BE" dirty="0" err="1" smtClean="0"/>
              <a:t>potahto</a:t>
            </a:r>
            <a:endParaRPr lang="nl-BE" dirty="0" smtClean="0"/>
          </a:p>
          <a:p>
            <a:r>
              <a:rPr lang="nl-BE" dirty="0" smtClean="0"/>
              <a:t>As </a:t>
            </a:r>
            <a:r>
              <a:rPr lang="nl-BE" dirty="0" err="1" smtClean="0"/>
              <a:t>an</a:t>
            </a:r>
            <a:r>
              <a:rPr lang="nl-BE" dirty="0" smtClean="0"/>
              <a:t> </a:t>
            </a:r>
            <a:r>
              <a:rPr lang="nl-BE" dirty="0" err="1" smtClean="0"/>
              <a:t>alternative</a:t>
            </a:r>
            <a:r>
              <a:rPr lang="nl-BE" dirty="0" smtClean="0"/>
              <a:t> </a:t>
            </a:r>
            <a:r>
              <a:rPr lang="nl-BE" dirty="0" err="1" smtClean="0"/>
              <a:t>to</a:t>
            </a:r>
            <a:r>
              <a:rPr lang="nl-BE" dirty="0" smtClean="0"/>
              <a:t> more classic teaching </a:t>
            </a:r>
            <a:r>
              <a:rPr lang="nl-BE" dirty="0" err="1" smtClean="0"/>
              <a:t>methods</a:t>
            </a:r>
            <a:r>
              <a:rPr lang="nl-BE" dirty="0" smtClean="0"/>
              <a:t> </a:t>
            </a:r>
            <a:r>
              <a:rPr lang="nl-BE" dirty="0" err="1" smtClean="0"/>
              <a:t>f.e</a:t>
            </a:r>
            <a:r>
              <a:rPr lang="nl-BE" dirty="0" smtClean="0"/>
              <a:t>. </a:t>
            </a:r>
            <a:r>
              <a:rPr lang="nl-BE" dirty="0" err="1" smtClean="0"/>
              <a:t>lectures</a:t>
            </a:r>
            <a:endParaRPr lang="nl-BE" dirty="0"/>
          </a:p>
          <a:p>
            <a:r>
              <a:rPr lang="nl-BE" dirty="0" err="1" smtClean="0"/>
              <a:t>Suggest</a:t>
            </a:r>
            <a:r>
              <a:rPr lang="nl-BE" dirty="0" smtClean="0"/>
              <a:t> </a:t>
            </a:r>
            <a:r>
              <a:rPr lang="nl-BE" dirty="0" err="1" smtClean="0"/>
              <a:t>some</a:t>
            </a:r>
            <a:r>
              <a:rPr lang="nl-BE" dirty="0" smtClean="0"/>
              <a:t> but EXPERIMENT/VARY/NEW IDEAS</a:t>
            </a:r>
          </a:p>
          <a:p>
            <a:endParaRPr lang="nl-BE" dirty="0"/>
          </a:p>
          <a:p>
            <a:r>
              <a:rPr lang="nl-BE" dirty="0" smtClean="0"/>
              <a:t>		</a:t>
            </a:r>
          </a:p>
          <a:p>
            <a:r>
              <a:rPr lang="nl-BE" dirty="0"/>
              <a:t>	</a:t>
            </a:r>
            <a:r>
              <a:rPr lang="nl-BE" dirty="0" smtClean="0"/>
              <a:t>	</a:t>
            </a:r>
          </a:p>
          <a:p>
            <a:endParaRPr lang="nl-BE" dirty="0"/>
          </a:p>
          <a:p>
            <a:r>
              <a:rPr lang="nl-BE" dirty="0" smtClean="0"/>
              <a:t>	</a:t>
            </a:r>
            <a:r>
              <a:rPr lang="nl-BE" dirty="0" smtClean="0"/>
              <a:t>	         teacher-</a:t>
            </a:r>
            <a:r>
              <a:rPr lang="nl-BE" dirty="0" err="1" smtClean="0"/>
              <a:t>driven</a:t>
            </a:r>
            <a:r>
              <a:rPr lang="nl-BE" dirty="0" smtClean="0"/>
              <a:t> </a:t>
            </a:r>
            <a:r>
              <a:rPr lang="nl-BE" dirty="0" smtClean="0"/>
              <a:t>		 </a:t>
            </a:r>
            <a:r>
              <a:rPr lang="nl-BE" dirty="0" smtClean="0"/>
              <a:t>  student-</a:t>
            </a:r>
            <a:r>
              <a:rPr lang="nl-BE" dirty="0" err="1" smtClean="0"/>
              <a:t>driven</a:t>
            </a:r>
            <a:endParaRPr lang="nl-BE" dirty="0" smtClean="0"/>
          </a:p>
          <a:p>
            <a:endParaRPr lang="nl-BE" dirty="0" smtClean="0"/>
          </a:p>
          <a:p>
            <a:endParaRPr lang="nl-BE" dirty="0"/>
          </a:p>
        </p:txBody>
      </p:sp>
      <p:pic>
        <p:nvPicPr>
          <p:cNvPr id="4" name="Afbeelding 3" descr="http://thumbs.gograph.com/gg65071345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606" y="4081281"/>
            <a:ext cx="1576461" cy="158434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PIJL-RECHTS 4"/>
          <p:cNvSpPr/>
          <p:nvPr/>
        </p:nvSpPr>
        <p:spPr>
          <a:xfrm>
            <a:off x="4527717" y="5419030"/>
            <a:ext cx="854612" cy="24085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BE" sz="1350"/>
          </a:p>
        </p:txBody>
      </p:sp>
      <p:sp>
        <p:nvSpPr>
          <p:cNvPr id="6" name="Tijdelijke aanduiding voor datum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B66C3B-A88B-407E-B7AE-79649540F8E0}" type="datetime1">
              <a:rPr lang="nl-BE" smtClean="0"/>
              <a:t>5/09/2015</a:t>
            </a:fld>
            <a:endParaRPr lang="en-US"/>
          </a:p>
        </p:txBody>
      </p:sp>
      <p:sp>
        <p:nvSpPr>
          <p:cNvPr id="7" name="Tijdelijke aanduiding voor voettekst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Alternative teaching methods </a:t>
            </a:r>
            <a:endParaRPr lang="en-US"/>
          </a:p>
        </p:txBody>
      </p:sp>
      <p:sp>
        <p:nvSpPr>
          <p:cNvPr id="8" name="Tijdelijke aanduiding voor dianumm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nl-BE" smtClean="0"/>
              <a:t>14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448313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Lectures </a:t>
            </a:r>
            <a:r>
              <a:rPr lang="en-US" dirty="0"/>
              <a:t>don’t work, but we keep using </a:t>
            </a:r>
            <a:r>
              <a:rPr lang="en-US" dirty="0" smtClean="0"/>
              <a:t>them…</a:t>
            </a:r>
            <a:r>
              <a:rPr lang="en-US" dirty="0"/>
              <a:t/>
            </a:r>
            <a:br>
              <a:rPr lang="en-US" dirty="0"/>
            </a:br>
            <a:endParaRPr lang="nl-B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smtClean="0"/>
              <a:t>What’s </a:t>
            </a:r>
            <a:r>
              <a:rPr lang="en-US" i="1" dirty="0"/>
              <a:t>the Use of Lectures?</a:t>
            </a:r>
            <a:r>
              <a:rPr lang="en-US" dirty="0"/>
              <a:t> </a:t>
            </a:r>
            <a:endParaRPr lang="nl-B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4BB9B-D9B4-4F83-AE62-14599F259779}" type="datetime1">
              <a:rPr lang="nl-BE" smtClean="0"/>
              <a:t>5/09/2015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Alternative teaching methods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nl-BE" smtClean="0"/>
              <a:t>15</a:t>
            </a:fld>
            <a:endParaRPr lang="nl-BE"/>
          </a:p>
        </p:txBody>
      </p:sp>
      <p:pic>
        <p:nvPicPr>
          <p:cNvPr id="7" name="Picture 2" descr="https://www.timeshighereducation.co.uk/sites/default/files/styles/the_breaking_news_image_style/public/Pictures/web/s/g/b/students_in_lecture_hall.jpg?itok=vVX-C0zz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7580" y="2115370"/>
            <a:ext cx="5905500" cy="3933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2883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nl-BE" dirty="0" err="1" smtClean="0"/>
              <a:t>Lecturer</a:t>
            </a:r>
            <a:r>
              <a:rPr lang="nl-BE" dirty="0" smtClean="0"/>
              <a:t> </a:t>
            </a:r>
            <a:r>
              <a:rPr lang="nl-BE" dirty="0" err="1" smtClean="0"/>
              <a:t>orientated</a:t>
            </a:r>
            <a:r>
              <a:rPr lang="nl-BE" dirty="0" smtClean="0"/>
              <a:t> </a:t>
            </a:r>
            <a:br>
              <a:rPr lang="nl-BE" dirty="0" smtClean="0"/>
            </a:br>
            <a:r>
              <a:rPr lang="nl-BE" dirty="0" err="1" smtClean="0"/>
              <a:t>vs</a:t>
            </a:r>
            <a:r>
              <a:rPr lang="nl-BE" dirty="0" smtClean="0"/>
              <a:t> student </a:t>
            </a:r>
            <a:r>
              <a:rPr lang="nl-BE" dirty="0" err="1" smtClean="0"/>
              <a:t>orientated</a:t>
            </a:r>
            <a:r>
              <a:rPr lang="nl-BE" dirty="0" smtClean="0"/>
              <a:t>?</a:t>
            </a:r>
            <a:endParaRPr lang="nl-B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C3B851-99BB-4F65-AC75-51ECBF35638E}" type="datetime1">
              <a:rPr lang="nl-BE" smtClean="0"/>
              <a:t>5/09/2015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Alternative teaching methods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nl-BE" smtClean="0"/>
              <a:t>16</a:t>
            </a:fld>
            <a:endParaRPr lang="nl-BE"/>
          </a:p>
        </p:txBody>
      </p:sp>
      <p:pic>
        <p:nvPicPr>
          <p:cNvPr id="2050" name="Picture 2" descr="http://www.palgrave-journals.com/eps/journal/v9/n1/images/eps200938i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4829" y="1528474"/>
            <a:ext cx="5762625" cy="411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7455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/>
              <a:t>Digital </a:t>
            </a:r>
            <a:r>
              <a:rPr lang="nl-BE" dirty="0" err="1"/>
              <a:t>learning</a:t>
            </a:r>
            <a:r>
              <a:rPr lang="nl-BE" dirty="0"/>
              <a:t> environment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BE" dirty="0"/>
              <a:t>Digital </a:t>
            </a:r>
            <a:r>
              <a:rPr lang="nl-BE" dirty="0" err="1"/>
              <a:t>learning</a:t>
            </a:r>
            <a:r>
              <a:rPr lang="nl-BE" dirty="0"/>
              <a:t> environment &gt; 	courses/</a:t>
            </a:r>
            <a:r>
              <a:rPr lang="nl-BE" dirty="0" err="1"/>
              <a:t>powerpoint</a:t>
            </a:r>
            <a:r>
              <a:rPr lang="nl-BE" dirty="0"/>
              <a:t> </a:t>
            </a:r>
            <a:r>
              <a:rPr lang="nl-BE" dirty="0" err="1"/>
              <a:t>presentations</a:t>
            </a:r>
            <a:r>
              <a:rPr lang="nl-BE" dirty="0"/>
              <a:t> / 	</a:t>
            </a:r>
            <a:r>
              <a:rPr lang="nl-BE" dirty="0" err="1"/>
              <a:t>instruction</a:t>
            </a:r>
            <a:r>
              <a:rPr lang="nl-BE" dirty="0"/>
              <a:t> </a:t>
            </a:r>
            <a:r>
              <a:rPr lang="nl-BE" dirty="0" err="1"/>
              <a:t>movies</a:t>
            </a:r>
            <a:r>
              <a:rPr lang="nl-BE" dirty="0"/>
              <a:t>/…</a:t>
            </a:r>
          </a:p>
          <a:p>
            <a:endParaRPr lang="nl-B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E01B7F-F2AC-4947-9EF4-E7A305CB3CD9}" type="datetime1">
              <a:rPr lang="nl-BE" smtClean="0"/>
              <a:t>5/09/2015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Alternative teaching methods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nl-BE" smtClean="0"/>
              <a:t>17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1596412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7948" y="493935"/>
            <a:ext cx="8028852" cy="1143000"/>
          </a:xfrm>
        </p:spPr>
        <p:txBody>
          <a:bodyPr>
            <a:normAutofit fontScale="90000"/>
          </a:bodyPr>
          <a:lstStyle/>
          <a:p>
            <a:r>
              <a:rPr lang="nl-BE" dirty="0" err="1" smtClean="0"/>
              <a:t>Alternative</a:t>
            </a:r>
            <a:r>
              <a:rPr lang="nl-BE" dirty="0" smtClean="0"/>
              <a:t> (</a:t>
            </a:r>
            <a:r>
              <a:rPr lang="nl-BE" dirty="0" err="1" smtClean="0"/>
              <a:t>activating</a:t>
            </a:r>
            <a:r>
              <a:rPr lang="nl-BE" dirty="0" smtClean="0"/>
              <a:t>) teaching </a:t>
            </a:r>
            <a:r>
              <a:rPr lang="nl-BE" dirty="0" err="1" smtClean="0"/>
              <a:t>methods</a:t>
            </a:r>
            <a:endParaRPr lang="nl-B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7948" y="2010293"/>
            <a:ext cx="8028852" cy="4525963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nl-BE" dirty="0" smtClean="0"/>
              <a:t>Interactive </a:t>
            </a:r>
            <a:r>
              <a:rPr lang="nl-BE" dirty="0" err="1" smtClean="0"/>
              <a:t>lecture</a:t>
            </a:r>
            <a:r>
              <a:rPr lang="nl-BE" dirty="0" smtClean="0"/>
              <a:t>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BE" dirty="0" err="1" smtClean="0"/>
              <a:t>Guided</a:t>
            </a:r>
            <a:r>
              <a:rPr lang="nl-BE" dirty="0" smtClean="0"/>
              <a:t> tutorial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BE" dirty="0" err="1" smtClean="0"/>
              <a:t>Simulation</a:t>
            </a:r>
            <a:endParaRPr lang="nl-BE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BE" dirty="0" smtClean="0"/>
              <a:t>Case </a:t>
            </a:r>
            <a:r>
              <a:rPr lang="nl-BE" dirty="0" err="1" smtClean="0"/>
              <a:t>study</a:t>
            </a:r>
            <a:endParaRPr lang="nl-BE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BE" dirty="0" err="1" smtClean="0"/>
              <a:t>Role-play</a:t>
            </a:r>
            <a:endParaRPr lang="nl-BE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37A5EE-8999-4D46-AC52-C3DFCC970906}" type="datetime1">
              <a:rPr lang="nl-BE" smtClean="0"/>
              <a:t>5/09/2015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Alternative teaching methods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nl-BE" smtClean="0"/>
              <a:t>18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822930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7948" y="917925"/>
            <a:ext cx="8028852" cy="4525963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nl-BE" dirty="0"/>
              <a:t>Field trip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BE" dirty="0"/>
              <a:t>Project </a:t>
            </a:r>
            <a:r>
              <a:rPr lang="nl-BE" dirty="0" err="1"/>
              <a:t>based</a:t>
            </a:r>
            <a:r>
              <a:rPr lang="nl-BE" dirty="0"/>
              <a:t> </a:t>
            </a:r>
            <a:r>
              <a:rPr lang="nl-BE" dirty="0" err="1" smtClean="0"/>
              <a:t>learning</a:t>
            </a:r>
            <a:endParaRPr lang="nl-BE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BE" dirty="0" smtClean="0"/>
              <a:t>(Digital) </a:t>
            </a:r>
            <a:r>
              <a:rPr lang="nl-BE" dirty="0" err="1"/>
              <a:t>assignments</a:t>
            </a:r>
            <a:r>
              <a:rPr lang="nl-BE" dirty="0" smtClean="0"/>
              <a:t>/(digital) </a:t>
            </a:r>
            <a:r>
              <a:rPr lang="nl-BE" dirty="0" err="1"/>
              <a:t>assignments</a:t>
            </a:r>
            <a:r>
              <a:rPr lang="nl-BE" dirty="0"/>
              <a:t> </a:t>
            </a:r>
            <a:r>
              <a:rPr lang="nl-BE" dirty="0" err="1"/>
              <a:t>through</a:t>
            </a:r>
            <a:r>
              <a:rPr lang="nl-BE" dirty="0"/>
              <a:t> digital </a:t>
            </a:r>
            <a:r>
              <a:rPr lang="nl-BE" dirty="0" err="1"/>
              <a:t>learning</a:t>
            </a:r>
            <a:r>
              <a:rPr lang="nl-BE" dirty="0"/>
              <a:t> environment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BE" dirty="0"/>
              <a:t>Digital portfolio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BE" dirty="0" err="1" smtClean="0"/>
              <a:t>Preparation</a:t>
            </a:r>
            <a:r>
              <a:rPr lang="nl-BE" dirty="0" smtClean="0"/>
              <a:t> </a:t>
            </a:r>
            <a:r>
              <a:rPr lang="nl-BE" dirty="0" err="1" smtClean="0"/>
              <a:t>instructions</a:t>
            </a:r>
            <a:endParaRPr lang="nl-BE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BE" dirty="0" err="1" smtClean="0"/>
              <a:t>Self</a:t>
            </a:r>
            <a:r>
              <a:rPr lang="nl-BE" dirty="0" smtClean="0"/>
              <a:t> </a:t>
            </a:r>
            <a:r>
              <a:rPr lang="nl-BE" dirty="0" err="1" smtClean="0"/>
              <a:t>study</a:t>
            </a:r>
            <a:r>
              <a:rPr lang="nl-BE" dirty="0" smtClean="0"/>
              <a:t> / </a:t>
            </a:r>
            <a:r>
              <a:rPr lang="nl-BE" dirty="0" err="1" smtClean="0"/>
              <a:t>blended</a:t>
            </a:r>
            <a:r>
              <a:rPr lang="nl-BE" dirty="0" smtClean="0"/>
              <a:t> </a:t>
            </a:r>
            <a:r>
              <a:rPr lang="nl-BE" dirty="0" err="1" smtClean="0"/>
              <a:t>learning</a:t>
            </a:r>
            <a:endParaRPr lang="nl-BE" dirty="0" smtClean="0"/>
          </a:p>
          <a:p>
            <a:endParaRPr lang="nl-B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C5E841-841F-4872-9367-B67A2C85D1A2}" type="datetime1">
              <a:rPr lang="nl-BE" smtClean="0"/>
              <a:t>5/09/2015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Alternative teaching methods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nl-BE" smtClean="0"/>
              <a:t>19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260204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 smtClean="0"/>
              <a:t>To</a:t>
            </a:r>
            <a:r>
              <a:rPr lang="nl-BE" dirty="0" smtClean="0"/>
              <a:t> </a:t>
            </a:r>
            <a:r>
              <a:rPr lang="nl-BE" dirty="0" err="1" smtClean="0"/>
              <a:t>discuss</a:t>
            </a:r>
            <a:r>
              <a:rPr lang="nl-BE" dirty="0" smtClean="0"/>
              <a:t> </a:t>
            </a:r>
            <a:r>
              <a:rPr lang="nl-BE" dirty="0" err="1" smtClean="0"/>
              <a:t>during</a:t>
            </a:r>
            <a:r>
              <a:rPr lang="nl-BE" dirty="0" smtClean="0"/>
              <a:t> the </a:t>
            </a:r>
            <a:r>
              <a:rPr lang="nl-BE" dirty="0" smtClean="0"/>
              <a:t>workshop </a:t>
            </a:r>
            <a:endParaRPr lang="nl-B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nl-BE" dirty="0" err="1" smtClean="0"/>
              <a:t>Meaning</a:t>
            </a:r>
            <a:r>
              <a:rPr lang="nl-BE" dirty="0" smtClean="0"/>
              <a:t> of the </a:t>
            </a:r>
            <a:r>
              <a:rPr lang="nl-BE" dirty="0" err="1" smtClean="0"/>
              <a:t>activity</a:t>
            </a:r>
            <a:endParaRPr lang="nl-BE" dirty="0" smtClean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BE" dirty="0" err="1" smtClean="0"/>
              <a:t>Specific</a:t>
            </a:r>
            <a:r>
              <a:rPr lang="nl-BE" dirty="0" smtClean="0"/>
              <a:t> features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BE" dirty="0" smtClean="0"/>
              <a:t>Procedure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BE" dirty="0" smtClean="0"/>
              <a:t>Tips &amp; tricks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BE" dirty="0" smtClean="0"/>
              <a:t>…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B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775818-9745-4C67-8C8E-B0AC26E67C17}" type="datetime1">
              <a:rPr lang="nl-BE" smtClean="0"/>
              <a:t>5/09/2015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Alternative teaching methods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nl-BE" smtClean="0"/>
              <a:t>20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747061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 smtClean="0"/>
              <a:t>Questions</a:t>
            </a:r>
            <a:r>
              <a:rPr lang="nl-BE" dirty="0" smtClean="0"/>
              <a:t>?	</a:t>
            </a:r>
            <a:endParaRPr lang="nl-BE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4B1C35-F007-4174-9151-AA541C3FE137}" type="datetime1">
              <a:rPr lang="nl-BE" smtClean="0"/>
              <a:t>5/09/2015</a:t>
            </a:fld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Alternative teaching methods </a:t>
            </a:r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nl-BE" smtClean="0"/>
              <a:t>21</a:t>
            </a:fld>
            <a:endParaRPr lang="nl-BE"/>
          </a:p>
        </p:txBody>
      </p:sp>
      <p:pic>
        <p:nvPicPr>
          <p:cNvPr id="8" name="Tijdelijke aanduiding voor inhoud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638352" y="3515932"/>
            <a:ext cx="3082983" cy="2156999"/>
          </a:xfrm>
          <a:prstGeom prst="rect">
            <a:avLst/>
          </a:prstGeom>
        </p:spPr>
      </p:pic>
      <p:pic>
        <p:nvPicPr>
          <p:cNvPr id="9" name="Afbeelding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31494" y="121199"/>
            <a:ext cx="1800000" cy="1800000"/>
          </a:xfrm>
          <a:prstGeom prst="rect">
            <a:avLst/>
          </a:prstGeom>
        </p:spPr>
      </p:pic>
      <p:pic>
        <p:nvPicPr>
          <p:cNvPr id="10" name="Afbeelding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7948" y="1421089"/>
            <a:ext cx="2380952" cy="1800000"/>
          </a:xfrm>
          <a:prstGeom prst="rect">
            <a:avLst/>
          </a:prstGeom>
        </p:spPr>
      </p:pic>
      <p:pic>
        <p:nvPicPr>
          <p:cNvPr id="11" name="Afbeelding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49067" y="2085629"/>
            <a:ext cx="1800000" cy="1800000"/>
          </a:xfrm>
          <a:prstGeom prst="rect">
            <a:avLst/>
          </a:prstGeom>
        </p:spPr>
      </p:pic>
      <p:pic>
        <p:nvPicPr>
          <p:cNvPr id="12" name="Afbeelding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40664" y="4086167"/>
            <a:ext cx="2931710" cy="1924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6101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Workshop</a:t>
            </a:r>
            <a:endParaRPr lang="nl-BE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57948" y="1350893"/>
            <a:ext cx="8028852" cy="4525963"/>
          </a:xfrm>
        </p:spPr>
        <p:txBody>
          <a:bodyPr>
            <a:normAutofit fontScale="77500" lnSpcReduction="20000"/>
          </a:bodyPr>
          <a:lstStyle/>
          <a:p>
            <a:r>
              <a:rPr lang="nl-BE" dirty="0" err="1" smtClean="0"/>
              <a:t>Overview</a:t>
            </a:r>
            <a:r>
              <a:rPr lang="nl-BE" dirty="0" smtClean="0"/>
              <a:t> of different </a:t>
            </a:r>
            <a:r>
              <a:rPr lang="nl-BE" dirty="0" err="1" smtClean="0"/>
              <a:t>work</a:t>
            </a:r>
            <a:r>
              <a:rPr lang="nl-BE" dirty="0" smtClean="0"/>
              <a:t> </a:t>
            </a:r>
            <a:r>
              <a:rPr lang="nl-BE" dirty="0" err="1" smtClean="0"/>
              <a:t>methods</a:t>
            </a:r>
            <a:endParaRPr lang="nl-BE" dirty="0" smtClean="0"/>
          </a:p>
          <a:p>
            <a:endParaRPr lang="nl-BE" dirty="0" smtClean="0"/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nl-BE" b="0" dirty="0" err="1" smtClean="0"/>
              <a:t>interactive</a:t>
            </a:r>
            <a:r>
              <a:rPr lang="nl-BE" b="0" dirty="0" smtClean="0"/>
              <a:t> </a:t>
            </a:r>
            <a:r>
              <a:rPr lang="nl-BE" b="0" dirty="0" err="1"/>
              <a:t>lecture</a:t>
            </a:r>
            <a:endParaRPr lang="nl-BE" b="0" dirty="0"/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nl-BE" b="0" dirty="0" err="1" smtClean="0"/>
              <a:t>guided</a:t>
            </a:r>
            <a:r>
              <a:rPr lang="nl-BE" b="0" dirty="0" smtClean="0"/>
              <a:t> tutorial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nl-BE" b="0" dirty="0" smtClean="0"/>
              <a:t>case </a:t>
            </a:r>
            <a:r>
              <a:rPr lang="nl-BE" b="0" dirty="0" err="1" smtClean="0"/>
              <a:t>study</a:t>
            </a:r>
            <a:endParaRPr lang="nl-BE" b="0" dirty="0" smtClean="0"/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nl-BE" b="0" dirty="0" err="1" smtClean="0"/>
              <a:t>simulation</a:t>
            </a:r>
            <a:endParaRPr lang="nl-BE" b="0" dirty="0" smtClean="0"/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nl-BE" b="0" dirty="0" err="1" smtClean="0"/>
              <a:t>role</a:t>
            </a:r>
            <a:r>
              <a:rPr lang="nl-BE" b="0" dirty="0" smtClean="0"/>
              <a:t> </a:t>
            </a:r>
            <a:r>
              <a:rPr lang="nl-BE" b="0" dirty="0" err="1" smtClean="0"/>
              <a:t>play</a:t>
            </a:r>
            <a:endParaRPr lang="nl-BE" b="0" dirty="0" smtClean="0"/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nl-BE" b="0" dirty="0" smtClean="0"/>
              <a:t>field trip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nl-BE" b="0" dirty="0" smtClean="0"/>
              <a:t>project </a:t>
            </a:r>
            <a:r>
              <a:rPr lang="nl-BE" b="0" dirty="0" err="1" smtClean="0"/>
              <a:t>based</a:t>
            </a:r>
            <a:r>
              <a:rPr lang="nl-BE" b="0" dirty="0" smtClean="0"/>
              <a:t> </a:t>
            </a:r>
            <a:r>
              <a:rPr lang="nl-BE" b="0" dirty="0" err="1" smtClean="0"/>
              <a:t>learning</a:t>
            </a:r>
            <a:endParaRPr lang="nl-BE" b="0" dirty="0" smtClean="0"/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nl-BE" b="0" dirty="0" smtClean="0"/>
              <a:t>…</a:t>
            </a:r>
            <a:r>
              <a:rPr lang="nl-BE" b="0" dirty="0"/>
              <a:t>	</a:t>
            </a:r>
            <a:endParaRPr lang="nl-BE" b="0" dirty="0" smtClean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9203D-9426-473D-9F5C-252F8A9846D4}" type="datetime1">
              <a:rPr lang="nl-BE" smtClean="0"/>
              <a:t>5/09/2015</a:t>
            </a:fld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Alternative teaching methods </a:t>
            </a:r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nl-BE" smtClean="0"/>
              <a:t>22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8322141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257" y="17417"/>
            <a:ext cx="8028852" cy="961377"/>
          </a:xfrm>
        </p:spPr>
        <p:txBody>
          <a:bodyPr/>
          <a:lstStyle/>
          <a:p>
            <a:r>
              <a:rPr lang="nl-BE" dirty="0" smtClean="0"/>
              <a:t>Interactive </a:t>
            </a:r>
            <a:r>
              <a:rPr lang="nl-BE" dirty="0" err="1" smtClean="0"/>
              <a:t>lecture</a:t>
            </a:r>
            <a:endParaRPr lang="nl-B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257" y="814748"/>
            <a:ext cx="8028852" cy="5522127"/>
          </a:xfrm>
        </p:spPr>
        <p:txBody>
          <a:bodyPr>
            <a:noAutofit/>
          </a:bodyPr>
          <a:lstStyle/>
          <a:p>
            <a:r>
              <a:rPr lang="en-US" sz="1800" b="0" u="sng" dirty="0" smtClean="0"/>
              <a:t>Meaning of the activity: </a:t>
            </a:r>
          </a:p>
          <a:p>
            <a:r>
              <a:rPr lang="en-US" sz="1800" b="0" dirty="0" smtClean="0"/>
              <a:t>classes </a:t>
            </a:r>
            <a:r>
              <a:rPr lang="en-US" sz="1800" b="0" dirty="0"/>
              <a:t>in which the instructor </a:t>
            </a:r>
            <a:r>
              <a:rPr lang="en-US" sz="1800" b="0" dirty="0" smtClean="0"/>
              <a:t>incorporates engagement triggers (</a:t>
            </a:r>
            <a:r>
              <a:rPr lang="en-US" sz="1800" b="0" dirty="0" err="1" smtClean="0"/>
              <a:t>f.e</a:t>
            </a:r>
            <a:r>
              <a:rPr lang="en-US" sz="1800" b="0" dirty="0" smtClean="0"/>
              <a:t>. interpreting graphs, brainstorming, …) and </a:t>
            </a:r>
            <a:r>
              <a:rPr lang="en-US" sz="1800" b="0" dirty="0"/>
              <a:t>breaks the lecture at least once per class to have students participate in an activity that lets them work directly with the </a:t>
            </a:r>
            <a:r>
              <a:rPr lang="en-US" sz="1800" b="0" dirty="0" smtClean="0"/>
              <a:t>material</a:t>
            </a:r>
          </a:p>
          <a:p>
            <a:pPr marL="571500" indent="-571500">
              <a:buFontTx/>
              <a:buChar char="-"/>
            </a:pPr>
            <a:endParaRPr lang="en-US" sz="1800" b="0" u="sng" dirty="0" smtClean="0"/>
          </a:p>
          <a:p>
            <a:r>
              <a:rPr lang="en-US" sz="1800" b="0" u="sng" dirty="0" smtClean="0"/>
              <a:t>Special </a:t>
            </a:r>
            <a:r>
              <a:rPr lang="en-US" sz="1800" b="0" u="sng" dirty="0"/>
              <a:t>features</a:t>
            </a:r>
            <a:r>
              <a:rPr lang="en-US" sz="1800" b="0" dirty="0" smtClean="0"/>
              <a:t>: </a:t>
            </a:r>
          </a:p>
          <a:p>
            <a:pPr marL="571500" indent="-571500">
              <a:buFontTx/>
              <a:buChar char="-"/>
            </a:pPr>
            <a:r>
              <a:rPr lang="en-US" sz="1600" b="0" dirty="0"/>
              <a:t>to engage students by finding ways for them to interact with the content, the instructor, and their classmates</a:t>
            </a:r>
          </a:p>
          <a:p>
            <a:pPr marL="571500" indent="-571500">
              <a:buFontTx/>
              <a:buChar char="-"/>
            </a:pPr>
            <a:r>
              <a:rPr lang="en-US" sz="1600" b="0" dirty="0" smtClean="0"/>
              <a:t>the </a:t>
            </a:r>
            <a:r>
              <a:rPr lang="en-US" sz="1600" b="0" dirty="0"/>
              <a:t>ability of the instructor to choose the content of the lecture segments based on the students' needs </a:t>
            </a:r>
          </a:p>
          <a:p>
            <a:pPr marL="571500" indent="-571500">
              <a:buFontTx/>
              <a:buChar char="-"/>
            </a:pPr>
            <a:r>
              <a:rPr lang="en-US" sz="1600" b="0" dirty="0"/>
              <a:t>foster active engagement and </a:t>
            </a:r>
            <a:r>
              <a:rPr lang="en-US" sz="1600" b="0" dirty="0" smtClean="0"/>
              <a:t>accountability</a:t>
            </a:r>
            <a:endParaRPr lang="en-US" sz="1600" b="0" dirty="0"/>
          </a:p>
          <a:p>
            <a:pPr marL="571500" indent="-571500">
              <a:buFontTx/>
              <a:buChar char="-"/>
            </a:pPr>
            <a:r>
              <a:rPr lang="en-US" sz="1600" b="0" dirty="0"/>
              <a:t>promote student retention and learning of the material presented during </a:t>
            </a:r>
            <a:r>
              <a:rPr lang="en-US" sz="1600" b="0" dirty="0" smtClean="0"/>
              <a:t>lecture</a:t>
            </a:r>
            <a:endParaRPr lang="en-US" sz="1600" b="0" dirty="0"/>
          </a:p>
          <a:p>
            <a:pPr marL="571500" indent="-571500">
              <a:buFontTx/>
              <a:buChar char="-"/>
            </a:pPr>
            <a:r>
              <a:rPr lang="en-US" sz="1600" b="0" dirty="0"/>
              <a:t>give students practice in developing critical-thinking </a:t>
            </a:r>
            <a:r>
              <a:rPr lang="en-US" sz="1600" b="0" dirty="0" smtClean="0"/>
              <a:t>skills</a:t>
            </a:r>
            <a:endParaRPr lang="en-US" sz="1600" b="0" dirty="0"/>
          </a:p>
          <a:p>
            <a:pPr marL="571500" indent="-571500">
              <a:buFontTx/>
              <a:buChar char="-"/>
            </a:pPr>
            <a:r>
              <a:rPr lang="en-US" sz="1600" b="0" dirty="0"/>
              <a:t>enable instructors to assess how well the class is learning that </a:t>
            </a:r>
            <a:r>
              <a:rPr lang="en-US" sz="1600" b="0" dirty="0" smtClean="0"/>
              <a:t>day</a:t>
            </a:r>
            <a:endParaRPr lang="en-US" sz="1600" b="0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F55DA7-4751-4397-8030-41AFC488A73C}" type="datetime1">
              <a:rPr lang="nl-BE" smtClean="0"/>
              <a:t>5/09/2015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Alternative teaching methods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nl-BE" smtClean="0"/>
              <a:t>23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99947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0911" y="588782"/>
            <a:ext cx="8028852" cy="4807466"/>
          </a:xfrm>
        </p:spPr>
        <p:txBody>
          <a:bodyPr>
            <a:normAutofit/>
          </a:bodyPr>
          <a:lstStyle/>
          <a:p>
            <a:r>
              <a:rPr lang="en-US" sz="1800" b="0" u="sng" dirty="0"/>
              <a:t>Procedure: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1800" b="0" dirty="0"/>
              <a:t>Engage in pre-instructional planning.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1800" b="0" dirty="0"/>
              <a:t>Select engagement triggers and learning tasks for interactive segments.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1800" b="0" dirty="0"/>
              <a:t>Select and adapt from interactive lecture techniques.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1800" b="0" dirty="0"/>
              <a:t>Structure and manage the interactive class session.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1800" b="0" dirty="0"/>
              <a:t>Select mechanisms and methods for collecting, organizing, and responding to feedback.</a:t>
            </a:r>
          </a:p>
          <a:p>
            <a:endParaRPr lang="en-US" sz="1800" b="0" u="sng" dirty="0" smtClean="0"/>
          </a:p>
          <a:p>
            <a:endParaRPr lang="nl-BE" sz="1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7EAE79-FB75-4CC0-9E4C-3F110D057D51}" type="datetime1">
              <a:rPr lang="nl-BE" smtClean="0"/>
              <a:t>5/09/2015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Alternative teaching methods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nl-BE" smtClean="0"/>
              <a:t>24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14307130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257" y="94641"/>
            <a:ext cx="8028852" cy="1143000"/>
          </a:xfrm>
        </p:spPr>
        <p:txBody>
          <a:bodyPr/>
          <a:lstStyle/>
          <a:p>
            <a:r>
              <a:rPr lang="nl-BE" dirty="0" err="1" smtClean="0"/>
              <a:t>Guided</a:t>
            </a:r>
            <a:r>
              <a:rPr lang="nl-BE" dirty="0" smtClean="0"/>
              <a:t> tutorial</a:t>
            </a:r>
            <a:endParaRPr lang="nl-B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257" y="1201114"/>
            <a:ext cx="8028852" cy="4748925"/>
          </a:xfrm>
        </p:spPr>
        <p:txBody>
          <a:bodyPr>
            <a:normAutofit lnSpcReduction="10000"/>
          </a:bodyPr>
          <a:lstStyle/>
          <a:p>
            <a:r>
              <a:rPr lang="en-US" sz="1800" b="0" u="sng" dirty="0" smtClean="0"/>
              <a:t>Meaning of the activity: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0" dirty="0" smtClean="0"/>
              <a:t>with </a:t>
            </a:r>
            <a:r>
              <a:rPr lang="en-US" sz="1800" b="0" dirty="0"/>
              <a:t>clearly established learning goals and under the guidance of a tutor, students work in small groups, exploring a series of real life nursing </a:t>
            </a:r>
            <a:r>
              <a:rPr lang="en-US" sz="1800" b="0" dirty="0" smtClean="0"/>
              <a:t>situations</a:t>
            </a:r>
            <a:endParaRPr lang="en-US" sz="1800" b="0" dirty="0"/>
          </a:p>
          <a:p>
            <a:endParaRPr lang="en-US" sz="1800" b="0" u="sng" dirty="0" smtClean="0"/>
          </a:p>
          <a:p>
            <a:r>
              <a:rPr lang="en-US" sz="1800" b="0" u="sng" dirty="0" smtClean="0"/>
              <a:t>Special </a:t>
            </a:r>
            <a:r>
              <a:rPr lang="en-US" sz="1800" b="0" u="sng" dirty="0"/>
              <a:t>features</a:t>
            </a:r>
            <a:r>
              <a:rPr lang="en-US" sz="1800" b="0" dirty="0" smtClean="0"/>
              <a:t>:</a:t>
            </a:r>
            <a:endParaRPr lang="en-US" sz="1800" b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0" dirty="0" smtClean="0"/>
              <a:t>to learn specific skills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0" dirty="0" smtClean="0"/>
              <a:t>to enhance problem solving ability</a:t>
            </a:r>
          </a:p>
          <a:p>
            <a:endParaRPr lang="en-US" sz="1800" b="0" u="sng" dirty="0" smtClean="0"/>
          </a:p>
          <a:p>
            <a:r>
              <a:rPr lang="en-US" sz="1800" b="0" u="sng" dirty="0" smtClean="0"/>
              <a:t>Procedure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0" dirty="0" smtClean="0"/>
              <a:t>making agreements about mutual expectations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0" dirty="0" smtClean="0"/>
              <a:t>be sure that students are prepared to participate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0" dirty="0"/>
              <a:t>instructors circulate through the room and engage with students in dialog, leading students to discover the answers to their own questions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b="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b="0" dirty="0"/>
          </a:p>
          <a:p>
            <a:endParaRPr lang="en-US" sz="1500" b="0" dirty="0" smtClean="0"/>
          </a:p>
          <a:p>
            <a:endParaRPr lang="en-US" sz="4300" dirty="0"/>
          </a:p>
          <a:p>
            <a:endParaRPr lang="nl-B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1FCD4A-014E-4594-9553-6687EA65775C}" type="datetime1">
              <a:rPr lang="nl-BE" smtClean="0"/>
              <a:t>5/09/2015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Alternative teaching methods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nl-BE" smtClean="0"/>
              <a:t>25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008041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9549" y="940158"/>
            <a:ext cx="7753960" cy="4329719"/>
          </a:xfrm>
        </p:spPr>
        <p:txBody>
          <a:bodyPr>
            <a:normAutofit/>
          </a:bodyPr>
          <a:lstStyle/>
          <a:p>
            <a:r>
              <a:rPr lang="en-US" sz="1800" b="0" u="sng" dirty="0"/>
              <a:t>Tips &amp; tricks: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0" dirty="0" smtClean="0"/>
              <a:t>make </a:t>
            </a:r>
            <a:r>
              <a:rPr lang="en-US" sz="1800" b="0" dirty="0"/>
              <a:t>sure that it is worthwhile for </a:t>
            </a:r>
            <a:r>
              <a:rPr lang="en-US" sz="1800" b="0" dirty="0" smtClean="0"/>
              <a:t>students to come prepared to the lesson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0" dirty="0" smtClean="0"/>
              <a:t>avoid to explain theory again and again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0" dirty="0" smtClean="0"/>
              <a:t>give </a:t>
            </a:r>
            <a:r>
              <a:rPr lang="en-US" sz="1800" b="0" dirty="0"/>
              <a:t>no ready-made </a:t>
            </a:r>
            <a:r>
              <a:rPr lang="en-US" sz="1800" b="0" dirty="0" smtClean="0"/>
              <a:t>storage solutions; answer only questions </a:t>
            </a:r>
            <a:r>
              <a:rPr lang="en-US" sz="1800" b="0" dirty="0"/>
              <a:t>from students as they give themselves an attempt to </a:t>
            </a:r>
            <a:r>
              <a:rPr lang="en-US" sz="1800" b="0" dirty="0" smtClean="0"/>
              <a:t>answer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l-BE" sz="1800" b="0" dirty="0" smtClean="0"/>
              <a:t>a digital environment </a:t>
            </a:r>
            <a:r>
              <a:rPr lang="nl-BE" sz="1800" b="0" dirty="0" err="1" smtClean="0"/>
              <a:t>can</a:t>
            </a:r>
            <a:r>
              <a:rPr lang="nl-BE" sz="1800" b="0" dirty="0" smtClean="0"/>
              <a:t> support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B308A-034D-4273-9B06-6AAC0AB51282}" type="datetime1">
              <a:rPr lang="nl-BE" smtClean="0"/>
              <a:t>5/09/2015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Alternative teaching methods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nl-BE" smtClean="0"/>
              <a:t>26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11964312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Case </a:t>
            </a:r>
            <a:r>
              <a:rPr lang="nl-BE" dirty="0" err="1" smtClean="0"/>
              <a:t>study</a:t>
            </a:r>
            <a:endParaRPr lang="nl-B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257" y="1201114"/>
            <a:ext cx="7902405" cy="4439832"/>
          </a:xfrm>
        </p:spPr>
        <p:txBody>
          <a:bodyPr>
            <a:normAutofit/>
          </a:bodyPr>
          <a:lstStyle/>
          <a:p>
            <a:r>
              <a:rPr lang="en-US" sz="2000" b="0" u="sng" dirty="0" smtClean="0"/>
              <a:t>Meaning of the activity: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000" b="0" dirty="0" smtClean="0"/>
              <a:t>can </a:t>
            </a:r>
            <a:r>
              <a:rPr lang="en-US" sz="2000" b="0" dirty="0"/>
              <a:t>be very useful in bringing "life" to the </a:t>
            </a:r>
            <a:r>
              <a:rPr lang="en-US" sz="2000" b="0" dirty="0" smtClean="0"/>
              <a:t>content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000" b="0" dirty="0" smtClean="0"/>
              <a:t>take the </a:t>
            </a:r>
            <a:r>
              <a:rPr lang="en-US" sz="2000" b="0" dirty="0"/>
              <a:t>student step by step through the process of clinical thinking and decision making</a:t>
            </a:r>
          </a:p>
          <a:p>
            <a:endParaRPr lang="en-US" sz="2000" b="0" u="sng" dirty="0" smtClean="0"/>
          </a:p>
          <a:p>
            <a:r>
              <a:rPr lang="en-US" sz="2000" b="0" u="sng" dirty="0" smtClean="0"/>
              <a:t>Special </a:t>
            </a:r>
            <a:r>
              <a:rPr lang="en-US" sz="2000" b="0" u="sng" dirty="0"/>
              <a:t>features</a:t>
            </a:r>
            <a:r>
              <a:rPr lang="en-US" sz="2000" b="0" dirty="0"/>
              <a:t>: </a:t>
            </a:r>
            <a:endParaRPr lang="en-US" sz="2000" b="0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000" b="0" dirty="0"/>
              <a:t>p</a:t>
            </a:r>
            <a:r>
              <a:rPr lang="en-US" sz="2000" b="0" dirty="0" smtClean="0"/>
              <a:t>resents </a:t>
            </a:r>
            <a:r>
              <a:rPr lang="en-US" sz="2000" b="0" dirty="0"/>
              <a:t>students with a situation they can relate to from their own life </a:t>
            </a:r>
            <a:r>
              <a:rPr lang="en-US" sz="2000" b="0" dirty="0" smtClean="0"/>
              <a:t>experience</a:t>
            </a:r>
            <a:endParaRPr lang="en-US" sz="2000" b="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000" b="0" dirty="0" smtClean="0"/>
              <a:t>includes </a:t>
            </a:r>
            <a:r>
              <a:rPr lang="en-US" sz="2000" b="0" dirty="0"/>
              <a:t>realistic </a:t>
            </a:r>
            <a:r>
              <a:rPr lang="en-US" sz="2000" b="0" dirty="0" smtClean="0"/>
              <a:t>information</a:t>
            </a:r>
            <a:endParaRPr lang="en-US" sz="2000" b="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000" b="0" dirty="0" smtClean="0"/>
              <a:t>has </a:t>
            </a:r>
            <a:r>
              <a:rPr lang="en-US" sz="2000" b="0" dirty="0"/>
              <a:t>a conflict that students can </a:t>
            </a:r>
            <a:r>
              <a:rPr lang="en-US" sz="2000" b="0" dirty="0" smtClean="0"/>
              <a:t>resolve</a:t>
            </a:r>
            <a:endParaRPr lang="en-US" sz="2000" b="0" dirty="0"/>
          </a:p>
          <a:p>
            <a:endParaRPr lang="en-US" sz="2000" b="0" u="sng" dirty="0" smtClean="0"/>
          </a:p>
          <a:p>
            <a:endParaRPr lang="en-US" sz="2000" b="0" dirty="0"/>
          </a:p>
          <a:p>
            <a:endParaRPr lang="nl-BE" sz="2000" b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66C717-562C-43C1-A59B-FE4E0925842E}" type="datetime1">
              <a:rPr lang="nl-BE" smtClean="0"/>
              <a:t>5/09/2015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Alternative teaching methods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nl-BE" smtClean="0"/>
              <a:t>27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3289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4430" y="484141"/>
            <a:ext cx="8028852" cy="5337110"/>
          </a:xfrm>
        </p:spPr>
        <p:txBody>
          <a:bodyPr>
            <a:normAutofit fontScale="85000" lnSpcReduction="10000"/>
          </a:bodyPr>
          <a:lstStyle/>
          <a:p>
            <a:r>
              <a:rPr lang="en-US" sz="1800" b="0" u="sng" dirty="0"/>
              <a:t>Procedure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 b="0" dirty="0"/>
              <a:t>get source material (short story, video, etc.) to use as the basis for the case study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 b="0" dirty="0"/>
              <a:t>provide students with a focus or framework to use in doing their analysis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 b="0" dirty="0"/>
              <a:t>give students time to analyze the case individually or in groups, and to write down their analysis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 b="0" dirty="0"/>
              <a:t>begin a discussion of students’ analyses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 b="0" dirty="0"/>
              <a:t>act as a mediator of the discussion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 b="0" dirty="0"/>
              <a:t>after analysis has been completed, show how the case study illustrates application of theoretical or background concepts in course material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 b="0" dirty="0"/>
              <a:t>use a case study to lead into a discussion or lecture of course material, showing its relevance by referring back to the case study</a:t>
            </a:r>
          </a:p>
          <a:p>
            <a:endParaRPr lang="en-US" sz="1800" b="0" u="sng" dirty="0" smtClean="0"/>
          </a:p>
          <a:p>
            <a:r>
              <a:rPr lang="en-US" sz="1800" b="0" u="sng" dirty="0" smtClean="0"/>
              <a:t>Tips </a:t>
            </a:r>
            <a:r>
              <a:rPr lang="en-US" sz="1800" b="0" u="sng" dirty="0"/>
              <a:t>&amp; tricks: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0" dirty="0" smtClean="0"/>
              <a:t>don’t </a:t>
            </a:r>
            <a:r>
              <a:rPr lang="en-US" sz="1800" b="0" dirty="0"/>
              <a:t>offer your own opinion except to provide guidance on the process </a:t>
            </a:r>
            <a:endParaRPr lang="en-US" sz="1800" b="0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b="0" dirty="0" smtClean="0"/>
              <a:t>remind </a:t>
            </a:r>
            <a:r>
              <a:rPr lang="en-US" sz="1800" b="0" dirty="0"/>
              <a:t>students of the framework if discussion becomes </a:t>
            </a:r>
            <a:r>
              <a:rPr lang="en-US" sz="1800" b="0" dirty="0" smtClean="0"/>
              <a:t>unfocused</a:t>
            </a:r>
            <a:endParaRPr lang="en-US" sz="1800" b="0" dirty="0"/>
          </a:p>
          <a:p>
            <a:endParaRPr lang="en-US" sz="1800" dirty="0"/>
          </a:p>
          <a:p>
            <a:endParaRPr lang="en-US" sz="1600" dirty="0" smtClean="0"/>
          </a:p>
          <a:p>
            <a:pPr algn="ctr"/>
            <a:r>
              <a:rPr lang="en-US" sz="1900" dirty="0" smtClean="0"/>
              <a:t>Tell </a:t>
            </a:r>
            <a:r>
              <a:rPr lang="en-US" sz="1900" dirty="0"/>
              <a:t>me and I'll forget; show me and I may remember; </a:t>
            </a:r>
            <a:r>
              <a:rPr lang="en-US" sz="1900" dirty="0" smtClean="0"/>
              <a:t>involve </a:t>
            </a:r>
            <a:r>
              <a:rPr lang="en-US" sz="1900" dirty="0"/>
              <a:t>me and I'll understand."</a:t>
            </a:r>
          </a:p>
          <a:p>
            <a:pPr algn="ctr"/>
            <a:r>
              <a:rPr lang="en-US" sz="1900" dirty="0"/>
              <a:t>Chinese proverb </a:t>
            </a:r>
          </a:p>
          <a:p>
            <a:endParaRPr lang="nl-B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AB3C7-6E50-459E-8FD3-70811D0F1A1F}" type="datetime1">
              <a:rPr lang="nl-BE" smtClean="0"/>
              <a:t>5/09/2015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Alternative teaching methods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nl-BE" smtClean="0"/>
              <a:t>28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93225516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7948" y="1045252"/>
            <a:ext cx="8028852" cy="3990388"/>
          </a:xfrm>
        </p:spPr>
        <p:txBody>
          <a:bodyPr>
            <a:normAutofit/>
          </a:bodyPr>
          <a:lstStyle/>
          <a:p>
            <a:r>
              <a:rPr lang="en-US" sz="2000" b="0" u="sng" dirty="0"/>
              <a:t>Meaning of the activity: </a:t>
            </a:r>
            <a:endParaRPr lang="en-US" sz="2000" b="0" u="sng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000" b="0" dirty="0"/>
              <a:t>a technique or device that attempts to create characteristics of the real </a:t>
            </a:r>
            <a:r>
              <a:rPr lang="en-US" sz="2000" b="0" dirty="0" smtClean="0"/>
              <a:t>world</a:t>
            </a:r>
            <a:endParaRPr lang="en-US" sz="2000" b="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000" b="0" dirty="0"/>
              <a:t>students are active participants, not merely recipients of didactic content as in a lecture </a:t>
            </a:r>
            <a:r>
              <a:rPr lang="en-US" sz="2000" b="0" dirty="0" smtClean="0"/>
              <a:t>class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2000" b="0" dirty="0" smtClean="0"/>
              <a:t>since </a:t>
            </a:r>
            <a:r>
              <a:rPr lang="en-US" sz="2000" b="0" dirty="0"/>
              <a:t>simulations are based on real-life situations, they present students with choices and constraints that reflect real-world problems</a:t>
            </a:r>
          </a:p>
          <a:p>
            <a:endParaRPr lang="en-US" sz="2000" b="0" u="sng" dirty="0" smtClean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2000" b="0" dirty="0"/>
          </a:p>
          <a:p>
            <a:endParaRPr lang="en-US" sz="2000" b="0" u="sng" dirty="0" smtClean="0"/>
          </a:p>
          <a:p>
            <a:endParaRPr lang="en-US" sz="2000" dirty="0"/>
          </a:p>
          <a:p>
            <a:endParaRPr lang="en-US" sz="2000" u="sng" dirty="0"/>
          </a:p>
          <a:p>
            <a:endParaRPr lang="en-US" sz="2000" dirty="0"/>
          </a:p>
          <a:p>
            <a:endParaRPr lang="nl-BE" sz="20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407F9-B0D4-4112-9FF7-E85361600598}" type="datetime1">
              <a:rPr lang="nl-BE" smtClean="0"/>
              <a:t>5/09/2015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Alternative teaching methods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nl-BE" smtClean="0"/>
              <a:t>29</a:t>
            </a:fld>
            <a:endParaRPr lang="nl-BE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57948" y="45345"/>
            <a:ext cx="8028852" cy="1054496"/>
          </a:xfrm>
        </p:spPr>
        <p:txBody>
          <a:bodyPr/>
          <a:lstStyle/>
          <a:p>
            <a:r>
              <a:rPr lang="nl-BE" dirty="0" err="1" smtClean="0"/>
              <a:t>Simulation</a:t>
            </a:r>
            <a:r>
              <a:rPr lang="nl-BE" dirty="0" smtClean="0"/>
              <a:t> </a:t>
            </a:r>
            <a:endParaRPr lang="nl-BE" dirty="0"/>
          </a:p>
        </p:txBody>
      </p:sp>
      <p:pic>
        <p:nvPicPr>
          <p:cNvPr id="2" name="Afbeelding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4772" y="3989906"/>
            <a:ext cx="5743307" cy="2360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7746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657948" y="389891"/>
            <a:ext cx="8028852" cy="4117715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1800" b="0" u="sng" dirty="0"/>
              <a:t>Special features</a:t>
            </a:r>
            <a:r>
              <a:rPr lang="en-US" sz="1800" b="0" dirty="0" smtClean="0"/>
              <a:t>:</a:t>
            </a:r>
          </a:p>
          <a:p>
            <a:pPr>
              <a:lnSpc>
                <a:spcPct val="100000"/>
              </a:lnSpc>
            </a:pPr>
            <a:endParaRPr lang="en-US" sz="1800" b="0" dirty="0"/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800" b="0" dirty="0"/>
              <a:t>they also learn to work as a team and can experience a variety of roles as team members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800" b="0" dirty="0"/>
              <a:t>working in small groups with patient simulation scenarios, learners benefit from each other’s successes and mistakes 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800" b="0" dirty="0"/>
              <a:t>it provides opportunity for active and interactive learning without risk to an actual patient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800" b="0" dirty="0"/>
              <a:t>allows the educator to control the learning environment through scheduling of practice, providing feedback, and minimizing or introducing environmental distractions</a:t>
            </a:r>
          </a:p>
          <a:p>
            <a:endParaRPr lang="nl-BE" sz="1600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9203D-9426-473D-9F5C-252F8A9846D4}" type="datetime1">
              <a:rPr lang="nl-BE" smtClean="0"/>
              <a:t>5/09/2015</a:t>
            </a:fld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Alternative teaching methods </a:t>
            </a:r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nl-BE" smtClean="0"/>
              <a:t>30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366850873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71450" lvl="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800" b="0" dirty="0">
                <a:solidFill>
                  <a:srgbClr val="000000"/>
                </a:solidFill>
              </a:rPr>
              <a:t>provide students with practice in decision making, but in a different, more engaging, format</a:t>
            </a:r>
          </a:p>
          <a:p>
            <a:pPr marL="171450" lvl="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800" b="0" dirty="0">
                <a:solidFill>
                  <a:srgbClr val="000000"/>
                </a:solidFill>
              </a:rPr>
              <a:t>in health care education, simulation can take many forms, from relatively simple to highly complex</a:t>
            </a:r>
          </a:p>
          <a:p>
            <a:pPr marL="171450" lvl="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800" b="0" dirty="0">
                <a:solidFill>
                  <a:srgbClr val="000000"/>
                </a:solidFill>
              </a:rPr>
              <a:t>students can be permitted to make mistakes without fear of harming a live person; simulations can be very effective in teaching problem solving and in developing students’ self-confidence</a:t>
            </a:r>
          </a:p>
          <a:p>
            <a:pPr marL="171450" lvl="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800" b="0" dirty="0">
                <a:solidFill>
                  <a:srgbClr val="000000"/>
                </a:solidFill>
              </a:rPr>
              <a:t>scenarios can be selected or designed to meet specific course objectives and in accordance with learning needs of the students</a:t>
            </a:r>
          </a:p>
          <a:p>
            <a:endParaRPr lang="nl-BE" dirty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09203D-9426-473D-9F5C-252F8A9846D4}" type="datetime1">
              <a:rPr lang="nl-BE" smtClean="0"/>
              <a:t>5/09/2015</a:t>
            </a:fld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Alternative teaching methods </a:t>
            </a:r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nl-BE" smtClean="0"/>
              <a:t>31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51276842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1694" y="318034"/>
            <a:ext cx="8028852" cy="5786552"/>
          </a:xfrm>
        </p:spPr>
        <p:txBody>
          <a:bodyPr>
            <a:noAutofit/>
          </a:bodyPr>
          <a:lstStyle/>
          <a:p>
            <a:r>
              <a:rPr lang="en-US" sz="1800" b="0" u="sng" dirty="0" smtClean="0"/>
              <a:t>Procedure</a:t>
            </a:r>
            <a:endParaRPr lang="en-US" sz="1800" b="0" u="sng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 b="0" dirty="0"/>
              <a:t>small numbers of students (generally, no more than five students) are typically involved in each scenario, with each student having a role in the simulation and working well together in a simulated </a:t>
            </a:r>
            <a:r>
              <a:rPr lang="en-US" sz="1800" b="0" dirty="0" smtClean="0"/>
              <a:t>scenario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 b="0" dirty="0" smtClean="0"/>
              <a:t>most </a:t>
            </a:r>
            <a:r>
              <a:rPr lang="en-US" sz="1800" b="0" dirty="0"/>
              <a:t>scenarios can be conducted in 30 </a:t>
            </a:r>
            <a:r>
              <a:rPr lang="en-US" sz="1800" b="0" dirty="0" smtClean="0"/>
              <a:t>minutes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 b="0" dirty="0" smtClean="0"/>
              <a:t>it </a:t>
            </a:r>
            <a:r>
              <a:rPr lang="en-US" sz="1800" b="0" dirty="0"/>
              <a:t>is important to allow time for debriefing when the scenario is </a:t>
            </a:r>
            <a:r>
              <a:rPr lang="en-US" sz="1800" b="0" dirty="0" smtClean="0"/>
              <a:t>over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800" b="0" dirty="0"/>
          </a:p>
          <a:p>
            <a:r>
              <a:rPr lang="en-US" sz="1800" b="0" u="sng" dirty="0"/>
              <a:t>Tips &amp; tricks: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 b="0" dirty="0"/>
              <a:t>simulations are more difficult and time-consuming to write than case studies, and they usually take more time in class, although the teacher’s role is less directive than in the case study method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 b="0" dirty="0"/>
              <a:t>they also require more explanation before the exercise and, when completed, a careful exposition of what has been learned by relating students’ experiences to the general principles involved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800" b="0" dirty="0"/>
              <a:t>the debriefing is a critical part of the patient simulated scenario, providing participants with an opportunity to reflect on their learning experience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800" b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1E4E34-3760-406C-B017-A7C11E28F1A7}" type="datetime1">
              <a:rPr lang="nl-BE" smtClean="0"/>
              <a:t>5/09/2015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Alternative teaching methods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nl-BE" smtClean="0"/>
              <a:t>32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404204119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67697" y="609125"/>
            <a:ext cx="8028852" cy="4525963"/>
          </a:xfrm>
        </p:spPr>
        <p:txBody>
          <a:bodyPr>
            <a:normAutofit/>
          </a:bodyPr>
          <a:lstStyle/>
          <a:p>
            <a:r>
              <a:rPr lang="nl-BE" sz="2400" b="0" dirty="0" err="1" smtClean="0"/>
              <a:t>Variants</a:t>
            </a:r>
            <a:r>
              <a:rPr lang="nl-BE" sz="2400" b="0" dirty="0" smtClean="0"/>
              <a:t>: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BE" sz="2400" b="0" dirty="0"/>
              <a:t>Screen-</a:t>
            </a:r>
            <a:r>
              <a:rPr lang="nl-BE" sz="2400" b="0" dirty="0" err="1"/>
              <a:t>Based</a:t>
            </a:r>
            <a:r>
              <a:rPr lang="nl-BE" sz="2400" b="0" dirty="0"/>
              <a:t> Computer Simulators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BE" sz="2400" b="0" dirty="0" err="1"/>
              <a:t>Integrated</a:t>
            </a:r>
            <a:r>
              <a:rPr lang="nl-BE" sz="2400" b="0" dirty="0"/>
              <a:t> </a:t>
            </a:r>
            <a:r>
              <a:rPr lang="nl-BE" sz="2400" b="0" dirty="0" smtClean="0"/>
              <a:t>Simulators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nl-BE" sz="2400" b="0" dirty="0"/>
              <a:t>Human </a:t>
            </a:r>
            <a:r>
              <a:rPr lang="nl-BE" sz="2400" b="0" dirty="0" err="1"/>
              <a:t>patient</a:t>
            </a:r>
            <a:r>
              <a:rPr lang="nl-BE" sz="2400" b="0" dirty="0"/>
              <a:t> simulators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nl-BE" sz="2400" b="0" dirty="0"/>
          </a:p>
          <a:p>
            <a:endParaRPr lang="nl-BE" sz="2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C92AD-16DA-4B8B-9132-80E17988D135}" type="datetime1">
              <a:rPr lang="nl-BE" smtClean="0"/>
              <a:t>5/09/2015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Alternative teaching methods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nl-BE" smtClean="0"/>
              <a:t>33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29537162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5B0D8A-A4C5-47D6-9DDB-6393327CB7CD}" type="datetime1">
              <a:rPr lang="nl-BE" smtClean="0"/>
              <a:t>5/09/2015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Alternative teaching methods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nl-BE" smtClean="0"/>
              <a:t>34</a:t>
            </a:fld>
            <a:endParaRPr lang="nl-BE"/>
          </a:p>
        </p:txBody>
      </p:sp>
      <p:sp>
        <p:nvSpPr>
          <p:cNvPr id="7" name="Rectangle 6"/>
          <p:cNvSpPr/>
          <p:nvPr/>
        </p:nvSpPr>
        <p:spPr>
          <a:xfrm>
            <a:off x="683606" y="1201067"/>
            <a:ext cx="7803571" cy="53614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1600" u="sng" dirty="0">
                <a:latin typeface="Corbel"/>
                <a:cs typeface="Corbel"/>
              </a:rPr>
              <a:t>Meaning of the activity</a:t>
            </a:r>
            <a:r>
              <a:rPr lang="en-US" sz="1600" dirty="0">
                <a:latin typeface="Corbel"/>
                <a:cs typeface="Corbel"/>
              </a:rPr>
              <a:t>: </a:t>
            </a:r>
            <a:endParaRPr lang="en-US" sz="1600" dirty="0" smtClean="0">
              <a:latin typeface="Corbel"/>
              <a:cs typeface="Corbel"/>
            </a:endParaRPr>
          </a:p>
          <a:p>
            <a:pPr marL="171450" indent="-17145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1600" dirty="0" smtClean="0">
                <a:latin typeface="Corbel"/>
                <a:cs typeface="Corbel"/>
              </a:rPr>
              <a:t>is a discussion technique that makes possible to get maximum participation of a group through acting out an example of some problem or idea under discussion</a:t>
            </a:r>
          </a:p>
          <a:p>
            <a:pPr marL="171450" indent="-17145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1600" dirty="0" smtClean="0">
                <a:latin typeface="Corbel"/>
                <a:cs typeface="Corbel"/>
              </a:rPr>
              <a:t>is </a:t>
            </a:r>
            <a:r>
              <a:rPr lang="en-US" sz="1600" dirty="0">
                <a:latin typeface="Corbel"/>
                <a:cs typeface="Corbel"/>
              </a:rPr>
              <a:t>a form of interactive case study where the experience of participating in the role-play is the basis for further discussion</a:t>
            </a:r>
          </a:p>
          <a:p>
            <a:pPr marL="171450" indent="-17145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1600" dirty="0" smtClean="0">
                <a:latin typeface="Corbel"/>
                <a:cs typeface="Corbel"/>
              </a:rPr>
              <a:t>is </a:t>
            </a:r>
            <a:r>
              <a:rPr lang="en-US" sz="1600" dirty="0">
                <a:latin typeface="Corbel"/>
                <a:cs typeface="Corbel"/>
              </a:rPr>
              <a:t>a method that teaches learners real life situations to develop understanding of other </a:t>
            </a:r>
            <a:r>
              <a:rPr lang="en-US" sz="1600" dirty="0" smtClean="0">
                <a:latin typeface="Corbel"/>
                <a:cs typeface="Corbel"/>
              </a:rPr>
              <a:t>people</a:t>
            </a:r>
            <a:endParaRPr lang="en-US" sz="1600" dirty="0">
              <a:latin typeface="Corbel"/>
              <a:cs typeface="Corbel"/>
            </a:endParaRPr>
          </a:p>
          <a:p>
            <a:pPr marL="171450" indent="-17145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Corbel"/>
                <a:cs typeface="Corbel"/>
              </a:rPr>
              <a:t>they are generally used in classes dealing with social issues (social sciences, management sciences, etc.) or communication strategies (interviewing techniques, conflict management, etc.). </a:t>
            </a:r>
            <a:r>
              <a:rPr lang="en-US" sz="1600" dirty="0" smtClean="0">
                <a:latin typeface="Corbel"/>
                <a:cs typeface="Corbel"/>
              </a:rPr>
              <a:t> </a:t>
            </a:r>
            <a:endParaRPr lang="en-US" sz="1600" u="sng" dirty="0" smtClean="0">
              <a:latin typeface="Corbel"/>
              <a:cs typeface="Corbel"/>
            </a:endParaRPr>
          </a:p>
          <a:p>
            <a:pPr>
              <a:spcBef>
                <a:spcPct val="20000"/>
              </a:spcBef>
            </a:pPr>
            <a:endParaRPr lang="en-US" sz="1600" u="sng" dirty="0" smtClean="0">
              <a:latin typeface="Corbel"/>
              <a:cs typeface="Corbel"/>
            </a:endParaRPr>
          </a:p>
          <a:p>
            <a:pPr>
              <a:spcBef>
                <a:spcPct val="20000"/>
              </a:spcBef>
            </a:pPr>
            <a:r>
              <a:rPr lang="en-US" sz="1600" u="sng" dirty="0" smtClean="0">
                <a:latin typeface="Corbel"/>
                <a:cs typeface="Corbel"/>
              </a:rPr>
              <a:t>Special </a:t>
            </a:r>
            <a:r>
              <a:rPr lang="en-US" sz="1600" u="sng" dirty="0">
                <a:latin typeface="Corbel"/>
                <a:cs typeface="Corbel"/>
              </a:rPr>
              <a:t>features</a:t>
            </a:r>
            <a:r>
              <a:rPr lang="en-US" sz="1600" dirty="0">
                <a:latin typeface="Corbel"/>
                <a:cs typeface="Corbel"/>
              </a:rPr>
              <a:t>: </a:t>
            </a:r>
            <a:endParaRPr lang="en-US" sz="1600" dirty="0" smtClean="0">
              <a:latin typeface="Corbel"/>
              <a:cs typeface="Corbel"/>
            </a:endParaRPr>
          </a:p>
          <a:p>
            <a:pPr marL="171450" indent="-17145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Corbel"/>
                <a:cs typeface="Corbel"/>
              </a:rPr>
              <a:t>people learn through observing others’ behaviors, attitudes and outcomes of those behaviors, </a:t>
            </a:r>
            <a:r>
              <a:rPr lang="en-US" sz="1600" dirty="0" err="1">
                <a:latin typeface="Corbel"/>
                <a:cs typeface="Corbel"/>
              </a:rPr>
              <a:t>f.e</a:t>
            </a:r>
            <a:r>
              <a:rPr lang="en-US" sz="1600" dirty="0">
                <a:latin typeface="Corbel"/>
                <a:cs typeface="Corbel"/>
              </a:rPr>
              <a:t>. enhancing communication skills</a:t>
            </a:r>
          </a:p>
          <a:p>
            <a:pPr marL="171450" indent="-17145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1600" dirty="0" smtClean="0">
                <a:latin typeface="Corbel"/>
                <a:cs typeface="Corbel"/>
              </a:rPr>
              <a:t>it </a:t>
            </a:r>
            <a:r>
              <a:rPr lang="en-US" sz="1600" dirty="0">
                <a:latin typeface="Corbel"/>
                <a:cs typeface="Corbel"/>
              </a:rPr>
              <a:t>emphasizes the "real-world" side of science</a:t>
            </a:r>
          </a:p>
          <a:p>
            <a:pPr marL="171450" indent="-171450">
              <a:spcBef>
                <a:spcPct val="200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latin typeface="Corbel"/>
                <a:cs typeface="Corbel"/>
              </a:rPr>
              <a:t>it challenges them to deal with complex problems with no single "right" answer</a:t>
            </a:r>
          </a:p>
          <a:p>
            <a:pPr marL="171450" indent="-171450">
              <a:spcBef>
                <a:spcPct val="20000"/>
              </a:spcBef>
              <a:buFont typeface="Arial" panose="020B0604020202020204" pitchFamily="34" charset="0"/>
              <a:buChar char="•"/>
            </a:pPr>
            <a:endParaRPr lang="en-US" sz="1600" dirty="0">
              <a:latin typeface="Corbel"/>
              <a:cs typeface="Corbel"/>
            </a:endParaRPr>
          </a:p>
          <a:p>
            <a:pPr>
              <a:spcBef>
                <a:spcPct val="20000"/>
              </a:spcBef>
            </a:pPr>
            <a:endParaRPr lang="en-US" sz="1600" b="1" dirty="0" smtClean="0">
              <a:latin typeface="Corbel"/>
              <a:cs typeface="Corbel"/>
            </a:endParaRPr>
          </a:p>
          <a:p>
            <a:pPr>
              <a:spcBef>
                <a:spcPct val="20000"/>
              </a:spcBef>
            </a:pPr>
            <a:endParaRPr lang="en-US" sz="1600" b="1" dirty="0">
              <a:latin typeface="Corbel"/>
              <a:cs typeface="Corbel"/>
            </a:endParaRP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3606" y="146571"/>
            <a:ext cx="8028852" cy="1054496"/>
          </a:xfrm>
        </p:spPr>
        <p:txBody>
          <a:bodyPr/>
          <a:lstStyle/>
          <a:p>
            <a:r>
              <a:rPr lang="nl-BE" dirty="0" err="1" smtClean="0"/>
              <a:t>Role-play</a:t>
            </a:r>
            <a:r>
              <a:rPr lang="nl-BE" dirty="0" smtClean="0"/>
              <a:t> 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1612338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3648" y="421796"/>
            <a:ext cx="8028852" cy="5158122"/>
          </a:xfrm>
        </p:spPr>
        <p:txBody>
          <a:bodyPr>
            <a:normAutofit/>
          </a:bodyPr>
          <a:lstStyle/>
          <a:p>
            <a:r>
              <a:rPr lang="en-US" sz="1600" b="0" u="sng" dirty="0"/>
              <a:t>Procedure: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b="0" dirty="0"/>
              <a:t>define objectives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b="0" dirty="0"/>
              <a:t>choose context and roles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b="0" dirty="0"/>
              <a:t>introducing the exercise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b="0" dirty="0"/>
              <a:t>student preparation: each student takes the role of a person affected by an issue and plays this role from the perspective of that person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b="0" dirty="0"/>
              <a:t>the role-play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b="0" dirty="0"/>
              <a:t>concluding discussion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600" b="0" dirty="0"/>
              <a:t>assessment</a:t>
            </a:r>
          </a:p>
          <a:p>
            <a:endParaRPr lang="nl-B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D92DAB-0775-4C88-89F7-B99163C31110}" type="datetime1">
              <a:rPr lang="nl-BE" smtClean="0"/>
              <a:t>5/09/2015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Alternative teaching methods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nl-BE" smtClean="0"/>
              <a:t>35</a:t>
            </a:fld>
            <a:endParaRPr lang="nl-BE"/>
          </a:p>
        </p:txBody>
      </p:sp>
      <p:pic>
        <p:nvPicPr>
          <p:cNvPr id="7" name="Picture 2" descr="PURPOSES&#10;• To present inter personal&#10;problems.&#10;• To provide emotional and affective&#10;stimulus for solving problems.&#10;• To pr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5510" y="2499040"/>
            <a:ext cx="5433582" cy="3590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956635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2632" y="494793"/>
            <a:ext cx="8028852" cy="4525963"/>
          </a:xfrm>
        </p:spPr>
        <p:txBody>
          <a:bodyPr>
            <a:normAutofit/>
          </a:bodyPr>
          <a:lstStyle/>
          <a:p>
            <a:r>
              <a:rPr lang="en-US" sz="1600" b="0" u="sng" dirty="0"/>
              <a:t>Tips &amp; tricks</a:t>
            </a:r>
            <a:r>
              <a:rPr lang="en-US" sz="1600" b="0" dirty="0"/>
              <a:t>: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nl-BE" sz="1600" b="0" dirty="0"/>
              <a:t>can be integrated with other teaching </a:t>
            </a:r>
            <a:r>
              <a:rPr lang="en-US" altLang="nl-BE" sz="1600" b="0" dirty="0" smtClean="0"/>
              <a:t>techniques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nl-BE" sz="1600" b="0" dirty="0"/>
              <a:t>requires active participation and interaction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nl-BE" sz="1600" b="0" dirty="0" smtClean="0"/>
              <a:t>must </a:t>
            </a:r>
            <a:r>
              <a:rPr lang="en-US" altLang="nl-BE" sz="1600" b="0" dirty="0"/>
              <a:t>have certain level of comfort within the group to be effective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nl-BE" sz="1600" b="0" dirty="0" smtClean="0"/>
              <a:t>should </a:t>
            </a:r>
            <a:r>
              <a:rPr lang="en-US" altLang="nl-BE" sz="1600" b="0" dirty="0"/>
              <a:t>never be performed at the beginning of training </a:t>
            </a:r>
            <a:r>
              <a:rPr lang="en-US" altLang="nl-BE" sz="1600" b="0" dirty="0" smtClean="0"/>
              <a:t>session</a:t>
            </a:r>
            <a:endParaRPr lang="en-US" altLang="nl-BE" sz="1600" b="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nl-BE" sz="1600" b="0" dirty="0" smtClean="0"/>
              <a:t>may </a:t>
            </a:r>
            <a:r>
              <a:rPr lang="en-US" altLang="nl-BE" sz="1600" b="0" dirty="0"/>
              <a:t>not appeal to those learners who do not like to be the center of attention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nl-BE" sz="1600" b="0" dirty="0" smtClean="0"/>
              <a:t>cognitive </a:t>
            </a:r>
            <a:r>
              <a:rPr lang="en-US" altLang="nl-BE" sz="1600" b="0" dirty="0"/>
              <a:t>learners may not accept the physical involvement of learning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altLang="nl-BE" sz="1600" b="0" dirty="0" smtClean="0"/>
              <a:t>requires </a:t>
            </a:r>
            <a:r>
              <a:rPr lang="en-US" altLang="nl-BE" sz="1600" b="0" dirty="0"/>
              <a:t>an post-activity discussion or debriefing session after the role-play is completed</a:t>
            </a:r>
          </a:p>
          <a:p>
            <a:endParaRPr lang="nl-B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8CF19-A8E2-4E18-B9D8-EEC6E9B143D6}" type="datetime1">
              <a:rPr lang="nl-BE" smtClean="0"/>
              <a:t>5/09/2015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Alternative teaching methods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nl-BE" smtClean="0"/>
              <a:t>36</a:t>
            </a:fld>
            <a:endParaRPr lang="nl-BE"/>
          </a:p>
        </p:txBody>
      </p:sp>
      <p:sp>
        <p:nvSpPr>
          <p:cNvPr id="8" name="Rectangle 7"/>
          <p:cNvSpPr/>
          <p:nvPr/>
        </p:nvSpPr>
        <p:spPr>
          <a:xfrm>
            <a:off x="4162808" y="4104073"/>
            <a:ext cx="42602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nl-BE" b="1" i="1" dirty="0"/>
              <a:t>“I hear and I forget. I see and I remember I do and I understand.” </a:t>
            </a:r>
            <a:endParaRPr lang="en-US" altLang="nl-BE" b="1" i="1" dirty="0" smtClean="0"/>
          </a:p>
          <a:p>
            <a:pPr algn="ctr"/>
            <a:r>
              <a:rPr lang="en-US" altLang="nl-BE" b="1" i="1" dirty="0" smtClean="0"/>
              <a:t>Confucius</a:t>
            </a:r>
            <a:endParaRPr lang="en-US" altLang="nl-BE" b="1" i="1" dirty="0"/>
          </a:p>
        </p:txBody>
      </p:sp>
    </p:spTree>
    <p:extLst>
      <p:ext uri="{BB962C8B-B14F-4D97-AF65-F5344CB8AC3E}">
        <p14:creationId xmlns:p14="http://schemas.microsoft.com/office/powerpoint/2010/main" val="338986834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smtClean="0"/>
              <a:t>Field trip</a:t>
            </a:r>
            <a:endParaRPr lang="nl-B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606" y="1327842"/>
            <a:ext cx="8028852" cy="4534947"/>
          </a:xfrm>
        </p:spPr>
        <p:txBody>
          <a:bodyPr>
            <a:noAutofit/>
          </a:bodyPr>
          <a:lstStyle/>
          <a:p>
            <a:r>
              <a:rPr lang="en-US" sz="1800" b="0" u="sng" dirty="0"/>
              <a:t>Meaning of the </a:t>
            </a:r>
            <a:r>
              <a:rPr lang="en-US" sz="1800" b="0" u="sng" dirty="0" smtClean="0"/>
              <a:t>activity:</a:t>
            </a:r>
          </a:p>
          <a:p>
            <a:r>
              <a:rPr lang="en-US" sz="1800" b="0" dirty="0" smtClean="0"/>
              <a:t>reflective observation,  </a:t>
            </a:r>
            <a:r>
              <a:rPr lang="en-US" sz="1800" b="0" dirty="0"/>
              <a:t>concrete </a:t>
            </a:r>
            <a:r>
              <a:rPr lang="en-US" sz="1800" b="0" dirty="0" smtClean="0"/>
              <a:t>experience</a:t>
            </a:r>
            <a:endParaRPr lang="en-US" sz="1800" b="0" u="sng" dirty="0" smtClean="0"/>
          </a:p>
          <a:p>
            <a:r>
              <a:rPr lang="en-US" sz="1800" b="0" u="sng" dirty="0" smtClean="0"/>
              <a:t>Time </a:t>
            </a:r>
            <a:r>
              <a:rPr lang="en-US" sz="1800" b="0" u="sng" dirty="0"/>
              <a:t>requirements: </a:t>
            </a:r>
            <a:endParaRPr lang="en-US" sz="1800" b="0" u="sng" dirty="0" smtClean="0"/>
          </a:p>
          <a:p>
            <a:pPr>
              <a:lnSpc>
                <a:spcPct val="160000"/>
              </a:lnSpc>
            </a:pPr>
            <a:r>
              <a:rPr lang="en-US" sz="1800" b="0" dirty="0"/>
              <a:t>at least 50 minutes; preferably a couple of </a:t>
            </a:r>
            <a:r>
              <a:rPr lang="en-US" sz="1800" b="0" dirty="0" smtClean="0"/>
              <a:t>hours</a:t>
            </a:r>
            <a:endParaRPr lang="en-US" sz="1800" b="0" u="sng" dirty="0" smtClean="0"/>
          </a:p>
          <a:p>
            <a:pPr>
              <a:lnSpc>
                <a:spcPct val="140000"/>
              </a:lnSpc>
            </a:pPr>
            <a:r>
              <a:rPr lang="en-US" sz="1800" b="0" u="sng" dirty="0" smtClean="0"/>
              <a:t>Special </a:t>
            </a:r>
            <a:r>
              <a:rPr lang="en-US" sz="1800" b="0" u="sng" dirty="0"/>
              <a:t>features:</a:t>
            </a:r>
            <a:r>
              <a:rPr lang="en-US" sz="1800" b="0" dirty="0"/>
              <a:t> </a:t>
            </a:r>
            <a:endParaRPr lang="en-US" sz="1800" b="0" dirty="0" smtClean="0"/>
          </a:p>
          <a:p>
            <a:pPr marL="171450" indent="-17145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US" sz="1800" b="0" dirty="0" smtClean="0"/>
              <a:t>can </a:t>
            </a:r>
            <a:r>
              <a:rPr lang="en-US" sz="1800" b="0" dirty="0"/>
              <a:t>be especially interesting for students and instructors, and it facilitates some types of learning that cannot take place in a </a:t>
            </a:r>
            <a:r>
              <a:rPr lang="en-US" sz="1800" b="0" dirty="0" smtClean="0"/>
              <a:t>classroom</a:t>
            </a:r>
          </a:p>
          <a:p>
            <a:pPr marL="171450" indent="-171450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en-US" sz="1800" b="0" dirty="0" smtClean="0"/>
              <a:t>a field </a:t>
            </a:r>
            <a:r>
              <a:rPr lang="en-US" sz="1800" b="0" dirty="0"/>
              <a:t>trip to a professional institution can show students where their studies may lead </a:t>
            </a:r>
            <a:r>
              <a:rPr lang="en-US" sz="1800" b="0" dirty="0" smtClean="0"/>
              <a:t>them</a:t>
            </a:r>
            <a:endParaRPr lang="en-US" sz="1800" b="0" u="sng" dirty="0" smtClean="0"/>
          </a:p>
          <a:p>
            <a:endParaRPr lang="en-US" sz="1800" b="0" dirty="0"/>
          </a:p>
          <a:p>
            <a:endParaRPr lang="nl-BE" sz="18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4B815E-545A-4478-8FC2-03C620F4F07E}" type="datetime1">
              <a:rPr lang="nl-BE" smtClean="0"/>
              <a:t>5/09/2015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Alternative teaching methods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nl-BE" smtClean="0"/>
              <a:t>37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645419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228" y="282615"/>
            <a:ext cx="8028852" cy="5577272"/>
          </a:xfrm>
        </p:spPr>
        <p:txBody>
          <a:bodyPr>
            <a:noAutofit/>
          </a:bodyPr>
          <a:lstStyle/>
          <a:p>
            <a:pPr>
              <a:lnSpc>
                <a:spcPct val="160000"/>
              </a:lnSpc>
            </a:pPr>
            <a:r>
              <a:rPr lang="en-US" sz="1800" b="0" u="sng" dirty="0"/>
              <a:t>Procedure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800" b="0" dirty="0"/>
              <a:t>look at past course outlines or notes to gather ideas for where to go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800" b="0" dirty="0"/>
              <a:t>prepare for purposes, time constraints or misfortunes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800" b="0" dirty="0"/>
              <a:t>communicate a clear “mission” of the field trip to the students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800" b="0" dirty="0"/>
              <a:t>encourage students to participate in their surroundings by giving an assignment that must be accomplished using data from the field or notes from a </a:t>
            </a:r>
            <a:r>
              <a:rPr lang="en-US" sz="1800" b="0" dirty="0" smtClean="0"/>
              <a:t>visit</a:t>
            </a:r>
            <a:endParaRPr lang="en-US" sz="1800" b="0" u="sng" dirty="0" smtClean="0"/>
          </a:p>
          <a:p>
            <a:endParaRPr lang="en-US" sz="1800" b="0" u="sng" dirty="0"/>
          </a:p>
          <a:p>
            <a:r>
              <a:rPr lang="en-US" sz="1800" b="0" u="sng" dirty="0" smtClean="0"/>
              <a:t>Tips </a:t>
            </a:r>
            <a:r>
              <a:rPr lang="en-US" sz="1800" b="0" u="sng" dirty="0"/>
              <a:t>&amp; tricks: 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800" b="0" dirty="0"/>
              <a:t>students learn more from field trips in which they are not simply observers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800" b="0" dirty="0" smtClean="0"/>
              <a:t>taking </a:t>
            </a:r>
            <a:r>
              <a:rPr lang="en-US" sz="1800" b="0" dirty="0"/>
              <a:t>effective field notes and identifying the key points of a field trip can be hard: consider giving students a worksheet allowing them to do a self-guided tour – include questions to be </a:t>
            </a:r>
            <a:r>
              <a:rPr lang="en-US" sz="1800" b="0" dirty="0" smtClean="0"/>
              <a:t>answered</a:t>
            </a:r>
            <a:endParaRPr lang="en-US" sz="1800" b="0" dirty="0"/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800" b="0" dirty="0" smtClean="0"/>
              <a:t>during </a:t>
            </a:r>
            <a:r>
              <a:rPr lang="en-US" sz="1800" b="0" dirty="0"/>
              <a:t>the class before the field trip, have a preparatory session: discuss practical matters (dress, safety, equipment to bring) and the academic background to the field </a:t>
            </a:r>
            <a:r>
              <a:rPr lang="en-US" sz="1800" b="0" dirty="0" smtClean="0"/>
              <a:t>trip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800" b="0" dirty="0" smtClean="0"/>
              <a:t>allow </a:t>
            </a:r>
            <a:r>
              <a:rPr lang="en-US" sz="1800" b="0" dirty="0"/>
              <a:t>enough time for debriefing (discussing and processing data obtained on the field trip) as soon as possible </a:t>
            </a:r>
            <a:r>
              <a:rPr lang="en-US" sz="1800" b="0" dirty="0" smtClean="0"/>
              <a:t>afterwards</a:t>
            </a:r>
          </a:p>
          <a:p>
            <a:pPr marL="171450" indent="-171450">
              <a:lnSpc>
                <a:spcPct val="140000"/>
              </a:lnSpc>
              <a:buFont typeface="Arial" panose="020B0604020202020204" pitchFamily="34" charset="0"/>
              <a:buChar char="•"/>
            </a:pPr>
            <a:endParaRPr lang="en-US" sz="1800" b="0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1A542-75C9-4256-9728-9F83E1FEA0D3}" type="datetime1">
              <a:rPr lang="nl-BE" smtClean="0"/>
              <a:t>5/09/2015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Alternative teaching methods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nl-BE" smtClean="0"/>
              <a:t>38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75332396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7948" y="1242677"/>
            <a:ext cx="8028852" cy="4525963"/>
          </a:xfrm>
        </p:spPr>
        <p:txBody>
          <a:bodyPr>
            <a:noAutofit/>
          </a:bodyPr>
          <a:lstStyle/>
          <a:p>
            <a:r>
              <a:rPr lang="en-US" sz="1800" b="0" u="sng" dirty="0"/>
              <a:t>Meaning of the activity: 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800" b="0" dirty="0"/>
              <a:t>a teaching method in which students gain knowledge and skills by working for an extended period of time to investigate and respond to a complex question, problem, or challenge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800" b="0" dirty="0" smtClean="0"/>
              <a:t>is focused </a:t>
            </a:r>
            <a:r>
              <a:rPr lang="en-US" sz="1800" b="0" dirty="0"/>
              <a:t>on student learning goals, including standards-based content and skills such as critical thinking/problem solving, collaboration, and self-management. </a:t>
            </a:r>
            <a:endParaRPr lang="en-US" sz="1800" b="0" dirty="0" smtClean="0"/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US" sz="1800" b="0" u="sng" dirty="0"/>
          </a:p>
          <a:p>
            <a:pPr>
              <a:lnSpc>
                <a:spcPct val="140000"/>
              </a:lnSpc>
            </a:pPr>
            <a:r>
              <a:rPr lang="en-US" sz="1800" b="0" u="sng" dirty="0"/>
              <a:t>Special features:</a:t>
            </a:r>
            <a:r>
              <a:rPr lang="en-US" sz="1800" b="0" dirty="0"/>
              <a:t> </a:t>
            </a:r>
          </a:p>
          <a:p>
            <a:pPr>
              <a:lnSpc>
                <a:spcPct val="100000"/>
              </a:lnSpc>
            </a:pPr>
            <a:r>
              <a:rPr lang="en-US" sz="1800" b="0" dirty="0"/>
              <a:t>the key is for the teacher to provide very little direction; students are responsible for doing their own research and solving problems for themselves, with minimum guidance</a:t>
            </a:r>
          </a:p>
          <a:p>
            <a:pPr>
              <a:lnSpc>
                <a:spcPct val="160000"/>
              </a:lnSpc>
            </a:pPr>
            <a:endParaRPr lang="en-US" sz="1800" b="0" u="sng" dirty="0"/>
          </a:p>
          <a:p>
            <a:pPr>
              <a:lnSpc>
                <a:spcPct val="160000"/>
              </a:lnSpc>
            </a:pPr>
            <a:endParaRPr lang="en-US" sz="1800" b="0" u="sng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2DDFB-859A-4CA3-A386-BF8A9568CBBF}" type="datetime1">
              <a:rPr lang="nl-BE" smtClean="0"/>
              <a:t>5/09/2015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Alternative teaching methods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nl-BE" smtClean="0"/>
              <a:t>39</a:t>
            </a:fld>
            <a:endParaRPr lang="nl-BE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57948" y="318249"/>
            <a:ext cx="8028852" cy="1054496"/>
          </a:xfrm>
        </p:spPr>
        <p:txBody>
          <a:bodyPr/>
          <a:lstStyle/>
          <a:p>
            <a:r>
              <a:rPr lang="nl-BE" dirty="0" smtClean="0"/>
              <a:t>Project-</a:t>
            </a:r>
            <a:r>
              <a:rPr lang="nl-BE" dirty="0" err="1" smtClean="0"/>
              <a:t>Based</a:t>
            </a:r>
            <a:r>
              <a:rPr lang="nl-BE" dirty="0" smtClean="0"/>
              <a:t> Learning </a:t>
            </a:r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3648119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228" y="411404"/>
            <a:ext cx="8028852" cy="4525963"/>
          </a:xfrm>
        </p:spPr>
        <p:txBody>
          <a:bodyPr>
            <a:noAutofit/>
          </a:bodyPr>
          <a:lstStyle/>
          <a:p>
            <a:pPr>
              <a:lnSpc>
                <a:spcPct val="160000"/>
              </a:lnSpc>
            </a:pPr>
            <a:r>
              <a:rPr lang="en-US" sz="1800" b="0" u="sng" dirty="0"/>
              <a:t>Procedure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800" b="0" dirty="0"/>
              <a:t>the teacher puts students into groups and gives them a specific challenge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800" b="0" dirty="0"/>
              <a:t>class time is devoted to group collaboration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800" b="0" dirty="0"/>
              <a:t>when the project is complete, each group presents to the rest of the class their project results and, more importantly, what they’ve learned along the way</a:t>
            </a:r>
          </a:p>
          <a:p>
            <a:endParaRPr lang="en-US" sz="1800" b="0" u="sng" dirty="0" smtClean="0"/>
          </a:p>
          <a:p>
            <a:r>
              <a:rPr lang="en-US" sz="1800" b="0" u="sng" dirty="0" smtClean="0"/>
              <a:t>Tips </a:t>
            </a:r>
            <a:r>
              <a:rPr lang="en-US" sz="1800" b="0" u="sng" dirty="0"/>
              <a:t>&amp; tricks: 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BE" sz="1800" b="0" dirty="0" err="1" smtClean="0"/>
              <a:t>need-to-Know</a:t>
            </a:r>
            <a:r>
              <a:rPr lang="nl-BE" sz="1800" b="0" dirty="0" smtClean="0"/>
              <a:t> </a:t>
            </a:r>
            <a:r>
              <a:rPr lang="nl-BE" sz="1800" b="0" dirty="0"/>
              <a:t>List</a:t>
            </a:r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800" b="0" dirty="0" smtClean="0"/>
              <a:t>tools </a:t>
            </a:r>
            <a:r>
              <a:rPr lang="en-US" sz="1800" b="0" dirty="0"/>
              <a:t>for </a:t>
            </a:r>
            <a:r>
              <a:rPr lang="en-US" sz="1800" b="0" dirty="0" smtClean="0"/>
              <a:t>self-Management </a:t>
            </a:r>
            <a:r>
              <a:rPr lang="en-US" sz="1800" b="0" dirty="0"/>
              <a:t>and </a:t>
            </a:r>
            <a:r>
              <a:rPr lang="en-US" sz="1800" b="0" dirty="0" smtClean="0"/>
              <a:t>collaboration</a:t>
            </a:r>
            <a:endParaRPr lang="nl-BE" sz="1800" b="0" dirty="0"/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nl-BE" sz="1800" b="0" dirty="0" err="1" smtClean="0"/>
              <a:t>formative</a:t>
            </a:r>
            <a:r>
              <a:rPr lang="nl-BE" sz="1800" b="0" dirty="0" smtClean="0"/>
              <a:t> assessments </a:t>
            </a:r>
            <a:r>
              <a:rPr lang="nl-BE" sz="1800" b="0" dirty="0" err="1"/>
              <a:t>and</a:t>
            </a:r>
            <a:r>
              <a:rPr lang="nl-BE" sz="1800" b="0" dirty="0"/>
              <a:t> </a:t>
            </a:r>
            <a:r>
              <a:rPr lang="nl-BE" sz="1800" b="0" dirty="0" smtClean="0"/>
              <a:t>benchmarks</a:t>
            </a:r>
            <a:endParaRPr lang="nl-BE" sz="1800" b="0" dirty="0"/>
          </a:p>
          <a:p>
            <a:pPr marL="171450" indent="-1714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1800" b="0" dirty="0"/>
              <a:t>Get Out of the Way</a:t>
            </a:r>
          </a:p>
          <a:p>
            <a:pPr marL="171450" indent="-171450">
              <a:lnSpc>
                <a:spcPct val="140000"/>
              </a:lnSpc>
              <a:buFont typeface="Arial" panose="020B0604020202020204" pitchFamily="34" charset="0"/>
              <a:buChar char="•"/>
            </a:pPr>
            <a:endParaRPr lang="en-US" sz="1800" b="0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A5E89-53D2-4FA6-A97B-6FBF0591BD39}" type="datetime1">
              <a:rPr lang="nl-BE" smtClean="0"/>
              <a:t>5/09/2015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Alternative teaching methods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nl-BE" smtClean="0"/>
              <a:t>40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214472167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 dirty="0" err="1" smtClean="0"/>
              <a:t>References</a:t>
            </a:r>
            <a:endParaRPr lang="nl-B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en-US" dirty="0" err="1"/>
              <a:t>Allgood</a:t>
            </a:r>
            <a:r>
              <a:rPr lang="en-US" dirty="0"/>
              <a:t>, S., W. </a:t>
            </a:r>
            <a:r>
              <a:rPr lang="en-US" dirty="0" err="1"/>
              <a:t>Bosshardt</a:t>
            </a:r>
            <a:r>
              <a:rPr lang="en-US" dirty="0"/>
              <a:t>, W. van der </a:t>
            </a:r>
            <a:r>
              <a:rPr lang="en-US" dirty="0" err="1"/>
              <a:t>Klaauw</a:t>
            </a:r>
            <a:r>
              <a:rPr lang="en-US" dirty="0"/>
              <a:t> and M. Watts, 2004. </a:t>
            </a:r>
            <a:r>
              <a:rPr lang="en-US" dirty="0">
                <a:hlinkClick r:id="rId2"/>
              </a:rPr>
              <a:t>What Students Remember and Say About College Economics Years Later</a:t>
            </a:r>
            <a:r>
              <a:rPr lang="en-US" dirty="0"/>
              <a:t> . American Economic Review, 94 (2), 259-265.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Crouch et al., 2007. </a:t>
            </a:r>
            <a:r>
              <a:rPr lang="en-US" dirty="0">
                <a:hlinkClick r:id="rId3"/>
              </a:rPr>
              <a:t>Peer instruction: Engaging students one-on-one, all at once</a:t>
            </a:r>
            <a:r>
              <a:rPr lang="en-US" dirty="0"/>
              <a:t> . Reviews in Physics Education Research v.1: Research-based reform of University Physics.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Rao</a:t>
            </a:r>
            <a:r>
              <a:rPr lang="en-US" dirty="0"/>
              <a:t>, S. P., and S. E. </a:t>
            </a:r>
            <a:r>
              <a:rPr lang="en-US" dirty="0" err="1"/>
              <a:t>DiCarlo</a:t>
            </a:r>
            <a:r>
              <a:rPr lang="en-US" dirty="0"/>
              <a:t>, 2000. </a:t>
            </a:r>
            <a:r>
              <a:rPr lang="en-US" dirty="0">
                <a:hlinkClick r:id="rId4"/>
              </a:rPr>
              <a:t>Peer instruction improves performance on quizzes</a:t>
            </a:r>
            <a:r>
              <a:rPr lang="en-US" dirty="0"/>
              <a:t> . Advances in Physiology Education 24 (1): 51–55.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Saroyan</a:t>
            </a:r>
            <a:r>
              <a:rPr lang="en-US" dirty="0"/>
              <a:t>, </a:t>
            </a:r>
            <a:r>
              <a:rPr lang="en-US" dirty="0" err="1"/>
              <a:t>Alenoush</a:t>
            </a:r>
            <a:r>
              <a:rPr lang="en-US" dirty="0"/>
              <a:t> and Linda S. Snell, 1997. </a:t>
            </a:r>
            <a:r>
              <a:rPr lang="en-US" dirty="0">
                <a:hlinkClick r:id="rId5"/>
              </a:rPr>
              <a:t>Variations in Lecturing Styles</a:t>
            </a:r>
            <a:r>
              <a:rPr lang="en-US" dirty="0"/>
              <a:t> . Higher Education v33 n1 p85-104.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 smtClean="0"/>
              <a:t>Watts</a:t>
            </a:r>
            <a:r>
              <a:rPr lang="en-US" dirty="0"/>
              <a:t>, M. and W. E. Becker, 2008. </a:t>
            </a:r>
            <a:r>
              <a:rPr lang="en-US" dirty="0">
                <a:hlinkClick r:id="rId6"/>
              </a:rPr>
              <a:t>A little more than chalk and talk: Results from a third national survey of teaching methods in undergraduate economics courses</a:t>
            </a:r>
            <a:r>
              <a:rPr lang="en-US" dirty="0"/>
              <a:t> . Journal of Economic Education 39(3) p273-286</a:t>
            </a:r>
            <a:br>
              <a:rPr lang="en-US" dirty="0"/>
            </a:br>
            <a:endParaRPr lang="nl-BE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04A994-2D27-448B-814F-6CA3D0719C72}" type="datetime1">
              <a:rPr lang="nl-BE" smtClean="0"/>
              <a:t>5/09/2015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Alternative teaching methods 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A3638F-6D52-644A-9831-93255061F043}" type="slidenum">
              <a:rPr lang="nl-BE" smtClean="0"/>
              <a:t>41</a:t>
            </a:fld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088199264"/>
      </p:ext>
    </p:extLst>
  </p:cSld>
  <p:clrMapOvr>
    <a:masterClrMapping/>
  </p:clrMapOvr>
</p:sld>
</file>

<file path=ppt/theme/theme1.xml><?xml version="1.0" encoding="utf-8"?>
<a:theme xmlns:a="http://schemas.openxmlformats.org/drawingml/2006/main" name="odisee_template">
  <a:themeElements>
    <a:clrScheme name="Odisee">
      <a:dk1>
        <a:srgbClr val="000000"/>
      </a:dk1>
      <a:lt1>
        <a:sysClr val="window" lastClr="FFFFFF"/>
      </a:lt1>
      <a:dk2>
        <a:srgbClr val="E6E6E6"/>
      </a:dk2>
      <a:lt2>
        <a:srgbClr val="E6E6E6"/>
      </a:lt2>
      <a:accent1>
        <a:srgbClr val="89B368"/>
      </a:accent1>
      <a:accent2>
        <a:srgbClr val="4E8DCC"/>
      </a:accent2>
      <a:accent3>
        <a:srgbClr val="447E90"/>
      </a:accent3>
      <a:accent4>
        <a:srgbClr val="3F9A79"/>
      </a:accent4>
      <a:accent5>
        <a:srgbClr val="6B4189"/>
      </a:accent5>
      <a:accent6>
        <a:srgbClr val="DCA655"/>
      </a:accent6>
      <a:hlink>
        <a:srgbClr val="000000"/>
      </a:hlink>
      <a:folHlink>
        <a:srgbClr val="6B418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2_Odisee">
  <a:themeElements>
    <a:clrScheme name="Odisee">
      <a:dk1>
        <a:srgbClr val="000000"/>
      </a:dk1>
      <a:lt1>
        <a:sysClr val="window" lastClr="FFFFFF"/>
      </a:lt1>
      <a:dk2>
        <a:srgbClr val="E6E6E6"/>
      </a:dk2>
      <a:lt2>
        <a:srgbClr val="E6E6E6"/>
      </a:lt2>
      <a:accent1>
        <a:srgbClr val="89B368"/>
      </a:accent1>
      <a:accent2>
        <a:srgbClr val="4E8DCC"/>
      </a:accent2>
      <a:accent3>
        <a:srgbClr val="447E90"/>
      </a:accent3>
      <a:accent4>
        <a:srgbClr val="3F9A79"/>
      </a:accent4>
      <a:accent5>
        <a:srgbClr val="6B4189"/>
      </a:accent5>
      <a:accent6>
        <a:srgbClr val="DCA655"/>
      </a:accent6>
      <a:hlink>
        <a:srgbClr val="000000"/>
      </a:hlink>
      <a:folHlink>
        <a:srgbClr val="6B418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3_Odisee">
  <a:themeElements>
    <a:clrScheme name="Odisee">
      <a:dk1>
        <a:srgbClr val="000000"/>
      </a:dk1>
      <a:lt1>
        <a:sysClr val="window" lastClr="FFFFFF"/>
      </a:lt1>
      <a:dk2>
        <a:srgbClr val="E6E6E6"/>
      </a:dk2>
      <a:lt2>
        <a:srgbClr val="E6E6E6"/>
      </a:lt2>
      <a:accent1>
        <a:srgbClr val="89B368"/>
      </a:accent1>
      <a:accent2>
        <a:srgbClr val="4E8DCC"/>
      </a:accent2>
      <a:accent3>
        <a:srgbClr val="447E90"/>
      </a:accent3>
      <a:accent4>
        <a:srgbClr val="3F9A79"/>
      </a:accent4>
      <a:accent5>
        <a:srgbClr val="6B4189"/>
      </a:accent5>
      <a:accent6>
        <a:srgbClr val="DCA655"/>
      </a:accent6>
      <a:hlink>
        <a:srgbClr val="000000"/>
      </a:hlink>
      <a:folHlink>
        <a:srgbClr val="6B418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7_Odisee">
  <a:themeElements>
    <a:clrScheme name="Odisee">
      <a:dk1>
        <a:srgbClr val="000000"/>
      </a:dk1>
      <a:lt1>
        <a:sysClr val="window" lastClr="FFFFFF"/>
      </a:lt1>
      <a:dk2>
        <a:srgbClr val="E6E6E6"/>
      </a:dk2>
      <a:lt2>
        <a:srgbClr val="E6E6E6"/>
      </a:lt2>
      <a:accent1>
        <a:srgbClr val="89B368"/>
      </a:accent1>
      <a:accent2>
        <a:srgbClr val="4E8DCC"/>
      </a:accent2>
      <a:accent3>
        <a:srgbClr val="447E90"/>
      </a:accent3>
      <a:accent4>
        <a:srgbClr val="3F9A79"/>
      </a:accent4>
      <a:accent5>
        <a:srgbClr val="6B4189"/>
      </a:accent5>
      <a:accent6>
        <a:srgbClr val="DCA655"/>
      </a:accent6>
      <a:hlink>
        <a:srgbClr val="000000"/>
      </a:hlink>
      <a:folHlink>
        <a:srgbClr val="6B418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4_Odisee">
  <a:themeElements>
    <a:clrScheme name="Odisee">
      <a:dk1>
        <a:srgbClr val="000000"/>
      </a:dk1>
      <a:lt1>
        <a:sysClr val="window" lastClr="FFFFFF"/>
      </a:lt1>
      <a:dk2>
        <a:srgbClr val="E6E6E6"/>
      </a:dk2>
      <a:lt2>
        <a:srgbClr val="E6E6E6"/>
      </a:lt2>
      <a:accent1>
        <a:srgbClr val="89B368"/>
      </a:accent1>
      <a:accent2>
        <a:srgbClr val="4E8DCC"/>
      </a:accent2>
      <a:accent3>
        <a:srgbClr val="447E90"/>
      </a:accent3>
      <a:accent4>
        <a:srgbClr val="3F9A79"/>
      </a:accent4>
      <a:accent5>
        <a:srgbClr val="6B4189"/>
      </a:accent5>
      <a:accent6>
        <a:srgbClr val="DCA655"/>
      </a:accent6>
      <a:hlink>
        <a:srgbClr val="000000"/>
      </a:hlink>
      <a:folHlink>
        <a:srgbClr val="6B418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5_Odisee">
  <a:themeElements>
    <a:clrScheme name="Odisee">
      <a:dk1>
        <a:srgbClr val="000000"/>
      </a:dk1>
      <a:lt1>
        <a:sysClr val="window" lastClr="FFFFFF"/>
      </a:lt1>
      <a:dk2>
        <a:srgbClr val="E6E6E6"/>
      </a:dk2>
      <a:lt2>
        <a:srgbClr val="E6E6E6"/>
      </a:lt2>
      <a:accent1>
        <a:srgbClr val="89B368"/>
      </a:accent1>
      <a:accent2>
        <a:srgbClr val="4E8DCC"/>
      </a:accent2>
      <a:accent3>
        <a:srgbClr val="447E90"/>
      </a:accent3>
      <a:accent4>
        <a:srgbClr val="3F9A79"/>
      </a:accent4>
      <a:accent5>
        <a:srgbClr val="6B4189"/>
      </a:accent5>
      <a:accent6>
        <a:srgbClr val="DCA655"/>
      </a:accent6>
      <a:hlink>
        <a:srgbClr val="000000"/>
      </a:hlink>
      <a:folHlink>
        <a:srgbClr val="6B418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6_Odisee">
  <a:themeElements>
    <a:clrScheme name="Odisee">
      <a:dk1>
        <a:srgbClr val="000000"/>
      </a:dk1>
      <a:lt1>
        <a:sysClr val="window" lastClr="FFFFFF"/>
      </a:lt1>
      <a:dk2>
        <a:srgbClr val="E6E6E6"/>
      </a:dk2>
      <a:lt2>
        <a:srgbClr val="E6E6E6"/>
      </a:lt2>
      <a:accent1>
        <a:srgbClr val="89B368"/>
      </a:accent1>
      <a:accent2>
        <a:srgbClr val="4E8DCC"/>
      </a:accent2>
      <a:accent3>
        <a:srgbClr val="447E90"/>
      </a:accent3>
      <a:accent4>
        <a:srgbClr val="3F9A79"/>
      </a:accent4>
      <a:accent5>
        <a:srgbClr val="6B4189"/>
      </a:accent5>
      <a:accent6>
        <a:srgbClr val="DCA655"/>
      </a:accent6>
      <a:hlink>
        <a:srgbClr val="000000"/>
      </a:hlink>
      <a:folHlink>
        <a:srgbClr val="6B4189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odisee_template</Template>
  <TotalTime>11998</TotalTime>
  <Words>2186</Words>
  <Application>Microsoft Office PowerPoint</Application>
  <PresentationFormat>Diavoorstelling (4:3)</PresentationFormat>
  <Paragraphs>443</Paragraphs>
  <Slides>41</Slides>
  <Notes>4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7</vt:i4>
      </vt:variant>
      <vt:variant>
        <vt:lpstr>Diatitels</vt:lpstr>
      </vt:variant>
      <vt:variant>
        <vt:i4>41</vt:i4>
      </vt:variant>
    </vt:vector>
  </HeadingPairs>
  <TitlesOfParts>
    <vt:vector size="52" baseType="lpstr">
      <vt:lpstr>Arial</vt:lpstr>
      <vt:lpstr>Calibri</vt:lpstr>
      <vt:lpstr>Corbel</vt:lpstr>
      <vt:lpstr>Wingdings</vt:lpstr>
      <vt:lpstr>odisee_template</vt:lpstr>
      <vt:lpstr>2_Odisee</vt:lpstr>
      <vt:lpstr>3_Odisee</vt:lpstr>
      <vt:lpstr>7_Odisee</vt:lpstr>
      <vt:lpstr>4_Odisee</vt:lpstr>
      <vt:lpstr>5_Odisee</vt:lpstr>
      <vt:lpstr>6_Odisee</vt:lpstr>
      <vt:lpstr>PowerPoint-presentatie</vt:lpstr>
      <vt:lpstr>Educational reform Educational innovation </vt:lpstr>
      <vt:lpstr>Educational reform/innovation</vt:lpstr>
      <vt:lpstr>LET’s GO!</vt:lpstr>
      <vt:lpstr>Full-fledged learning process </vt:lpstr>
      <vt:lpstr>Didactical design </vt:lpstr>
      <vt:lpstr>Learning process Kolb (1984)</vt:lpstr>
      <vt:lpstr>PowerPoint-presentatie</vt:lpstr>
      <vt:lpstr>Effective learning</vt:lpstr>
      <vt:lpstr>Learning styles</vt:lpstr>
      <vt:lpstr>Dreaming?</vt:lpstr>
      <vt:lpstr>Active teaching</vt:lpstr>
      <vt:lpstr>Active teaching</vt:lpstr>
      <vt:lpstr>Workshop alternative teaching methods</vt:lpstr>
      <vt:lpstr> Lectures don’t work, but we keep using them… </vt:lpstr>
      <vt:lpstr>Lecturer orientated  vs student orientated?</vt:lpstr>
      <vt:lpstr>Digital learning environment</vt:lpstr>
      <vt:lpstr>Alternative (activating) teaching methods</vt:lpstr>
      <vt:lpstr>PowerPoint-presentatie</vt:lpstr>
      <vt:lpstr>To discuss during the workshop </vt:lpstr>
      <vt:lpstr>Questions? </vt:lpstr>
      <vt:lpstr>Workshop</vt:lpstr>
      <vt:lpstr>Interactive lecture</vt:lpstr>
      <vt:lpstr>PowerPoint-presentatie</vt:lpstr>
      <vt:lpstr>Guided tutorial</vt:lpstr>
      <vt:lpstr>PowerPoint-presentatie</vt:lpstr>
      <vt:lpstr>Case study</vt:lpstr>
      <vt:lpstr>PowerPoint-presentatie</vt:lpstr>
      <vt:lpstr>Simulation </vt:lpstr>
      <vt:lpstr>PowerPoint-presentatie</vt:lpstr>
      <vt:lpstr>PowerPoint-presentatie</vt:lpstr>
      <vt:lpstr>PowerPoint-presentatie</vt:lpstr>
      <vt:lpstr>PowerPoint-presentatie</vt:lpstr>
      <vt:lpstr>Role-play </vt:lpstr>
      <vt:lpstr>PowerPoint-presentatie</vt:lpstr>
      <vt:lpstr>PowerPoint-presentatie</vt:lpstr>
      <vt:lpstr>Field trip</vt:lpstr>
      <vt:lpstr>PowerPoint-presentatie</vt:lpstr>
      <vt:lpstr>Project-Based Learning </vt:lpstr>
      <vt:lpstr>PowerPoint-presentatie</vt:lpstr>
      <vt:lpstr>References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Frederik De Schrijver</dc:creator>
  <cp:lastModifiedBy>Lieselot Van Droogenbroeck</cp:lastModifiedBy>
  <cp:revision>105</cp:revision>
  <cp:lastPrinted>2015-09-05T12:33:12Z</cp:lastPrinted>
  <dcterms:created xsi:type="dcterms:W3CDTF">2014-10-23T08:08:40Z</dcterms:created>
  <dcterms:modified xsi:type="dcterms:W3CDTF">2015-09-05T12:33:59Z</dcterms:modified>
</cp:coreProperties>
</file>