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1" r:id="rId4"/>
    <p:sldId id="258" r:id="rId5"/>
    <p:sldId id="257" r:id="rId6"/>
    <p:sldId id="262" r:id="rId7"/>
    <p:sldId id="263" r:id="rId8"/>
    <p:sldId id="264" r:id="rId9"/>
    <p:sldId id="259" r:id="rId10"/>
    <p:sldId id="265" r:id="rId11"/>
  </p:sldIdLst>
  <p:sldSz cx="9144000" cy="6858000" type="screen4x3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4" d="100"/>
          <a:sy n="114" d="100"/>
        </p:scale>
        <p:origin x="-1470" y="1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6F0B7-7240-413C-B76A-40B1D22719C3}" type="datetimeFigureOut">
              <a:rPr lang="nl-BE" smtClean="0"/>
              <a:t>8/04/2014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0DE53-AEA1-4027-ADB4-C233740C68B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62895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6F0B7-7240-413C-B76A-40B1D22719C3}" type="datetimeFigureOut">
              <a:rPr lang="nl-BE" smtClean="0"/>
              <a:t>8/04/2014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0DE53-AEA1-4027-ADB4-C233740C68B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1001061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6F0B7-7240-413C-B76A-40B1D22719C3}" type="datetimeFigureOut">
              <a:rPr lang="nl-BE" smtClean="0"/>
              <a:t>8/04/2014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0DE53-AEA1-4027-ADB4-C233740C68B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80431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6F0B7-7240-413C-B76A-40B1D22719C3}" type="datetimeFigureOut">
              <a:rPr lang="nl-BE" smtClean="0"/>
              <a:t>8/04/2014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0DE53-AEA1-4027-ADB4-C233740C68B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810260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6F0B7-7240-413C-B76A-40B1D22719C3}" type="datetimeFigureOut">
              <a:rPr lang="nl-BE" smtClean="0"/>
              <a:t>8/04/2014</a:t>
            </a:fld>
            <a:endParaRPr lang="nl-BE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0DE53-AEA1-4027-ADB4-C233740C68B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48227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6F0B7-7240-413C-B76A-40B1D22719C3}" type="datetimeFigureOut">
              <a:rPr lang="nl-BE" smtClean="0"/>
              <a:t>8/04/2014</a:t>
            </a:fld>
            <a:endParaRPr lang="nl-B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0DE53-AEA1-4027-ADB4-C233740C68B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0230550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6F0B7-7240-413C-B76A-40B1D22719C3}" type="datetimeFigureOut">
              <a:rPr lang="nl-BE" smtClean="0"/>
              <a:t>8/04/2014</a:t>
            </a:fld>
            <a:endParaRPr lang="nl-BE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0DE53-AEA1-4027-ADB4-C233740C68B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119153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6F0B7-7240-413C-B76A-40B1D22719C3}" type="datetimeFigureOut">
              <a:rPr lang="nl-BE" smtClean="0"/>
              <a:t>8/04/2014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0DE53-AEA1-4027-ADB4-C233740C68B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449528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6F0B7-7240-413C-B76A-40B1D22719C3}" type="datetimeFigureOut">
              <a:rPr lang="nl-BE" smtClean="0"/>
              <a:t>8/04/2014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0DE53-AEA1-4027-ADB4-C233740C68B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03484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6F0B7-7240-413C-B76A-40B1D22719C3}" type="datetimeFigureOut">
              <a:rPr lang="nl-BE" smtClean="0"/>
              <a:t>8/04/2014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0DE53-AEA1-4027-ADB4-C233740C68B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172926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6F0B7-7240-413C-B76A-40B1D22719C3}" type="datetimeFigureOut">
              <a:rPr lang="nl-BE" smtClean="0"/>
              <a:t>8/04/2014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0DE53-AEA1-4027-ADB4-C233740C68B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65685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6F0B7-7240-413C-B76A-40B1D22719C3}" type="datetimeFigureOut">
              <a:rPr lang="nl-BE" smtClean="0"/>
              <a:t>8/04/2014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90DE53-AEA1-4027-ADB4-C233740C68B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08359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611560" y="341784"/>
            <a:ext cx="8229600" cy="1143000"/>
          </a:xfrm>
        </p:spPr>
        <p:txBody>
          <a:bodyPr>
            <a:noAutofit/>
          </a:bodyPr>
          <a:lstStyle/>
          <a:p>
            <a:r>
              <a:rPr lang="en-US" sz="2400" b="1" dirty="0"/>
              <a:t>Analysis of nursing curriculum of </a:t>
            </a: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2400" b="1" dirty="0" smtClean="0"/>
              <a:t>the </a:t>
            </a:r>
            <a:r>
              <a:rPr lang="en-US" sz="2400" b="1" dirty="0"/>
              <a:t>EU partner </a:t>
            </a:r>
            <a:r>
              <a:rPr lang="en-US" sz="2400" b="1" dirty="0" smtClean="0"/>
              <a:t>institutions-main characteristics</a:t>
            </a:r>
            <a:endParaRPr lang="nl-BE" sz="2400" dirty="0"/>
          </a:p>
        </p:txBody>
      </p:sp>
      <p:sp>
        <p:nvSpPr>
          <p:cNvPr id="5" name="Tijdelijke aanduiding voor inhoud 4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Nursing moved to the </a:t>
            </a:r>
            <a:r>
              <a:rPr lang="en-US" dirty="0"/>
              <a:t>higher education sector and </a:t>
            </a:r>
            <a:r>
              <a:rPr lang="en-US" dirty="0" smtClean="0"/>
              <a:t>offers </a:t>
            </a:r>
            <a:r>
              <a:rPr lang="en-US" dirty="0"/>
              <a:t>a diploma and/or a </a:t>
            </a:r>
            <a:r>
              <a:rPr lang="en-US" dirty="0" smtClean="0"/>
              <a:t>degree</a:t>
            </a:r>
          </a:p>
          <a:p>
            <a:endParaRPr lang="en-US" dirty="0" smtClean="0"/>
          </a:p>
          <a:p>
            <a:r>
              <a:rPr lang="en-US" dirty="0" smtClean="0"/>
              <a:t>One or two nursing degree levels</a:t>
            </a:r>
          </a:p>
          <a:p>
            <a:endParaRPr lang="en-US" dirty="0" smtClean="0"/>
          </a:p>
          <a:p>
            <a:r>
              <a:rPr lang="en-US" dirty="0" smtClean="0"/>
              <a:t>First level degree 3-4 years</a:t>
            </a:r>
          </a:p>
          <a:p>
            <a:endParaRPr lang="en-US" dirty="0" smtClean="0"/>
          </a:p>
          <a:p>
            <a:r>
              <a:rPr lang="en-US" dirty="0" smtClean="0"/>
              <a:t>Second level degree 1-4 years</a:t>
            </a:r>
          </a:p>
        </p:txBody>
      </p:sp>
      <p:pic>
        <p:nvPicPr>
          <p:cNvPr id="2049" name="Afbeelding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8588" y="44624"/>
            <a:ext cx="1485900" cy="57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Afbeelding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79" y="79474"/>
            <a:ext cx="1587501" cy="757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BE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26064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CCNURCA: 544169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TEMPUS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1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2013-1-BE-TEMPUS-JPCR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8116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611560" y="341784"/>
            <a:ext cx="8229600" cy="1143000"/>
          </a:xfrm>
        </p:spPr>
        <p:txBody>
          <a:bodyPr>
            <a:noAutofit/>
          </a:bodyPr>
          <a:lstStyle/>
          <a:p>
            <a:r>
              <a:rPr lang="en-US" sz="2400" b="1" dirty="0"/>
              <a:t>Analysis of nursing curriculum of </a:t>
            </a: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2400" b="1" dirty="0" smtClean="0"/>
              <a:t>the </a:t>
            </a:r>
            <a:r>
              <a:rPr lang="en-US" sz="2400" b="1" dirty="0"/>
              <a:t>EU partner </a:t>
            </a:r>
            <a:r>
              <a:rPr lang="en-US" sz="2400" b="1" dirty="0" smtClean="0"/>
              <a:t>institutions-main characteristics</a:t>
            </a:r>
            <a:endParaRPr lang="nl-BE" sz="2400" dirty="0"/>
          </a:p>
        </p:txBody>
      </p:sp>
      <p:sp>
        <p:nvSpPr>
          <p:cNvPr id="5" name="Tijdelijke aanduiding voor inhoud 4"/>
          <p:cNvSpPr>
            <a:spLocks noGrp="1"/>
          </p:cNvSpPr>
          <p:nvPr>
            <p:ph idx="1"/>
          </p:nvPr>
        </p:nvSpPr>
        <p:spPr>
          <a:xfrm>
            <a:off x="457200" y="1628800"/>
            <a:ext cx="8363272" cy="4752528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Bachelor level is generally the most frequent point </a:t>
            </a:r>
            <a:r>
              <a:rPr lang="en-US" dirty="0"/>
              <a:t>of entry to the health professions for nurses and midwives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Focused on establishment of competences</a:t>
            </a:r>
          </a:p>
          <a:p>
            <a:endParaRPr lang="en-US" dirty="0" smtClean="0"/>
          </a:p>
          <a:p>
            <a:r>
              <a:rPr lang="en-US" dirty="0" smtClean="0"/>
              <a:t>Curriculum build to meet (actual?) health population needs</a:t>
            </a:r>
          </a:p>
          <a:p>
            <a:endParaRPr lang="en-US" dirty="0" smtClean="0"/>
          </a:p>
          <a:p>
            <a:r>
              <a:rPr lang="en-US" dirty="0" smtClean="0"/>
              <a:t>More and more client (patient) oriented</a:t>
            </a:r>
          </a:p>
          <a:p>
            <a:endParaRPr lang="en-US" dirty="0" smtClean="0"/>
          </a:p>
          <a:p>
            <a:r>
              <a:rPr lang="en-US" dirty="0" smtClean="0"/>
              <a:t>Enlarging interdisciplinary approach </a:t>
            </a:r>
            <a:endParaRPr lang="nl-BE" dirty="0"/>
          </a:p>
        </p:txBody>
      </p:sp>
      <p:pic>
        <p:nvPicPr>
          <p:cNvPr id="2049" name="Afbeelding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8588" y="44624"/>
            <a:ext cx="1485900" cy="57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Afbeelding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79" y="79474"/>
            <a:ext cx="1587501" cy="757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BE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26064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CCNURCA: 544169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TEMPUS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1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2013-1-BE-TEMPUS-JPCR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9073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611560" y="341784"/>
            <a:ext cx="8229600" cy="1143000"/>
          </a:xfrm>
        </p:spPr>
        <p:txBody>
          <a:bodyPr>
            <a:noAutofit/>
          </a:bodyPr>
          <a:lstStyle/>
          <a:p>
            <a:r>
              <a:rPr lang="en-US" sz="2400" b="1" dirty="0"/>
              <a:t>Analysis of nursing curriculum of </a:t>
            </a: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2400" b="1" dirty="0" smtClean="0"/>
              <a:t>the </a:t>
            </a:r>
            <a:r>
              <a:rPr lang="en-US" sz="2400" b="1" dirty="0"/>
              <a:t>EU partner </a:t>
            </a:r>
            <a:r>
              <a:rPr lang="en-US" sz="2400" b="1" dirty="0" smtClean="0"/>
              <a:t>institutions-main characteristics</a:t>
            </a:r>
            <a:endParaRPr lang="nl-BE" sz="2400" dirty="0"/>
          </a:p>
        </p:txBody>
      </p:sp>
      <p:sp>
        <p:nvSpPr>
          <p:cNvPr id="5" name="Tijdelijke aanduiding voor inhoud 4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5259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The </a:t>
            </a:r>
            <a:r>
              <a:rPr lang="en-US" dirty="0"/>
              <a:t>majority </a:t>
            </a:r>
            <a:r>
              <a:rPr lang="en-US" dirty="0" smtClean="0"/>
              <a:t>of </a:t>
            </a:r>
            <a:r>
              <a:rPr lang="en-US" dirty="0"/>
              <a:t>countries provide a generic nurse training with </a:t>
            </a:r>
            <a:r>
              <a:rPr lang="en-US" dirty="0" smtClean="0"/>
              <a:t>specialist qualification </a:t>
            </a:r>
            <a:r>
              <a:rPr lang="en-US" dirty="0"/>
              <a:t>obtained at post-registration level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/>
              <a:t>All countries offer some form of post-registration education </a:t>
            </a:r>
            <a:r>
              <a:rPr lang="en-US" dirty="0" smtClean="0"/>
              <a:t>qualifications in </a:t>
            </a:r>
            <a:r>
              <a:rPr lang="en-US" dirty="0"/>
              <a:t>clinical practice, </a:t>
            </a:r>
            <a:r>
              <a:rPr lang="en-US" dirty="0" smtClean="0"/>
              <a:t>research, teaching </a:t>
            </a:r>
            <a:r>
              <a:rPr lang="en-US" dirty="0"/>
              <a:t>and management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smtClean="0"/>
              <a:t>Mostly </a:t>
            </a:r>
            <a:r>
              <a:rPr lang="en-US" dirty="0"/>
              <a:t>3 cycle system bachelor – master - </a:t>
            </a:r>
            <a:r>
              <a:rPr lang="en-US" dirty="0" smtClean="0"/>
              <a:t>doctoral</a:t>
            </a:r>
            <a:br>
              <a:rPr lang="en-US" dirty="0" smtClean="0"/>
            </a:br>
            <a:endParaRPr lang="en-US" dirty="0" smtClean="0"/>
          </a:p>
          <a:p>
            <a:pPr marL="0" indent="0">
              <a:buNone/>
            </a:pPr>
            <a:endParaRPr lang="nl-BE" dirty="0"/>
          </a:p>
          <a:p>
            <a:pPr marL="0" indent="0">
              <a:buNone/>
            </a:pPr>
            <a:endParaRPr lang="nl-BE" dirty="0"/>
          </a:p>
        </p:txBody>
      </p:sp>
      <p:pic>
        <p:nvPicPr>
          <p:cNvPr id="2049" name="Afbeelding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8588" y="44624"/>
            <a:ext cx="1485900" cy="57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Afbeelding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79" y="79474"/>
            <a:ext cx="1587501" cy="757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BE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26064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CCNURCA: 544169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TEMPUS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1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2013-1-BE-TEMPUS-JPCR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080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611560" y="341784"/>
            <a:ext cx="8229600" cy="1143000"/>
          </a:xfrm>
        </p:spPr>
        <p:txBody>
          <a:bodyPr>
            <a:noAutofit/>
          </a:bodyPr>
          <a:lstStyle/>
          <a:p>
            <a:r>
              <a:rPr lang="en-US" sz="2400" b="1" dirty="0"/>
              <a:t>Analysis of nursing curriculum of </a:t>
            </a: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2400" b="1" dirty="0" smtClean="0"/>
              <a:t>the </a:t>
            </a:r>
            <a:r>
              <a:rPr lang="en-US" sz="2400" b="1" dirty="0"/>
              <a:t>EU partner </a:t>
            </a:r>
            <a:r>
              <a:rPr lang="en-US" sz="2400" b="1" dirty="0" smtClean="0"/>
              <a:t>institutions-main characteristics</a:t>
            </a:r>
            <a:endParaRPr lang="nl-BE" sz="2400" dirty="0"/>
          </a:p>
        </p:txBody>
      </p:sp>
      <p:sp>
        <p:nvSpPr>
          <p:cNvPr id="5" name="Tijdelijke aanduiding voor inhoud 4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525963"/>
          </a:xfrm>
        </p:spPr>
        <p:txBody>
          <a:bodyPr>
            <a:normAutofit fontScale="77500" lnSpcReduction="20000"/>
          </a:bodyPr>
          <a:lstStyle/>
          <a:p>
            <a:r>
              <a:rPr lang="en-US" smtClean="0"/>
              <a:t>Recognition of diploma’s and certificates</a:t>
            </a:r>
          </a:p>
          <a:p>
            <a:r>
              <a:rPr lang="en-US" smtClean="0"/>
              <a:t>ECTS</a:t>
            </a:r>
          </a:p>
          <a:p>
            <a:endParaRPr lang="en-US" smtClean="0"/>
          </a:p>
          <a:p>
            <a:r>
              <a:rPr lang="en-US" smtClean="0"/>
              <a:t>Accreditation- system / QA</a:t>
            </a:r>
          </a:p>
          <a:p>
            <a:endParaRPr lang="en-US" smtClean="0"/>
          </a:p>
          <a:p>
            <a:r>
              <a:rPr lang="en-US" smtClean="0"/>
              <a:t>Internationalisation / promotion of mobility</a:t>
            </a:r>
          </a:p>
          <a:p>
            <a:endParaRPr lang="en-US" smtClean="0"/>
          </a:p>
          <a:p>
            <a:r>
              <a:rPr lang="en-US" smtClean="0"/>
              <a:t>Practice oriented research on a BSC level</a:t>
            </a:r>
          </a:p>
          <a:p>
            <a:r>
              <a:rPr lang="en-US" smtClean="0"/>
              <a:t>Academic research on a MSC and PHD level</a:t>
            </a:r>
          </a:p>
          <a:p>
            <a:endParaRPr lang="en-US" smtClean="0"/>
          </a:p>
          <a:p>
            <a:r>
              <a:rPr lang="en-US" smtClean="0"/>
              <a:t>Minimum requirements for theoretical and practical training</a:t>
            </a:r>
            <a:endParaRPr lang="en-US"/>
          </a:p>
        </p:txBody>
      </p:sp>
      <p:pic>
        <p:nvPicPr>
          <p:cNvPr id="2049" name="Afbeelding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8588" y="44624"/>
            <a:ext cx="1485900" cy="57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Afbeelding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79" y="79474"/>
            <a:ext cx="1587501" cy="757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BE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26064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CCNURCA: 544169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TEMPUS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1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2013-1-BE-TEMPUS-JPCR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114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611560" y="341784"/>
            <a:ext cx="8229600" cy="1143000"/>
          </a:xfrm>
        </p:spPr>
        <p:txBody>
          <a:bodyPr>
            <a:noAutofit/>
          </a:bodyPr>
          <a:lstStyle/>
          <a:p>
            <a:r>
              <a:rPr lang="en-US" sz="2400" b="1" dirty="0"/>
              <a:t>Analysis of nursing curriculum of </a:t>
            </a: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2400" b="1" dirty="0" smtClean="0"/>
              <a:t>the </a:t>
            </a:r>
            <a:r>
              <a:rPr lang="en-US" sz="2400" b="1" dirty="0"/>
              <a:t>EU partner </a:t>
            </a:r>
            <a:r>
              <a:rPr lang="en-US" sz="2400" b="1" dirty="0" smtClean="0"/>
              <a:t>institutions-main characteristics</a:t>
            </a:r>
            <a:endParaRPr lang="nl-BE" sz="2400" dirty="0"/>
          </a:p>
        </p:txBody>
      </p:sp>
      <p:sp>
        <p:nvSpPr>
          <p:cNvPr id="5" name="Tijdelijke aanduiding voor inhoud 4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smtClean="0"/>
              <a:t>Formation after basic education</a:t>
            </a:r>
          </a:p>
          <a:p>
            <a:pPr lvl="1"/>
            <a:r>
              <a:rPr lang="en-US" smtClean="0"/>
              <a:t>Subspecialisation</a:t>
            </a:r>
          </a:p>
          <a:p>
            <a:pPr lvl="1"/>
            <a:r>
              <a:rPr lang="en-US" smtClean="0"/>
              <a:t>Horizontal &amp; vertical</a:t>
            </a:r>
          </a:p>
          <a:p>
            <a:pPr lvl="1"/>
            <a:r>
              <a:rPr lang="en-US" smtClean="0"/>
              <a:t>Life long learning programs</a:t>
            </a:r>
          </a:p>
          <a:p>
            <a:pPr lvl="1"/>
            <a:endParaRPr lang="en-US" smtClean="0"/>
          </a:p>
          <a:p>
            <a:r>
              <a:rPr lang="en-US" smtClean="0"/>
              <a:t>Close cooperation with the work-field</a:t>
            </a:r>
          </a:p>
          <a:p>
            <a:pPr lvl="1"/>
            <a:r>
              <a:rPr lang="en-US" smtClean="0"/>
              <a:t>Clinical learning / workplace training</a:t>
            </a:r>
          </a:p>
          <a:p>
            <a:pPr lvl="1"/>
            <a:r>
              <a:rPr lang="en-US" smtClean="0"/>
              <a:t>Involvement in curriculum de development</a:t>
            </a:r>
          </a:p>
          <a:p>
            <a:pPr lvl="1"/>
            <a:r>
              <a:rPr lang="en-US" smtClean="0"/>
              <a:t>Continous training in mentoring &amp; coaching</a:t>
            </a:r>
          </a:p>
          <a:p>
            <a:pPr lvl="1"/>
            <a:r>
              <a:rPr lang="en-US" smtClean="0"/>
              <a:t>Advisory function assesment</a:t>
            </a:r>
            <a:endParaRPr lang="en-US"/>
          </a:p>
        </p:txBody>
      </p:sp>
      <p:pic>
        <p:nvPicPr>
          <p:cNvPr id="2049" name="Afbeelding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8588" y="44624"/>
            <a:ext cx="1485900" cy="57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Afbeelding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79" y="79474"/>
            <a:ext cx="1587501" cy="757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BE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26064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CCNURCA: 544169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TEMPUS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1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2013-1-BE-TEMPUS-JPCR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114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611560" y="341784"/>
            <a:ext cx="8229600" cy="1143000"/>
          </a:xfrm>
        </p:spPr>
        <p:txBody>
          <a:bodyPr>
            <a:noAutofit/>
          </a:bodyPr>
          <a:lstStyle/>
          <a:p>
            <a:r>
              <a:rPr lang="en-US" sz="2400" b="1" dirty="0"/>
              <a:t>Comparative analysis between EU </a:t>
            </a: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2400" b="1" dirty="0" smtClean="0"/>
              <a:t>and </a:t>
            </a:r>
            <a:r>
              <a:rPr lang="en-US" sz="2400" b="1" dirty="0"/>
              <a:t>partner </a:t>
            </a:r>
            <a:r>
              <a:rPr lang="en-US" sz="2400" b="1" dirty="0" smtClean="0"/>
              <a:t>countries nursing education – </a:t>
            </a:r>
            <a:br>
              <a:rPr lang="en-US" sz="2400" b="1" dirty="0" smtClean="0"/>
            </a:br>
            <a:r>
              <a:rPr lang="en-US" sz="2400" b="1" dirty="0" smtClean="0"/>
              <a:t>starting </a:t>
            </a:r>
            <a:r>
              <a:rPr lang="en-US" sz="2400" b="1" dirty="0"/>
              <a:t>point for </a:t>
            </a:r>
            <a:r>
              <a:rPr lang="en-US" sz="2400" b="1" dirty="0" smtClean="0"/>
              <a:t>the </a:t>
            </a:r>
            <a:r>
              <a:rPr lang="en-US" sz="2400" b="1" dirty="0"/>
              <a:t>new </a:t>
            </a:r>
            <a:r>
              <a:rPr lang="en-US" sz="2400" b="1" dirty="0" smtClean="0"/>
              <a:t>curriculum</a:t>
            </a:r>
            <a:endParaRPr lang="nl-BE" sz="2400" dirty="0"/>
          </a:p>
        </p:txBody>
      </p:sp>
      <p:sp>
        <p:nvSpPr>
          <p:cNvPr id="5" name="Tijdelijke aanduiding voor inhoud 4"/>
          <p:cNvSpPr>
            <a:spLocks noGrp="1"/>
          </p:cNvSpPr>
          <p:nvPr>
            <p:ph idx="1"/>
          </p:nvPr>
        </p:nvSpPr>
        <p:spPr>
          <a:xfrm>
            <a:off x="457200" y="1783357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WB: variable		EU: variable and converging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Standardization		Standardization</a:t>
            </a:r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			Choice</a:t>
            </a:r>
            <a:endParaRPr lang="en-US" sz="2800" dirty="0"/>
          </a:p>
        </p:txBody>
      </p:sp>
      <p:pic>
        <p:nvPicPr>
          <p:cNvPr id="2049" name="Afbeelding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8588" y="44624"/>
            <a:ext cx="1485900" cy="57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Afbeelding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79" y="79474"/>
            <a:ext cx="1587501" cy="757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BE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26064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CCNURCA: 544169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TEMPUS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1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2013-1-BE-TEMPUS-JPCR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PIJL-OMLAAG 1"/>
          <p:cNvSpPr/>
          <p:nvPr/>
        </p:nvSpPr>
        <p:spPr>
          <a:xfrm>
            <a:off x="1043608" y="2420888"/>
            <a:ext cx="288032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0" name="PIJL-OMLAAG 9"/>
          <p:cNvSpPr/>
          <p:nvPr/>
        </p:nvSpPr>
        <p:spPr>
          <a:xfrm>
            <a:off x="5148064" y="2420888"/>
            <a:ext cx="288032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1" name="PIJL-OMLAAG 10"/>
          <p:cNvSpPr/>
          <p:nvPr/>
        </p:nvSpPr>
        <p:spPr>
          <a:xfrm rot="2047394">
            <a:off x="4236342" y="3601426"/>
            <a:ext cx="288032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2" name="PIJL-OMLAAG 11"/>
          <p:cNvSpPr/>
          <p:nvPr/>
        </p:nvSpPr>
        <p:spPr>
          <a:xfrm rot="19824270">
            <a:off x="3300238" y="3616614"/>
            <a:ext cx="288032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39911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611560" y="341784"/>
            <a:ext cx="8229600" cy="1143000"/>
          </a:xfrm>
        </p:spPr>
        <p:txBody>
          <a:bodyPr>
            <a:noAutofit/>
          </a:bodyPr>
          <a:lstStyle/>
          <a:p>
            <a:r>
              <a:rPr lang="en-US" sz="2400" b="1" dirty="0"/>
              <a:t>Comparative analysis between EU </a:t>
            </a: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2400" b="1" dirty="0" smtClean="0"/>
              <a:t>and </a:t>
            </a:r>
            <a:r>
              <a:rPr lang="en-US" sz="2400" b="1" dirty="0"/>
              <a:t>partner </a:t>
            </a:r>
            <a:r>
              <a:rPr lang="en-US" sz="2400" b="1" dirty="0" smtClean="0"/>
              <a:t>countries nursing education – </a:t>
            </a:r>
            <a:br>
              <a:rPr lang="en-US" sz="2400" b="1" dirty="0" smtClean="0"/>
            </a:br>
            <a:r>
              <a:rPr lang="en-US" sz="2400" b="1" dirty="0" smtClean="0"/>
              <a:t>starting </a:t>
            </a:r>
            <a:r>
              <a:rPr lang="en-US" sz="2400" b="1" dirty="0"/>
              <a:t>point for </a:t>
            </a:r>
            <a:r>
              <a:rPr lang="en-US" sz="2400" b="1" dirty="0" smtClean="0"/>
              <a:t>the </a:t>
            </a:r>
            <a:r>
              <a:rPr lang="en-US" sz="2400" b="1" dirty="0"/>
              <a:t>new </a:t>
            </a:r>
            <a:r>
              <a:rPr lang="en-US" sz="2400" b="1" dirty="0" smtClean="0"/>
              <a:t>curriculum</a:t>
            </a:r>
            <a:endParaRPr lang="nl-BE" sz="2400" dirty="0"/>
          </a:p>
        </p:txBody>
      </p:sp>
      <p:sp>
        <p:nvSpPr>
          <p:cNvPr id="5" name="Tijdelijke aanduiding voor inhoud 4"/>
          <p:cNvSpPr>
            <a:spLocks noGrp="1"/>
          </p:cNvSpPr>
          <p:nvPr>
            <p:ph idx="1"/>
          </p:nvPr>
        </p:nvSpPr>
        <p:spPr>
          <a:xfrm>
            <a:off x="457200" y="1783357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Basic education</a:t>
            </a:r>
          </a:p>
          <a:p>
            <a:pPr marL="0" indent="0">
              <a:buNone/>
            </a:pPr>
            <a:r>
              <a:rPr lang="en-US" sz="2800" dirty="0" smtClean="0"/>
              <a:t>	1 or 2 levels in nursing</a:t>
            </a:r>
            <a:endParaRPr lang="en-US" sz="2800" dirty="0"/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Continued education</a:t>
            </a:r>
          </a:p>
          <a:p>
            <a:pPr marL="0" indent="0">
              <a:buNone/>
            </a:pPr>
            <a:r>
              <a:rPr lang="en-US" sz="2800" dirty="0"/>
              <a:t>	</a:t>
            </a:r>
            <a:r>
              <a:rPr lang="en-US" sz="2800" dirty="0" smtClean="0"/>
              <a:t>Bachelor after Bachelor / Postgrad. / MSC / PHD </a:t>
            </a:r>
            <a:endParaRPr lang="en-US" sz="2800" dirty="0"/>
          </a:p>
        </p:txBody>
      </p:sp>
      <p:pic>
        <p:nvPicPr>
          <p:cNvPr id="2049" name="Afbeelding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8588" y="44624"/>
            <a:ext cx="1485900" cy="57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Afbeelding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79" y="79474"/>
            <a:ext cx="1587501" cy="757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BE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26064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CCNURCA: 544169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TEMPUS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1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2013-1-BE-TEMPUS-JPCR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4153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611560" y="341784"/>
            <a:ext cx="8229600" cy="1143000"/>
          </a:xfrm>
        </p:spPr>
        <p:txBody>
          <a:bodyPr>
            <a:noAutofit/>
          </a:bodyPr>
          <a:lstStyle/>
          <a:p>
            <a:r>
              <a:rPr lang="en-US" sz="2400" b="1" dirty="0"/>
              <a:t>Comparative analysis between EU </a:t>
            </a: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2400" b="1" dirty="0" smtClean="0"/>
              <a:t>and </a:t>
            </a:r>
            <a:r>
              <a:rPr lang="en-US" sz="2400" b="1" dirty="0"/>
              <a:t>partner </a:t>
            </a:r>
            <a:r>
              <a:rPr lang="en-US" sz="2400" b="1" dirty="0" smtClean="0"/>
              <a:t>countries nursing education – </a:t>
            </a:r>
            <a:br>
              <a:rPr lang="en-US" sz="2400" b="1" dirty="0" smtClean="0"/>
            </a:br>
            <a:r>
              <a:rPr lang="en-US" sz="2400" b="1" dirty="0" smtClean="0"/>
              <a:t>starting </a:t>
            </a:r>
            <a:r>
              <a:rPr lang="en-US" sz="2400" b="1" dirty="0"/>
              <a:t>point for </a:t>
            </a:r>
            <a:r>
              <a:rPr lang="en-US" sz="2400" b="1" dirty="0" smtClean="0"/>
              <a:t>the </a:t>
            </a:r>
            <a:r>
              <a:rPr lang="en-US" sz="2400" b="1" dirty="0"/>
              <a:t>new </a:t>
            </a:r>
            <a:r>
              <a:rPr lang="en-US" sz="2400" b="1" dirty="0" smtClean="0"/>
              <a:t>curriculum</a:t>
            </a:r>
            <a:endParaRPr lang="nl-BE" sz="2400" dirty="0"/>
          </a:p>
        </p:txBody>
      </p:sp>
      <p:sp>
        <p:nvSpPr>
          <p:cNvPr id="5" name="Tijdelijke aanduiding voor inhoud 4"/>
          <p:cNvSpPr>
            <a:spLocks noGrp="1"/>
          </p:cNvSpPr>
          <p:nvPr>
            <p:ph idx="1"/>
          </p:nvPr>
        </p:nvSpPr>
        <p:spPr>
          <a:xfrm>
            <a:off x="457200" y="1783357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Theoretical content</a:t>
            </a:r>
          </a:p>
          <a:p>
            <a:pPr marL="0" indent="0">
              <a:buNone/>
            </a:pPr>
            <a:r>
              <a:rPr lang="en-US" sz="2800" dirty="0" smtClean="0"/>
              <a:t>Practical content and organization</a:t>
            </a: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Accreditation</a:t>
            </a:r>
          </a:p>
          <a:p>
            <a:pPr marL="0" indent="0">
              <a:buNone/>
            </a:pPr>
            <a:r>
              <a:rPr lang="en-US" sz="2800" dirty="0" smtClean="0"/>
              <a:t>Certification</a:t>
            </a:r>
          </a:p>
          <a:p>
            <a:pPr marL="0" indent="0">
              <a:buNone/>
            </a:pPr>
            <a:r>
              <a:rPr lang="en-US" sz="2800" dirty="0" smtClean="0"/>
              <a:t>Cooperation with work -field</a:t>
            </a:r>
            <a:r>
              <a:rPr lang="en-US" sz="2800" dirty="0"/>
              <a:t>	</a:t>
            </a:r>
            <a:endParaRPr lang="en-US" sz="2800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	(re-)defined</a:t>
            </a:r>
            <a:endParaRPr lang="en-US" dirty="0"/>
          </a:p>
        </p:txBody>
      </p:sp>
      <p:pic>
        <p:nvPicPr>
          <p:cNvPr id="2049" name="Afbeelding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8588" y="44624"/>
            <a:ext cx="1485900" cy="57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Afbeelding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79" y="79474"/>
            <a:ext cx="1587501" cy="757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BE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26064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CCNURCA: 544169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TEMPUS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1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2013-1-BE-TEMPUS-JPCR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PIJL-RECHTS 1"/>
          <p:cNvSpPr/>
          <p:nvPr/>
        </p:nvSpPr>
        <p:spPr>
          <a:xfrm>
            <a:off x="827584" y="4581128"/>
            <a:ext cx="504056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56127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611560" y="341784"/>
            <a:ext cx="8229600" cy="1143000"/>
          </a:xfrm>
        </p:spPr>
        <p:txBody>
          <a:bodyPr>
            <a:noAutofit/>
          </a:bodyPr>
          <a:lstStyle/>
          <a:p>
            <a:r>
              <a:rPr lang="en-US" sz="2400" b="1" dirty="0"/>
              <a:t>Comparative analysis between EU </a:t>
            </a: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2400" b="1" dirty="0" smtClean="0"/>
              <a:t>and </a:t>
            </a:r>
            <a:r>
              <a:rPr lang="en-US" sz="2400" b="1" dirty="0"/>
              <a:t>partner </a:t>
            </a:r>
            <a:r>
              <a:rPr lang="en-US" sz="2400" b="1" dirty="0" smtClean="0"/>
              <a:t>countries nursing education – </a:t>
            </a:r>
            <a:br>
              <a:rPr lang="en-US" sz="2400" b="1" dirty="0" smtClean="0"/>
            </a:br>
            <a:r>
              <a:rPr lang="en-US" sz="2400" b="1" dirty="0" smtClean="0"/>
              <a:t>starting </a:t>
            </a:r>
            <a:r>
              <a:rPr lang="en-US" sz="2400" b="1" dirty="0"/>
              <a:t>point for </a:t>
            </a:r>
            <a:r>
              <a:rPr lang="en-US" sz="2400" b="1" dirty="0" smtClean="0"/>
              <a:t>the </a:t>
            </a:r>
            <a:r>
              <a:rPr lang="en-US" sz="2400" b="1" dirty="0"/>
              <a:t>new </a:t>
            </a:r>
            <a:r>
              <a:rPr lang="en-US" sz="2400" b="1" dirty="0" smtClean="0"/>
              <a:t>curriculum</a:t>
            </a:r>
            <a:endParaRPr lang="nl-BE" sz="2400" dirty="0"/>
          </a:p>
        </p:txBody>
      </p:sp>
      <p:sp>
        <p:nvSpPr>
          <p:cNvPr id="5" name="Tijdelijke aanduiding voor inhoud 4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525963"/>
          </a:xfrm>
        </p:spPr>
        <p:txBody>
          <a:bodyPr>
            <a:noAutofit/>
          </a:bodyPr>
          <a:lstStyle/>
          <a:p>
            <a:r>
              <a:rPr lang="en-US" sz="2000" dirty="0" smtClean="0"/>
              <a:t>WB main questions to answer:</a:t>
            </a:r>
            <a:endParaRPr lang="en-US" sz="2000" dirty="0" smtClean="0"/>
          </a:p>
          <a:p>
            <a:pPr lvl="1"/>
            <a:r>
              <a:rPr lang="en-US" sz="2000" dirty="0" err="1" smtClean="0"/>
              <a:t>Preferd</a:t>
            </a:r>
            <a:r>
              <a:rPr lang="en-US" sz="2000" dirty="0" smtClean="0"/>
              <a:t> content of theoretical courses?</a:t>
            </a:r>
          </a:p>
          <a:p>
            <a:pPr lvl="1"/>
            <a:r>
              <a:rPr lang="en-US" sz="2000" dirty="0"/>
              <a:t>Clinical learning / skill training?</a:t>
            </a:r>
          </a:p>
          <a:p>
            <a:pPr lvl="1"/>
            <a:r>
              <a:rPr lang="en-US" sz="2000" dirty="0" smtClean="0"/>
              <a:t>(Re</a:t>
            </a:r>
            <a:r>
              <a:rPr lang="en-US" sz="2000" dirty="0"/>
              <a:t>) organization of </a:t>
            </a:r>
            <a:r>
              <a:rPr lang="en-US" sz="2000" dirty="0" smtClean="0"/>
              <a:t>internship?</a:t>
            </a:r>
            <a:endParaRPr lang="en-US" sz="2000" dirty="0"/>
          </a:p>
          <a:p>
            <a:pPr lvl="1"/>
            <a:r>
              <a:rPr lang="en-US" sz="2000" dirty="0" smtClean="0"/>
              <a:t>Ratio </a:t>
            </a:r>
            <a:r>
              <a:rPr lang="en-US" sz="2000" dirty="0" smtClean="0"/>
              <a:t>practical / theoretical </a:t>
            </a:r>
            <a:r>
              <a:rPr lang="en-US" sz="2000" dirty="0" smtClean="0"/>
              <a:t>work? </a:t>
            </a:r>
            <a:endParaRPr lang="en-US" sz="2000" dirty="0" smtClean="0"/>
          </a:p>
          <a:p>
            <a:pPr lvl="1"/>
            <a:r>
              <a:rPr lang="en-US" sz="2000" dirty="0" smtClean="0"/>
              <a:t>Ratio </a:t>
            </a:r>
            <a:r>
              <a:rPr lang="en-US" sz="2000" dirty="0" smtClean="0"/>
              <a:t>teachers doctors / </a:t>
            </a:r>
            <a:r>
              <a:rPr lang="en-US" sz="2000" dirty="0" smtClean="0"/>
              <a:t>nurses?</a:t>
            </a:r>
          </a:p>
          <a:p>
            <a:pPr lvl="1"/>
            <a:r>
              <a:rPr lang="en-US" sz="2000" dirty="0"/>
              <a:t>Qualification of teacher (theoretical lecturer </a:t>
            </a:r>
            <a:r>
              <a:rPr lang="en-US" sz="2000" dirty="0">
                <a:sym typeface="Wingdings" pitchFamily="2" charset="2"/>
              </a:rPr>
              <a:t> clinical practice trainer</a:t>
            </a:r>
            <a:r>
              <a:rPr lang="en-US" sz="2000" dirty="0" smtClean="0">
                <a:sym typeface="Wingdings" pitchFamily="2" charset="2"/>
              </a:rPr>
              <a:t>)?</a:t>
            </a:r>
            <a:endParaRPr lang="en-US" sz="2000" dirty="0">
              <a:sym typeface="Wingdings" pitchFamily="2" charset="2"/>
            </a:endParaRPr>
          </a:p>
          <a:p>
            <a:pPr lvl="1"/>
            <a:r>
              <a:rPr lang="en-US" sz="2000" dirty="0" smtClean="0"/>
              <a:t>Opportunities </a:t>
            </a:r>
            <a:r>
              <a:rPr lang="en-US" sz="2000" dirty="0" smtClean="0"/>
              <a:t>for </a:t>
            </a:r>
            <a:r>
              <a:rPr lang="en-US" sz="2000" dirty="0" smtClean="0"/>
              <a:t>continuous </a:t>
            </a:r>
            <a:r>
              <a:rPr lang="en-US" sz="2000" dirty="0" smtClean="0"/>
              <a:t>education, </a:t>
            </a:r>
            <a:r>
              <a:rPr lang="en-US" sz="2000" dirty="0" smtClean="0"/>
              <a:t>incl</a:t>
            </a:r>
            <a:r>
              <a:rPr lang="en-US" sz="2000" dirty="0"/>
              <a:t>.</a:t>
            </a:r>
            <a:r>
              <a:rPr lang="en-US" sz="2000" dirty="0" smtClean="0"/>
              <a:t> </a:t>
            </a:r>
            <a:r>
              <a:rPr lang="en-US" sz="2000" dirty="0" smtClean="0"/>
              <a:t>MSC and </a:t>
            </a:r>
            <a:r>
              <a:rPr lang="en-US" sz="2000" dirty="0" smtClean="0"/>
              <a:t>PHD?</a:t>
            </a:r>
          </a:p>
          <a:p>
            <a:pPr lvl="1"/>
            <a:r>
              <a:rPr lang="en-US" sz="2000" dirty="0" smtClean="0"/>
              <a:t>Certification?</a:t>
            </a:r>
            <a:endParaRPr lang="en-US" sz="2000" dirty="0" smtClean="0"/>
          </a:p>
          <a:p>
            <a:pPr lvl="1"/>
            <a:r>
              <a:rPr lang="en-US" sz="2000" dirty="0" smtClean="0"/>
              <a:t>Revision of </a:t>
            </a:r>
            <a:r>
              <a:rPr lang="en-US" sz="2000" dirty="0" smtClean="0"/>
              <a:t>competences?</a:t>
            </a:r>
            <a:endParaRPr lang="en-US" sz="2000" dirty="0" smtClean="0"/>
          </a:p>
          <a:p>
            <a:pPr lvl="1"/>
            <a:endParaRPr lang="en-US" sz="1800" dirty="0" smtClean="0"/>
          </a:p>
        </p:txBody>
      </p:sp>
      <p:pic>
        <p:nvPicPr>
          <p:cNvPr id="2049" name="Afbeelding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8588" y="44624"/>
            <a:ext cx="1485900" cy="57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Afbeelding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79" y="79474"/>
            <a:ext cx="1587501" cy="757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BE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26064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CCNURCA: 544169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TEMPUS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1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2013-1-BE-TEMPUS-JPCR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114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611560" y="341784"/>
            <a:ext cx="8229600" cy="1143000"/>
          </a:xfrm>
        </p:spPr>
        <p:txBody>
          <a:bodyPr>
            <a:noAutofit/>
          </a:bodyPr>
          <a:lstStyle/>
          <a:p>
            <a:r>
              <a:rPr lang="en-US" sz="2400" b="1" dirty="0"/>
              <a:t>Comparative analysis between EU </a:t>
            </a: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2400" b="1" dirty="0" smtClean="0"/>
              <a:t>and </a:t>
            </a:r>
            <a:r>
              <a:rPr lang="en-US" sz="2400" b="1" dirty="0"/>
              <a:t>partner </a:t>
            </a:r>
            <a:r>
              <a:rPr lang="en-US" sz="2400" b="1" dirty="0" smtClean="0"/>
              <a:t>countries nursing education – </a:t>
            </a:r>
            <a:br>
              <a:rPr lang="en-US" sz="2400" b="1" dirty="0" smtClean="0"/>
            </a:br>
            <a:r>
              <a:rPr lang="en-US" sz="2400" b="1" dirty="0" smtClean="0"/>
              <a:t>starting </a:t>
            </a:r>
            <a:r>
              <a:rPr lang="en-US" sz="2400" b="1" dirty="0"/>
              <a:t>point for </a:t>
            </a:r>
            <a:r>
              <a:rPr lang="en-US" sz="2400" b="1" dirty="0" smtClean="0"/>
              <a:t>the </a:t>
            </a:r>
            <a:r>
              <a:rPr lang="en-US" sz="2400" b="1" dirty="0"/>
              <a:t>new </a:t>
            </a:r>
            <a:r>
              <a:rPr lang="en-US" sz="2400" b="1" dirty="0" smtClean="0"/>
              <a:t>curriculum</a:t>
            </a:r>
            <a:endParaRPr lang="nl-BE" sz="2400" dirty="0"/>
          </a:p>
        </p:txBody>
      </p:sp>
      <p:sp>
        <p:nvSpPr>
          <p:cNvPr id="5" name="Tijdelijke aanduiding voor inhoud 4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525963"/>
          </a:xfrm>
        </p:spPr>
        <p:txBody>
          <a:bodyPr>
            <a:noAutofit/>
          </a:bodyPr>
          <a:lstStyle/>
          <a:p>
            <a:r>
              <a:rPr lang="en-US" sz="2000" dirty="0" smtClean="0"/>
              <a:t>WB main questions to answer:</a:t>
            </a:r>
            <a:endParaRPr lang="en-US" sz="2000" dirty="0" smtClean="0"/>
          </a:p>
          <a:p>
            <a:pPr lvl="1"/>
            <a:r>
              <a:rPr lang="en-US" sz="2000" dirty="0" smtClean="0"/>
              <a:t>Accreditation </a:t>
            </a:r>
            <a:r>
              <a:rPr lang="en-US" sz="2000" dirty="0" smtClean="0"/>
              <a:t>=&gt; benchmarking?</a:t>
            </a:r>
            <a:endParaRPr lang="en-US" sz="2000" dirty="0" smtClean="0"/>
          </a:p>
          <a:p>
            <a:pPr lvl="1"/>
            <a:r>
              <a:rPr lang="en-US" sz="2000" dirty="0" smtClean="0"/>
              <a:t>Infrastructural </a:t>
            </a:r>
            <a:r>
              <a:rPr lang="en-US" sz="2000" dirty="0" smtClean="0"/>
              <a:t>upgrade?</a:t>
            </a:r>
            <a:endParaRPr lang="en-US" sz="2000" dirty="0" smtClean="0"/>
          </a:p>
          <a:p>
            <a:pPr lvl="1"/>
            <a:r>
              <a:rPr lang="en-US" sz="2000" dirty="0" smtClean="0"/>
              <a:t>Interdisciplinary cooperation?</a:t>
            </a:r>
            <a:endParaRPr lang="en-US" sz="2000" dirty="0" smtClean="0"/>
          </a:p>
          <a:p>
            <a:pPr lvl="1"/>
            <a:r>
              <a:rPr lang="en-US" sz="2000" dirty="0" smtClean="0"/>
              <a:t>Interuniversity </a:t>
            </a:r>
            <a:r>
              <a:rPr lang="en-US" sz="2000" dirty="0" smtClean="0"/>
              <a:t>cooperation?</a:t>
            </a:r>
            <a:endParaRPr lang="en-US" sz="2000" dirty="0" smtClean="0"/>
          </a:p>
          <a:p>
            <a:pPr lvl="1"/>
            <a:r>
              <a:rPr lang="en-US" sz="2000" dirty="0" smtClean="0"/>
              <a:t>Teamwork and </a:t>
            </a:r>
            <a:r>
              <a:rPr lang="en-US" sz="2000" dirty="0" smtClean="0"/>
              <a:t>communication?</a:t>
            </a:r>
            <a:endParaRPr lang="en-US" sz="2000" dirty="0" smtClean="0"/>
          </a:p>
          <a:p>
            <a:pPr lvl="1"/>
            <a:r>
              <a:rPr lang="en-US" sz="2000" dirty="0" smtClean="0"/>
              <a:t>Alignment </a:t>
            </a:r>
            <a:r>
              <a:rPr lang="en-US" sz="2000" dirty="0" smtClean="0"/>
              <a:t>with health care situation / </a:t>
            </a:r>
            <a:r>
              <a:rPr lang="en-US" sz="2000" dirty="0" smtClean="0"/>
              <a:t>stakeholders </a:t>
            </a:r>
            <a:r>
              <a:rPr lang="en-US" sz="2000" dirty="0" smtClean="0"/>
              <a:t>/ </a:t>
            </a:r>
            <a:r>
              <a:rPr lang="en-US" sz="2000" dirty="0" smtClean="0"/>
              <a:t>context?</a:t>
            </a:r>
            <a:endParaRPr lang="en-US" sz="2000" dirty="0" smtClean="0"/>
          </a:p>
          <a:p>
            <a:pPr lvl="1"/>
            <a:r>
              <a:rPr lang="en-US" sz="2000" dirty="0" smtClean="0"/>
              <a:t>Research =&gt; practice </a:t>
            </a:r>
            <a:r>
              <a:rPr lang="en-US" sz="2000" dirty="0" smtClean="0"/>
              <a:t>oriented research?</a:t>
            </a:r>
            <a:endParaRPr lang="en-US" sz="2000" dirty="0" smtClean="0"/>
          </a:p>
          <a:p>
            <a:pPr lvl="1"/>
            <a:r>
              <a:rPr lang="en-US" sz="2000" dirty="0" smtClean="0"/>
              <a:t>Assessment methods?</a:t>
            </a:r>
          </a:p>
          <a:p>
            <a:pPr lvl="1"/>
            <a:r>
              <a:rPr lang="en-US" sz="2000" dirty="0" smtClean="0"/>
              <a:t>Coaching </a:t>
            </a:r>
            <a:r>
              <a:rPr lang="en-US" sz="2000" dirty="0" smtClean="0"/>
              <a:t>and </a:t>
            </a:r>
            <a:r>
              <a:rPr lang="en-US" sz="2000" dirty="0" smtClean="0"/>
              <a:t>mentoring formation?</a:t>
            </a:r>
            <a:endParaRPr lang="en-US" sz="2000" dirty="0" smtClean="0"/>
          </a:p>
          <a:p>
            <a:pPr lvl="1"/>
            <a:r>
              <a:rPr lang="en-US" sz="2000" dirty="0" smtClean="0">
                <a:sym typeface="Wingdings" pitchFamily="2" charset="2"/>
              </a:rPr>
              <a:t>Quota </a:t>
            </a:r>
            <a:r>
              <a:rPr lang="en-US" sz="2000" dirty="0" smtClean="0">
                <a:sym typeface="Wingdings" pitchFamily="2" charset="2"/>
              </a:rPr>
              <a:t>for </a:t>
            </a:r>
            <a:r>
              <a:rPr lang="en-US" sz="2000" dirty="0" smtClean="0">
                <a:sym typeface="Wingdings" pitchFamily="2" charset="2"/>
              </a:rPr>
              <a:t>faculties?</a:t>
            </a:r>
            <a:endParaRPr lang="en-US" sz="2000" dirty="0" smtClean="0">
              <a:sym typeface="Wingdings" pitchFamily="2" charset="2"/>
            </a:endParaRPr>
          </a:p>
          <a:p>
            <a:pPr lvl="1"/>
            <a:r>
              <a:rPr lang="en-US" sz="2000" dirty="0" smtClean="0">
                <a:sym typeface="Wingdings" pitchFamily="2" charset="2"/>
              </a:rPr>
              <a:t>Standard </a:t>
            </a:r>
            <a:r>
              <a:rPr lang="en-US" sz="2000" dirty="0" smtClean="0">
                <a:sym typeface="Wingdings" pitchFamily="2" charset="2"/>
              </a:rPr>
              <a:t>criteria </a:t>
            </a:r>
            <a:r>
              <a:rPr lang="en-US" sz="2000" dirty="0" smtClean="0">
                <a:sym typeface="Wingdings" pitchFamily="2" charset="2"/>
              </a:rPr>
              <a:t>for </a:t>
            </a:r>
            <a:r>
              <a:rPr lang="en-US" sz="2000" dirty="0" smtClean="0">
                <a:sym typeface="Wingdings" pitchFamily="2" charset="2"/>
              </a:rPr>
              <a:t>entrance?</a:t>
            </a:r>
            <a:endParaRPr lang="en-US" sz="2000" dirty="0" smtClean="0">
              <a:sym typeface="Wingdings" pitchFamily="2" charset="2"/>
            </a:endParaRPr>
          </a:p>
          <a:p>
            <a:pPr lvl="1"/>
            <a:endParaRPr lang="en-US" sz="1800" dirty="0" smtClean="0"/>
          </a:p>
        </p:txBody>
      </p:sp>
      <p:pic>
        <p:nvPicPr>
          <p:cNvPr id="2049" name="Afbeelding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8588" y="44624"/>
            <a:ext cx="1485900" cy="57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Afbeelding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79" y="79474"/>
            <a:ext cx="1587501" cy="757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BE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26064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CCNURCA: 544169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TEMPUS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1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2013-1-BE-TEMPUS-JPCR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1719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380</TotalTime>
  <Words>406</Words>
  <Application>Microsoft Office PowerPoint</Application>
  <PresentationFormat>Diavoorstelling (4:3)</PresentationFormat>
  <Paragraphs>103</Paragraphs>
  <Slides>10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10</vt:i4>
      </vt:variant>
    </vt:vector>
  </HeadingPairs>
  <TitlesOfParts>
    <vt:vector size="11" baseType="lpstr">
      <vt:lpstr>Kantoorthema</vt:lpstr>
      <vt:lpstr>Analysis of nursing curriculum of  the EU partner institutions-main characteristics</vt:lpstr>
      <vt:lpstr>Analysis of nursing curriculum of  the EU partner institutions-main characteristics</vt:lpstr>
      <vt:lpstr>Analysis of nursing curriculum of  the EU partner institutions-main characteristics</vt:lpstr>
      <vt:lpstr>Analysis of nursing curriculum of  the EU partner institutions-main characteristics</vt:lpstr>
      <vt:lpstr>Analysis of nursing curriculum of  the EU partner institutions-main characteristics</vt:lpstr>
      <vt:lpstr>Comparative analysis between EU  and partner countries nursing education –  starting point for the new curriculum</vt:lpstr>
      <vt:lpstr>Comparative analysis between EU  and partner countries nursing education –  starting point for the new curriculum</vt:lpstr>
      <vt:lpstr>Comparative analysis between EU  and partner countries nursing education –  starting point for the new curriculum</vt:lpstr>
      <vt:lpstr>Comparative analysis between EU  and partner countries nursing education –  starting point for the new curriculum</vt:lpstr>
      <vt:lpstr>Comparative analysis between EU  and partner countries nursing education –  starting point for the new curriculum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Analysis of nursing curriculum of  the EU partner institutions-main characteristics</dc:title>
  <dc:creator>Filip Dumez</dc:creator>
  <cp:lastModifiedBy>Filip Dumez</cp:lastModifiedBy>
  <cp:revision>29</cp:revision>
  <dcterms:created xsi:type="dcterms:W3CDTF">2014-04-07T06:13:13Z</dcterms:created>
  <dcterms:modified xsi:type="dcterms:W3CDTF">2014-04-08T13:01:51Z</dcterms:modified>
</cp:coreProperties>
</file>