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3.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4.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5.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6.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8" r:id="rId1"/>
    <p:sldMasterId id="2147483664" r:id="rId2"/>
    <p:sldMasterId id="2147483670" r:id="rId3"/>
    <p:sldMasterId id="2147483694" r:id="rId4"/>
    <p:sldMasterId id="2147483676" r:id="rId5"/>
    <p:sldMasterId id="2147483682" r:id="rId6"/>
    <p:sldMasterId id="2147483688" r:id="rId7"/>
  </p:sldMasterIdLst>
  <p:notesMasterIdLst>
    <p:notesMasterId r:id="rId35"/>
  </p:notesMasterIdLst>
  <p:handoutMasterIdLst>
    <p:handoutMasterId r:id="rId36"/>
  </p:handout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49">
          <p15:clr>
            <a:srgbClr val="A4A3A4"/>
          </p15:clr>
        </p15:guide>
        <p15:guide id="2" pos="47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98B64"/>
    <a:srgbClr val="C6714A"/>
    <a:srgbClr val="DCA655"/>
    <a:srgbClr val="6B4189"/>
    <a:srgbClr val="3F9A79"/>
    <a:srgbClr val="16666F"/>
    <a:srgbClr val="447E90"/>
    <a:srgbClr val="4E8DCC"/>
    <a:srgbClr val="89B368"/>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9293" autoAdjust="0"/>
  </p:normalViewPr>
  <p:slideViewPr>
    <p:cSldViewPr snapToGrid="0" snapToObjects="1" showGuides="1">
      <p:cViewPr varScale="1">
        <p:scale>
          <a:sx n="115" d="100"/>
          <a:sy n="115" d="100"/>
        </p:scale>
        <p:origin x="1476" y="114"/>
      </p:cViewPr>
      <p:guideLst>
        <p:guide orient="horz" pos="649"/>
        <p:guide pos="47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4.xml"/><Relationship Id="rId34" Type="http://schemas.openxmlformats.org/officeDocument/2006/relationships/slide" Target="slides/slide27.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handoutMaster" Target="handoutMasters/handoutMaster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518152A-4670-DD4C-AAFC-C17F734418B3}" type="datetimeFigureOut">
              <a:t>17/03/2017</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2C04A2F-BD0D-8B4B-8C63-218B4E48F359}" type="slidenum">
              <a:t>‹#›</a:t>
            </a:fld>
            <a:endParaRPr lang="en-US"/>
          </a:p>
        </p:txBody>
      </p:sp>
    </p:spTree>
    <p:extLst>
      <p:ext uri="{BB962C8B-B14F-4D97-AF65-F5344CB8AC3E}">
        <p14:creationId xmlns:p14="http://schemas.microsoft.com/office/powerpoint/2010/main" val="178838911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AC900B5-6857-DB44-9846-7C78C09874F3}" type="datetimeFigureOut">
              <a:t>17/03/2017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nl-BE"/>
              <a:t>Click to edit Master text styles</a:t>
            </a:r>
          </a:p>
          <a:p>
            <a:pPr lvl="1"/>
            <a:r>
              <a:rPr lang="nl-BE"/>
              <a:t>Second level</a:t>
            </a:r>
          </a:p>
          <a:p>
            <a:pPr lvl="2"/>
            <a:r>
              <a:rPr lang="nl-BE"/>
              <a:t>Third level</a:t>
            </a:r>
          </a:p>
          <a:p>
            <a:pPr lvl="3"/>
            <a:r>
              <a:rPr lang="nl-BE"/>
              <a:t>Fourth level</a:t>
            </a:r>
          </a:p>
          <a:p>
            <a:pPr lvl="4"/>
            <a:r>
              <a:rPr lang="nl-BE"/>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ABB8F35-2A73-D34D-93FE-F1753C8EDAEC}" type="slidenum">
              <a:t>‹#›</a:t>
            </a:fld>
            <a:endParaRPr lang="en-US"/>
          </a:p>
        </p:txBody>
      </p:sp>
    </p:spTree>
    <p:extLst>
      <p:ext uri="{BB962C8B-B14F-4D97-AF65-F5344CB8AC3E}">
        <p14:creationId xmlns:p14="http://schemas.microsoft.com/office/powerpoint/2010/main" val="4008248102"/>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smtClean="0"/>
              <a:t>In</a:t>
            </a:r>
            <a:r>
              <a:rPr lang="nl-BE" baseline="0" dirty="0" smtClean="0"/>
              <a:t> </a:t>
            </a:r>
            <a:r>
              <a:rPr lang="nl-BE" baseline="0" dirty="0" err="1" smtClean="0"/>
              <a:t>our</a:t>
            </a:r>
            <a:r>
              <a:rPr lang="nl-BE" baseline="0" dirty="0" smtClean="0"/>
              <a:t> </a:t>
            </a:r>
            <a:r>
              <a:rPr lang="nl-BE" baseline="0" dirty="0" err="1" smtClean="0"/>
              <a:t>competence</a:t>
            </a:r>
            <a:r>
              <a:rPr lang="nl-BE" baseline="0" dirty="0" smtClean="0"/>
              <a:t> </a:t>
            </a:r>
            <a:r>
              <a:rPr lang="nl-BE" baseline="0" dirty="0" err="1" smtClean="0"/>
              <a:t>based</a:t>
            </a:r>
            <a:r>
              <a:rPr lang="nl-BE" baseline="0" dirty="0" smtClean="0"/>
              <a:t> curriculum we have 14 </a:t>
            </a:r>
            <a:r>
              <a:rPr lang="nl-BE" baseline="0" dirty="0" err="1" smtClean="0"/>
              <a:t>competences</a:t>
            </a:r>
            <a:r>
              <a:rPr lang="nl-BE" baseline="0" dirty="0" smtClean="0"/>
              <a:t>. For </a:t>
            </a:r>
            <a:r>
              <a:rPr lang="nl-BE" baseline="0" dirty="0" err="1" smtClean="0"/>
              <a:t>each</a:t>
            </a:r>
            <a:r>
              <a:rPr lang="nl-BE" baseline="0" dirty="0" smtClean="0"/>
              <a:t> </a:t>
            </a:r>
            <a:r>
              <a:rPr lang="nl-BE" baseline="0" dirty="0" err="1" smtClean="0"/>
              <a:t>competence</a:t>
            </a:r>
            <a:r>
              <a:rPr lang="nl-BE" baseline="0" dirty="0" smtClean="0"/>
              <a:t>, 4 </a:t>
            </a:r>
            <a:r>
              <a:rPr lang="nl-BE" baseline="0" dirty="0" err="1" smtClean="0"/>
              <a:t>to</a:t>
            </a:r>
            <a:r>
              <a:rPr lang="nl-BE" baseline="0" dirty="0" smtClean="0"/>
              <a:t> 10 </a:t>
            </a:r>
            <a:r>
              <a:rPr lang="nl-BE" baseline="0" dirty="0" err="1" smtClean="0"/>
              <a:t>core</a:t>
            </a:r>
            <a:r>
              <a:rPr lang="nl-BE" baseline="0" dirty="0" smtClean="0"/>
              <a:t> </a:t>
            </a:r>
            <a:r>
              <a:rPr lang="nl-BE" baseline="0" dirty="0" err="1" smtClean="0"/>
              <a:t>objectives</a:t>
            </a:r>
            <a:r>
              <a:rPr lang="nl-BE" baseline="0" dirty="0" smtClean="0"/>
              <a:t> </a:t>
            </a:r>
            <a:r>
              <a:rPr lang="nl-BE" baseline="0" dirty="0" err="1" smtClean="0"/>
              <a:t>were</a:t>
            </a:r>
            <a:r>
              <a:rPr lang="nl-BE" baseline="0" dirty="0" smtClean="0"/>
              <a:t> </a:t>
            </a:r>
            <a:r>
              <a:rPr lang="nl-BE" baseline="0" dirty="0" err="1" smtClean="0"/>
              <a:t>formulated</a:t>
            </a:r>
            <a:r>
              <a:rPr lang="nl-BE" baseline="0" dirty="0" smtClean="0"/>
              <a:t>. </a:t>
            </a:r>
            <a:r>
              <a:rPr lang="nl-BE" baseline="0" dirty="0" err="1" smtClean="0"/>
              <a:t>Because</a:t>
            </a:r>
            <a:r>
              <a:rPr lang="nl-BE" baseline="0" dirty="0" smtClean="0"/>
              <a:t> of </a:t>
            </a:r>
            <a:r>
              <a:rPr lang="nl-BE" baseline="0" dirty="0" err="1" smtClean="0"/>
              <a:t>the</a:t>
            </a:r>
            <a:r>
              <a:rPr lang="nl-BE" baseline="0" dirty="0" smtClean="0"/>
              <a:t> </a:t>
            </a:r>
            <a:r>
              <a:rPr lang="nl-BE" baseline="0" dirty="0" err="1" smtClean="0"/>
              <a:t>limited</a:t>
            </a:r>
            <a:r>
              <a:rPr lang="nl-BE" baseline="0" dirty="0" smtClean="0"/>
              <a:t> time </a:t>
            </a:r>
            <a:r>
              <a:rPr lang="nl-BE" baseline="0" dirty="0" err="1" smtClean="0"/>
              <a:t>it</a:t>
            </a:r>
            <a:r>
              <a:rPr lang="nl-BE" baseline="0" dirty="0" smtClean="0"/>
              <a:t> is </a:t>
            </a:r>
            <a:r>
              <a:rPr lang="nl-BE" baseline="0" dirty="0" err="1" smtClean="0"/>
              <a:t>not</a:t>
            </a:r>
            <a:r>
              <a:rPr lang="nl-BE" baseline="0" dirty="0" smtClean="0"/>
              <a:t> </a:t>
            </a:r>
            <a:r>
              <a:rPr lang="nl-BE" baseline="0" dirty="0" err="1" smtClean="0"/>
              <a:t>possible</a:t>
            </a:r>
            <a:r>
              <a:rPr lang="nl-BE" baseline="0" dirty="0" smtClean="0"/>
              <a:t> </a:t>
            </a:r>
            <a:r>
              <a:rPr lang="nl-BE" baseline="0" dirty="0" err="1" smtClean="0"/>
              <a:t>to</a:t>
            </a:r>
            <a:r>
              <a:rPr lang="nl-BE" baseline="0" dirty="0" smtClean="0"/>
              <a:t> </a:t>
            </a:r>
            <a:r>
              <a:rPr lang="nl-BE" baseline="0" dirty="0" err="1" smtClean="0"/>
              <a:t>discuss</a:t>
            </a:r>
            <a:r>
              <a:rPr lang="nl-BE" baseline="0" dirty="0" smtClean="0"/>
              <a:t> </a:t>
            </a:r>
            <a:r>
              <a:rPr lang="nl-BE" baseline="0" dirty="0" err="1" smtClean="0"/>
              <a:t>all</a:t>
            </a:r>
            <a:r>
              <a:rPr lang="nl-BE" baseline="0" dirty="0" smtClean="0"/>
              <a:t> of </a:t>
            </a:r>
            <a:r>
              <a:rPr lang="nl-BE" baseline="0" dirty="0" err="1" smtClean="0"/>
              <a:t>the</a:t>
            </a:r>
            <a:r>
              <a:rPr lang="nl-BE" baseline="0" dirty="0" smtClean="0"/>
              <a:t> </a:t>
            </a:r>
            <a:r>
              <a:rPr lang="nl-BE" baseline="0" dirty="0" err="1" smtClean="0"/>
              <a:t>competences</a:t>
            </a:r>
            <a:r>
              <a:rPr lang="nl-BE" baseline="0" dirty="0" smtClean="0"/>
              <a:t> </a:t>
            </a:r>
            <a:r>
              <a:rPr lang="nl-BE" baseline="0" dirty="0" err="1" smtClean="0"/>
              <a:t>with</a:t>
            </a:r>
            <a:r>
              <a:rPr lang="nl-BE" baseline="0" dirty="0" smtClean="0"/>
              <a:t> </a:t>
            </a:r>
            <a:r>
              <a:rPr lang="nl-BE" baseline="0" dirty="0" err="1" smtClean="0"/>
              <a:t>their</a:t>
            </a:r>
            <a:r>
              <a:rPr lang="nl-BE" baseline="0" dirty="0" smtClean="0"/>
              <a:t> </a:t>
            </a:r>
            <a:r>
              <a:rPr lang="nl-BE" baseline="0" dirty="0" err="1" smtClean="0"/>
              <a:t>main</a:t>
            </a:r>
            <a:r>
              <a:rPr lang="nl-BE" baseline="0" dirty="0" smtClean="0"/>
              <a:t> </a:t>
            </a:r>
            <a:r>
              <a:rPr lang="nl-BE" baseline="0" dirty="0" err="1" smtClean="0"/>
              <a:t>core</a:t>
            </a:r>
            <a:r>
              <a:rPr lang="nl-BE" baseline="0" dirty="0" smtClean="0"/>
              <a:t> </a:t>
            </a:r>
            <a:r>
              <a:rPr lang="nl-BE" baseline="0" dirty="0" err="1" smtClean="0"/>
              <a:t>objectives</a:t>
            </a:r>
            <a:r>
              <a:rPr lang="nl-BE" baseline="0" dirty="0" smtClean="0"/>
              <a:t>, but </a:t>
            </a:r>
            <a:r>
              <a:rPr lang="nl-BE" baseline="0" dirty="0" err="1" smtClean="0"/>
              <a:t>i’ve</a:t>
            </a:r>
            <a:r>
              <a:rPr lang="nl-BE" baseline="0" dirty="0" smtClean="0"/>
              <a:t> </a:t>
            </a:r>
            <a:r>
              <a:rPr lang="nl-BE" baseline="0" dirty="0" err="1" smtClean="0"/>
              <a:t>choosen</a:t>
            </a:r>
            <a:r>
              <a:rPr lang="nl-BE" baseline="0" dirty="0" smtClean="0"/>
              <a:t> a few </a:t>
            </a:r>
            <a:r>
              <a:rPr lang="nl-BE" baseline="0" dirty="0" err="1" smtClean="0"/>
              <a:t>competences</a:t>
            </a:r>
            <a:r>
              <a:rPr lang="nl-BE" baseline="0" dirty="0" smtClean="0"/>
              <a:t> </a:t>
            </a:r>
            <a:r>
              <a:rPr lang="nl-BE" baseline="0" dirty="0" err="1" smtClean="0"/>
              <a:t>with</a:t>
            </a:r>
            <a:r>
              <a:rPr lang="nl-BE" baseline="0" dirty="0" smtClean="0"/>
              <a:t> </a:t>
            </a:r>
            <a:r>
              <a:rPr lang="nl-BE" baseline="0" dirty="0" err="1" smtClean="0"/>
              <a:t>their</a:t>
            </a:r>
            <a:r>
              <a:rPr lang="nl-BE" baseline="0" dirty="0" smtClean="0"/>
              <a:t> </a:t>
            </a:r>
            <a:r>
              <a:rPr lang="nl-BE" baseline="0" dirty="0" err="1" smtClean="0"/>
              <a:t>core</a:t>
            </a:r>
            <a:r>
              <a:rPr lang="nl-BE" baseline="0" dirty="0" smtClean="0"/>
              <a:t> </a:t>
            </a:r>
            <a:r>
              <a:rPr lang="nl-BE" baseline="0" dirty="0" err="1" smtClean="0"/>
              <a:t>objectives</a:t>
            </a:r>
            <a:r>
              <a:rPr lang="nl-BE" baseline="0" dirty="0" smtClean="0"/>
              <a:t> </a:t>
            </a:r>
            <a:r>
              <a:rPr lang="nl-BE" baseline="0" dirty="0" err="1" smtClean="0"/>
              <a:t>and</a:t>
            </a:r>
            <a:r>
              <a:rPr lang="nl-BE" baseline="0" dirty="0" smtClean="0"/>
              <a:t> I </a:t>
            </a:r>
            <a:r>
              <a:rPr lang="nl-BE" baseline="0" dirty="0" err="1" smtClean="0"/>
              <a:t>will</a:t>
            </a:r>
            <a:r>
              <a:rPr lang="nl-BE" baseline="0" dirty="0" smtClean="0"/>
              <a:t> </a:t>
            </a:r>
            <a:r>
              <a:rPr lang="nl-BE" baseline="0" dirty="0" err="1" smtClean="0"/>
              <a:t>try</a:t>
            </a:r>
            <a:r>
              <a:rPr lang="nl-BE" baseline="0" dirty="0" smtClean="0"/>
              <a:t> </a:t>
            </a:r>
            <a:r>
              <a:rPr lang="nl-BE" baseline="0" dirty="0" err="1" smtClean="0"/>
              <a:t>to</a:t>
            </a:r>
            <a:r>
              <a:rPr lang="nl-BE" baseline="0" dirty="0" smtClean="0"/>
              <a:t> show </a:t>
            </a:r>
            <a:r>
              <a:rPr lang="nl-BE" baseline="0" dirty="0" err="1" smtClean="0"/>
              <a:t>the</a:t>
            </a:r>
            <a:r>
              <a:rPr lang="nl-BE" baseline="0" dirty="0" smtClean="0"/>
              <a:t> link </a:t>
            </a:r>
            <a:r>
              <a:rPr lang="nl-BE" baseline="0" dirty="0" err="1" smtClean="0"/>
              <a:t>with</a:t>
            </a:r>
            <a:r>
              <a:rPr lang="nl-BE" baseline="0" dirty="0" smtClean="0"/>
              <a:t> </a:t>
            </a:r>
            <a:r>
              <a:rPr lang="nl-BE" baseline="0" dirty="0" err="1" smtClean="0"/>
              <a:t>our</a:t>
            </a:r>
            <a:r>
              <a:rPr lang="nl-BE" baseline="0" dirty="0" smtClean="0"/>
              <a:t> </a:t>
            </a:r>
            <a:r>
              <a:rPr lang="nl-BE" baseline="0" dirty="0" err="1" smtClean="0"/>
              <a:t>translated</a:t>
            </a:r>
            <a:r>
              <a:rPr lang="nl-BE" baseline="0" dirty="0" smtClean="0"/>
              <a:t> </a:t>
            </a:r>
            <a:r>
              <a:rPr lang="nl-BE" baseline="0" dirty="0" err="1" smtClean="0"/>
              <a:t>evaluation</a:t>
            </a:r>
            <a:r>
              <a:rPr lang="nl-BE" baseline="0" dirty="0" smtClean="0"/>
              <a:t> form. </a:t>
            </a:r>
          </a:p>
          <a:p>
            <a:r>
              <a:rPr lang="nl-BE" baseline="0" dirty="0" smtClean="0"/>
              <a:t> </a:t>
            </a:r>
            <a:r>
              <a:rPr lang="nl-BE" baseline="0" dirty="0" err="1" smtClean="0"/>
              <a:t>When</a:t>
            </a:r>
            <a:r>
              <a:rPr lang="nl-BE" baseline="0" dirty="0" smtClean="0"/>
              <a:t> we talk </a:t>
            </a:r>
            <a:r>
              <a:rPr lang="nl-BE" baseline="0" dirty="0" err="1" smtClean="0"/>
              <a:t>about</a:t>
            </a:r>
            <a:r>
              <a:rPr lang="nl-BE" baseline="0" dirty="0" smtClean="0"/>
              <a:t> care </a:t>
            </a:r>
            <a:r>
              <a:rPr lang="nl-BE" baseline="0" dirty="0" err="1" smtClean="0"/>
              <a:t>recipient</a:t>
            </a:r>
            <a:r>
              <a:rPr lang="nl-BE" baseline="0" dirty="0" smtClean="0"/>
              <a:t> in </a:t>
            </a:r>
            <a:r>
              <a:rPr lang="nl-BE" baseline="0" dirty="0" err="1" smtClean="0"/>
              <a:t>our</a:t>
            </a:r>
            <a:r>
              <a:rPr lang="nl-BE" baseline="0" dirty="0" smtClean="0"/>
              <a:t> </a:t>
            </a:r>
            <a:r>
              <a:rPr lang="nl-BE" baseline="0" dirty="0" err="1" smtClean="0"/>
              <a:t>competences</a:t>
            </a:r>
            <a:r>
              <a:rPr lang="nl-BE" baseline="0" dirty="0" smtClean="0"/>
              <a:t>, we </a:t>
            </a:r>
            <a:r>
              <a:rPr lang="nl-BE" baseline="0" dirty="0" err="1" smtClean="0"/>
              <a:t>mean</a:t>
            </a:r>
            <a:r>
              <a:rPr lang="nl-BE" baseline="0" dirty="0" smtClean="0"/>
              <a:t> </a:t>
            </a:r>
            <a:r>
              <a:rPr lang="nl-BE" baseline="0" dirty="0" err="1" smtClean="0"/>
              <a:t>the</a:t>
            </a:r>
            <a:r>
              <a:rPr lang="nl-BE" baseline="0" dirty="0" smtClean="0"/>
              <a:t> care </a:t>
            </a:r>
            <a:r>
              <a:rPr lang="nl-BE" baseline="0" dirty="0" err="1" smtClean="0"/>
              <a:t>recipient</a:t>
            </a:r>
            <a:r>
              <a:rPr lang="nl-BE" baseline="0" dirty="0" smtClean="0"/>
              <a:t> </a:t>
            </a:r>
            <a:r>
              <a:rPr lang="nl-BE" baseline="0" dirty="0" err="1" smtClean="0"/>
              <a:t>and</a:t>
            </a:r>
            <a:r>
              <a:rPr lang="nl-BE" baseline="0" dirty="0" smtClean="0"/>
              <a:t> his environment. </a:t>
            </a:r>
            <a:r>
              <a:rPr lang="nl-BE" baseline="0" dirty="0" err="1" smtClean="0"/>
              <a:t>All</a:t>
            </a:r>
            <a:r>
              <a:rPr lang="nl-BE" baseline="0" dirty="0" smtClean="0"/>
              <a:t> </a:t>
            </a:r>
            <a:r>
              <a:rPr lang="nl-BE" baseline="0" dirty="0" err="1" smtClean="0"/>
              <a:t>the</a:t>
            </a:r>
            <a:r>
              <a:rPr lang="nl-BE" baseline="0" dirty="0" smtClean="0"/>
              <a:t> </a:t>
            </a:r>
            <a:r>
              <a:rPr lang="nl-BE" baseline="0" dirty="0" err="1" smtClean="0"/>
              <a:t>competences</a:t>
            </a:r>
            <a:r>
              <a:rPr lang="nl-BE" baseline="0" dirty="0" smtClean="0"/>
              <a:t> are </a:t>
            </a:r>
            <a:r>
              <a:rPr lang="nl-BE" baseline="0" dirty="0" err="1" smtClean="0"/>
              <a:t>formulated</a:t>
            </a:r>
            <a:r>
              <a:rPr lang="nl-BE" baseline="0" dirty="0" smtClean="0"/>
              <a:t> </a:t>
            </a:r>
            <a:r>
              <a:rPr lang="nl-BE" baseline="0" dirty="0" err="1" smtClean="0"/>
              <a:t>for</a:t>
            </a:r>
            <a:r>
              <a:rPr lang="nl-BE" baseline="0" dirty="0" smtClean="0"/>
              <a:t> </a:t>
            </a:r>
            <a:r>
              <a:rPr lang="nl-BE" baseline="0" dirty="0" err="1" smtClean="0"/>
              <a:t>both</a:t>
            </a:r>
            <a:r>
              <a:rPr lang="nl-BE" baseline="0" dirty="0" smtClean="0"/>
              <a:t> </a:t>
            </a:r>
            <a:r>
              <a:rPr lang="nl-BE" baseline="0" dirty="0" err="1" smtClean="0"/>
              <a:t>familiar</a:t>
            </a:r>
            <a:r>
              <a:rPr lang="nl-BE" baseline="0" dirty="0" smtClean="0"/>
              <a:t> </a:t>
            </a:r>
            <a:r>
              <a:rPr lang="nl-BE" baseline="0" dirty="0" err="1" smtClean="0"/>
              <a:t>and</a:t>
            </a:r>
            <a:r>
              <a:rPr lang="nl-BE" baseline="0" dirty="0" smtClean="0"/>
              <a:t> non </a:t>
            </a:r>
            <a:r>
              <a:rPr lang="nl-BE" baseline="0" dirty="0" err="1" smtClean="0"/>
              <a:t>familiar</a:t>
            </a:r>
            <a:r>
              <a:rPr lang="nl-BE" baseline="0" dirty="0" smtClean="0"/>
              <a:t> </a:t>
            </a:r>
            <a:r>
              <a:rPr lang="nl-BE" baseline="0" dirty="0" err="1" smtClean="0"/>
              <a:t>situations</a:t>
            </a:r>
            <a:r>
              <a:rPr lang="nl-BE" baseline="0" dirty="0" smtClean="0"/>
              <a:t> </a:t>
            </a:r>
            <a:r>
              <a:rPr lang="nl-BE" baseline="0" dirty="0" err="1" smtClean="0"/>
              <a:t>and</a:t>
            </a:r>
            <a:r>
              <a:rPr lang="nl-BE" baseline="0" dirty="0" smtClean="0"/>
              <a:t> </a:t>
            </a:r>
            <a:r>
              <a:rPr lang="nl-BE" baseline="0" dirty="0" err="1" smtClean="0"/>
              <a:t>for</a:t>
            </a:r>
            <a:r>
              <a:rPr lang="nl-BE" baseline="0" dirty="0" smtClean="0"/>
              <a:t> low complex </a:t>
            </a:r>
            <a:r>
              <a:rPr lang="nl-BE" baseline="0" dirty="0" err="1" smtClean="0"/>
              <a:t>and</a:t>
            </a:r>
            <a:r>
              <a:rPr lang="nl-BE" baseline="0" dirty="0" smtClean="0"/>
              <a:t> high complex care </a:t>
            </a:r>
            <a:r>
              <a:rPr lang="nl-BE" baseline="0" dirty="0" err="1" smtClean="0"/>
              <a:t>situations</a:t>
            </a:r>
            <a:r>
              <a:rPr lang="nl-BE" baseline="0" dirty="0" smtClean="0"/>
              <a:t>. </a:t>
            </a:r>
            <a:r>
              <a:rPr lang="en-US" baseline="0" dirty="0" smtClean="0"/>
              <a:t>Students should be able to act in familiar and low complex care situations in the beginning of their nurse education and through their education work to more unfamiliar and highly complex care situations.</a:t>
            </a:r>
            <a:r>
              <a:rPr lang="nl-BE" baseline="0" dirty="0" smtClean="0"/>
              <a:t> </a:t>
            </a:r>
            <a:endParaRPr lang="nl-BE" dirty="0"/>
          </a:p>
        </p:txBody>
      </p:sp>
      <p:sp>
        <p:nvSpPr>
          <p:cNvPr id="4" name="Tijdelijke aanduiding voor dianummer 3"/>
          <p:cNvSpPr>
            <a:spLocks noGrp="1"/>
          </p:cNvSpPr>
          <p:nvPr>
            <p:ph type="sldNum" sz="quarter" idx="10"/>
          </p:nvPr>
        </p:nvSpPr>
        <p:spPr/>
        <p:txBody>
          <a:bodyPr/>
          <a:lstStyle/>
          <a:p>
            <a:fld id="{9E87EFF9-B2D6-46EF-8CB4-9FDCF6B408AA}" type="slidenum">
              <a:rPr lang="nl-BE" smtClean="0"/>
              <a:t>1</a:t>
            </a:fld>
            <a:endParaRPr lang="nl-BE"/>
          </a:p>
        </p:txBody>
      </p:sp>
    </p:spTree>
    <p:extLst>
      <p:ext uri="{BB962C8B-B14F-4D97-AF65-F5344CB8AC3E}">
        <p14:creationId xmlns:p14="http://schemas.microsoft.com/office/powerpoint/2010/main" val="12566477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I = insufficient     M = moderate     G = good     VG = very good     NA = Not applicable</a:t>
            </a:r>
            <a:endParaRPr lang="nl-BE" sz="1200" kern="1200" dirty="0" smtClean="0">
              <a:solidFill>
                <a:schemeClr val="tx1"/>
              </a:solidFill>
              <a:effectLst/>
              <a:latin typeface="+mn-lt"/>
              <a:ea typeface="+mn-ea"/>
              <a:cs typeface="+mn-cs"/>
            </a:endParaRPr>
          </a:p>
          <a:p>
            <a:endParaRPr lang="nl-BE" dirty="0"/>
          </a:p>
        </p:txBody>
      </p:sp>
      <p:sp>
        <p:nvSpPr>
          <p:cNvPr id="4" name="Tijdelijke aanduiding voor dianummer 3"/>
          <p:cNvSpPr>
            <a:spLocks noGrp="1"/>
          </p:cNvSpPr>
          <p:nvPr>
            <p:ph type="sldNum" sz="quarter" idx="10"/>
          </p:nvPr>
        </p:nvSpPr>
        <p:spPr/>
        <p:txBody>
          <a:bodyPr/>
          <a:lstStyle/>
          <a:p>
            <a:fld id="{9E87EFF9-B2D6-46EF-8CB4-9FDCF6B408AA}" type="slidenum">
              <a:rPr lang="nl-BE" smtClean="0"/>
              <a:t>2</a:t>
            </a:fld>
            <a:endParaRPr lang="nl-BE"/>
          </a:p>
        </p:txBody>
      </p:sp>
    </p:spTree>
    <p:extLst>
      <p:ext uri="{BB962C8B-B14F-4D97-AF65-F5344CB8AC3E}">
        <p14:creationId xmlns:p14="http://schemas.microsoft.com/office/powerpoint/2010/main" val="4629159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E87EFF9-B2D6-46EF-8CB4-9FDCF6B408AA}" type="slidenum">
              <a:rPr kumimoji="0" lang="nl-BE"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nl-BE"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263762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This evaluation form is a short</a:t>
            </a:r>
            <a:r>
              <a:rPr lang="en-GB" sz="1200" kern="1200" baseline="0" dirty="0" smtClean="0">
                <a:solidFill>
                  <a:schemeClr val="tx1"/>
                </a:solidFill>
                <a:effectLst/>
                <a:latin typeface="+mn-lt"/>
                <a:ea typeface="+mn-ea"/>
                <a:cs typeface="+mn-cs"/>
              </a:rPr>
              <a:t> version of our initial evaluation document. This form is used for students who are going abroad for a period of time. Mostly three months. </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I = insufficient     M = moderate     G = good     VG = very good     NA = Not applicable</a:t>
            </a:r>
            <a:endParaRPr lang="nl-BE" sz="1200" kern="1200" dirty="0" smtClean="0">
              <a:solidFill>
                <a:schemeClr val="tx1"/>
              </a:solidFill>
              <a:effectLst/>
              <a:latin typeface="+mn-lt"/>
              <a:ea typeface="+mn-ea"/>
              <a:cs typeface="+mn-cs"/>
            </a:endParaRPr>
          </a:p>
          <a:p>
            <a:endParaRPr lang="nl-BE" dirty="0"/>
          </a:p>
        </p:txBody>
      </p:sp>
      <p:sp>
        <p:nvSpPr>
          <p:cNvPr id="4" name="Tijdelijke aanduiding voor dianummer 3"/>
          <p:cNvSpPr>
            <a:spLocks noGrp="1"/>
          </p:cNvSpPr>
          <p:nvPr>
            <p:ph type="sldNum" sz="quarter" idx="10"/>
          </p:nvPr>
        </p:nvSpPr>
        <p:spPr/>
        <p:txBody>
          <a:bodyPr/>
          <a:lstStyle/>
          <a:p>
            <a:fld id="{9E87EFF9-B2D6-46EF-8CB4-9FDCF6B408AA}" type="slidenum">
              <a:rPr lang="nl-BE" smtClean="0"/>
              <a:t>11</a:t>
            </a:fld>
            <a:endParaRPr lang="nl-BE"/>
          </a:p>
        </p:txBody>
      </p:sp>
    </p:spTree>
    <p:extLst>
      <p:ext uri="{BB962C8B-B14F-4D97-AF65-F5344CB8AC3E}">
        <p14:creationId xmlns:p14="http://schemas.microsoft.com/office/powerpoint/2010/main" val="16184015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fld id="{9E87EFF9-B2D6-46EF-8CB4-9FDCF6B408AA}" type="slidenum">
              <a:rPr lang="nl-BE" smtClean="0"/>
              <a:t>12</a:t>
            </a:fld>
            <a:endParaRPr lang="nl-BE"/>
          </a:p>
        </p:txBody>
      </p:sp>
    </p:spTree>
    <p:extLst>
      <p:ext uri="{BB962C8B-B14F-4D97-AF65-F5344CB8AC3E}">
        <p14:creationId xmlns:p14="http://schemas.microsoft.com/office/powerpoint/2010/main" val="33541435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This assignment has approximately one third of the total points of internship. When students fail for this assignment the have a second chance to pass the assignment. When they fail a second time they have to redo everything (and internship and assignment).</a:t>
            </a:r>
            <a:endParaRPr lang="nl-BE" baseline="0" dirty="0" smtClean="0"/>
          </a:p>
          <a:p>
            <a:endParaRPr lang="nl-BE" dirty="0"/>
          </a:p>
        </p:txBody>
      </p:sp>
      <p:sp>
        <p:nvSpPr>
          <p:cNvPr id="4" name="Tijdelijke aanduiding voor dianummer 3"/>
          <p:cNvSpPr>
            <a:spLocks noGrp="1"/>
          </p:cNvSpPr>
          <p:nvPr>
            <p:ph type="sldNum" sz="quarter" idx="10"/>
          </p:nvPr>
        </p:nvSpPr>
        <p:spPr/>
        <p:txBody>
          <a:bodyPr/>
          <a:lstStyle/>
          <a:p>
            <a:fld id="{9E87EFF9-B2D6-46EF-8CB4-9FDCF6B408AA}" type="slidenum">
              <a:rPr lang="nl-BE" smtClean="0"/>
              <a:t>19</a:t>
            </a:fld>
            <a:endParaRPr lang="nl-BE"/>
          </a:p>
        </p:txBody>
      </p:sp>
    </p:spTree>
    <p:extLst>
      <p:ext uri="{BB962C8B-B14F-4D97-AF65-F5344CB8AC3E}">
        <p14:creationId xmlns:p14="http://schemas.microsoft.com/office/powerpoint/2010/main" val="25532022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smtClean="0"/>
              <a:t>Mentors </a:t>
            </a:r>
            <a:r>
              <a:rPr lang="nl-BE" dirty="0" err="1" smtClean="0"/>
              <a:t>identified</a:t>
            </a:r>
            <a:r>
              <a:rPr lang="nl-BE" baseline="0" dirty="0" smtClean="0"/>
              <a:t> </a:t>
            </a:r>
            <a:r>
              <a:rPr lang="nl-BE" baseline="0" dirty="0" err="1" smtClean="0"/>
              <a:t>that</a:t>
            </a:r>
            <a:r>
              <a:rPr lang="nl-BE" baseline="0" dirty="0" smtClean="0"/>
              <a:t> </a:t>
            </a:r>
            <a:r>
              <a:rPr lang="nl-BE" baseline="0" dirty="0" err="1" smtClean="0"/>
              <a:t>failing</a:t>
            </a:r>
            <a:r>
              <a:rPr lang="nl-BE" baseline="0" dirty="0" smtClean="0"/>
              <a:t> a student was a </a:t>
            </a:r>
            <a:r>
              <a:rPr lang="nl-BE" baseline="0" dirty="0" err="1" smtClean="0"/>
              <a:t>difficult</a:t>
            </a:r>
            <a:r>
              <a:rPr lang="nl-BE" baseline="0" dirty="0" smtClean="0"/>
              <a:t> </a:t>
            </a:r>
            <a:r>
              <a:rPr lang="nl-BE" baseline="0" dirty="0" err="1" smtClean="0"/>
              <a:t>thing</a:t>
            </a:r>
            <a:r>
              <a:rPr lang="nl-BE" baseline="0" dirty="0" smtClean="0"/>
              <a:t> </a:t>
            </a:r>
            <a:r>
              <a:rPr lang="nl-BE" baseline="0" dirty="0" err="1" smtClean="0"/>
              <a:t>to</a:t>
            </a:r>
            <a:r>
              <a:rPr lang="nl-BE" baseline="0" dirty="0" smtClean="0"/>
              <a:t> do</a:t>
            </a:r>
            <a:r>
              <a:rPr lang="en-GB" baseline="0" noProof="0" dirty="0" smtClean="0"/>
              <a:t> and that personal, emotional as well as practical issues influenced the outcome of their judgements regarding student’s clinical performance. It emerged (</a:t>
            </a:r>
            <a:r>
              <a:rPr lang="en-GB" baseline="0" noProof="0" dirty="0" err="1" smtClean="0"/>
              <a:t>zich</a:t>
            </a:r>
            <a:r>
              <a:rPr lang="en-GB" baseline="0" noProof="0" dirty="0" smtClean="0"/>
              <a:t> </a:t>
            </a:r>
            <a:r>
              <a:rPr lang="en-GB" baseline="0" noProof="0" dirty="0" err="1" smtClean="0"/>
              <a:t>voordoen</a:t>
            </a:r>
            <a:r>
              <a:rPr lang="en-GB" baseline="0" noProof="0" dirty="0" smtClean="0"/>
              <a:t>) that preparing mentors for their role and responsibility in a fail scenario is vital as is adequate support for both education and practice. </a:t>
            </a:r>
          </a:p>
          <a:p>
            <a:endParaRPr lang="nl-BE" dirty="0"/>
          </a:p>
        </p:txBody>
      </p:sp>
      <p:sp>
        <p:nvSpPr>
          <p:cNvPr id="4" name="Tijdelijke aanduiding voor dianummer 3"/>
          <p:cNvSpPr>
            <a:spLocks noGrp="1"/>
          </p:cNvSpPr>
          <p:nvPr>
            <p:ph type="sldNum" sz="quarter" idx="10"/>
          </p:nvPr>
        </p:nvSpPr>
        <p:spPr/>
        <p:txBody>
          <a:bodyPr/>
          <a:lstStyle/>
          <a:p>
            <a:fld id="{9E87EFF9-B2D6-46EF-8CB4-9FDCF6B408AA}" type="slidenum">
              <a:rPr lang="nl-BE" smtClean="0"/>
              <a:t>20</a:t>
            </a:fld>
            <a:endParaRPr lang="nl-BE"/>
          </a:p>
        </p:txBody>
      </p:sp>
    </p:spTree>
    <p:extLst>
      <p:ext uri="{BB962C8B-B14F-4D97-AF65-F5344CB8AC3E}">
        <p14:creationId xmlns:p14="http://schemas.microsoft.com/office/powerpoint/2010/main" val="31047566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b="1" dirty="0" err="1" smtClean="0"/>
              <a:t>Identifying</a:t>
            </a:r>
            <a:r>
              <a:rPr lang="nl-BE" b="1" dirty="0" smtClean="0"/>
              <a:t> </a:t>
            </a:r>
            <a:r>
              <a:rPr lang="nl-BE" b="1" dirty="0" err="1" smtClean="0"/>
              <a:t>the</a:t>
            </a:r>
            <a:r>
              <a:rPr lang="nl-BE" b="1" baseline="0" dirty="0" smtClean="0"/>
              <a:t> </a:t>
            </a:r>
            <a:r>
              <a:rPr lang="nl-BE" b="1" baseline="0" dirty="0" err="1" smtClean="0"/>
              <a:t>weak</a:t>
            </a:r>
            <a:r>
              <a:rPr lang="nl-BE" b="1" baseline="0" dirty="0" smtClean="0"/>
              <a:t> student:</a:t>
            </a:r>
          </a:p>
          <a:p>
            <a:r>
              <a:rPr lang="nl-BE" baseline="0" dirty="0" smtClean="0"/>
              <a:t>Mentors </a:t>
            </a:r>
            <a:r>
              <a:rPr lang="nl-BE" baseline="0" dirty="0" err="1" smtClean="0"/>
              <a:t>give</a:t>
            </a:r>
            <a:r>
              <a:rPr lang="nl-BE" baseline="0" dirty="0" smtClean="0"/>
              <a:t> </a:t>
            </a:r>
            <a:r>
              <a:rPr lang="nl-BE" baseline="0" dirty="0" err="1" smtClean="0"/>
              <a:t>students</a:t>
            </a:r>
            <a:r>
              <a:rPr lang="nl-BE" baseline="0" dirty="0" smtClean="0"/>
              <a:t> a </a:t>
            </a:r>
            <a:r>
              <a:rPr lang="nl-BE" baseline="0" dirty="0" err="1" smtClean="0"/>
              <a:t>settling</a:t>
            </a:r>
            <a:r>
              <a:rPr lang="nl-BE" baseline="0" dirty="0" smtClean="0"/>
              <a:t> in </a:t>
            </a:r>
            <a:r>
              <a:rPr lang="nl-BE" baseline="0" dirty="0" err="1" smtClean="0"/>
              <a:t>period</a:t>
            </a:r>
            <a:r>
              <a:rPr lang="nl-BE" baseline="0" dirty="0" smtClean="0"/>
              <a:t>. </a:t>
            </a:r>
            <a:r>
              <a:rPr lang="nl-BE" baseline="0" dirty="0" err="1" smtClean="0"/>
              <a:t>Once</a:t>
            </a:r>
            <a:r>
              <a:rPr lang="nl-BE" baseline="0" dirty="0" smtClean="0"/>
              <a:t> mentors has </a:t>
            </a:r>
            <a:r>
              <a:rPr lang="nl-BE" baseline="0" dirty="0" err="1" smtClean="0"/>
              <a:t>indentified</a:t>
            </a:r>
            <a:r>
              <a:rPr lang="nl-BE" baseline="0" dirty="0" smtClean="0"/>
              <a:t> </a:t>
            </a:r>
            <a:r>
              <a:rPr lang="nl-BE" baseline="0" dirty="0" err="1" smtClean="0"/>
              <a:t>problems</a:t>
            </a:r>
            <a:r>
              <a:rPr lang="nl-BE" baseline="0" dirty="0" smtClean="0"/>
              <a:t> (like </a:t>
            </a:r>
            <a:r>
              <a:rPr lang="nl-BE" baseline="0" dirty="0" err="1" smtClean="0"/>
              <a:t>lack</a:t>
            </a:r>
            <a:r>
              <a:rPr lang="nl-BE" baseline="0" dirty="0" smtClean="0"/>
              <a:t> of practical skills, </a:t>
            </a:r>
            <a:r>
              <a:rPr lang="nl-BE" baseline="0" dirty="0" err="1" smtClean="0"/>
              <a:t>poor</a:t>
            </a:r>
            <a:r>
              <a:rPr lang="nl-BE" baseline="0" dirty="0" smtClean="0"/>
              <a:t> </a:t>
            </a:r>
            <a:r>
              <a:rPr lang="nl-BE" baseline="0" dirty="0" err="1" smtClean="0"/>
              <a:t>communication</a:t>
            </a:r>
            <a:r>
              <a:rPr lang="nl-BE" baseline="0" dirty="0" smtClean="0"/>
              <a:t> </a:t>
            </a:r>
            <a:r>
              <a:rPr lang="nl-BE" baseline="0" dirty="0" err="1" smtClean="0"/>
              <a:t>and</a:t>
            </a:r>
            <a:r>
              <a:rPr lang="nl-BE" baseline="0" dirty="0" smtClean="0"/>
              <a:t> </a:t>
            </a:r>
            <a:r>
              <a:rPr lang="nl-BE" baseline="0" dirty="0" err="1" smtClean="0"/>
              <a:t>lack</a:t>
            </a:r>
            <a:r>
              <a:rPr lang="nl-BE" baseline="0" dirty="0" smtClean="0"/>
              <a:t> of </a:t>
            </a:r>
            <a:r>
              <a:rPr lang="nl-BE" baseline="0" dirty="0" err="1" smtClean="0"/>
              <a:t>interpersonal</a:t>
            </a:r>
            <a:r>
              <a:rPr lang="nl-BE" baseline="0" dirty="0" smtClean="0"/>
              <a:t> skills) </a:t>
            </a:r>
            <a:r>
              <a:rPr lang="nl-BE" baseline="0" dirty="0" err="1" smtClean="0"/>
              <a:t>the</a:t>
            </a:r>
            <a:r>
              <a:rPr lang="nl-BE" baseline="0" dirty="0" smtClean="0"/>
              <a:t> </a:t>
            </a:r>
            <a:r>
              <a:rPr lang="nl-BE" baseline="0" dirty="0" err="1" smtClean="0"/>
              <a:t>will</a:t>
            </a:r>
            <a:r>
              <a:rPr lang="nl-BE" baseline="0" dirty="0" smtClean="0"/>
              <a:t> </a:t>
            </a:r>
            <a:r>
              <a:rPr lang="nl-BE" baseline="0" dirty="0" err="1" smtClean="0"/>
              <a:t>speak</a:t>
            </a:r>
            <a:r>
              <a:rPr lang="nl-BE" baseline="0" dirty="0" smtClean="0"/>
              <a:t> </a:t>
            </a:r>
            <a:r>
              <a:rPr lang="nl-BE" baseline="0" dirty="0" err="1" smtClean="0"/>
              <a:t>to</a:t>
            </a:r>
            <a:r>
              <a:rPr lang="nl-BE" baseline="0" dirty="0" smtClean="0"/>
              <a:t> </a:t>
            </a:r>
            <a:r>
              <a:rPr lang="nl-BE" baseline="0" dirty="0" err="1" smtClean="0"/>
              <a:t>the</a:t>
            </a:r>
            <a:r>
              <a:rPr lang="nl-BE" baseline="0" dirty="0" smtClean="0"/>
              <a:t> </a:t>
            </a:r>
            <a:r>
              <a:rPr lang="nl-BE" baseline="0" dirty="0" err="1" smtClean="0"/>
              <a:t>weak</a:t>
            </a:r>
            <a:r>
              <a:rPr lang="nl-BE" baseline="0" dirty="0" smtClean="0"/>
              <a:t> student </a:t>
            </a:r>
            <a:r>
              <a:rPr lang="nl-BE" baseline="0" dirty="0" err="1" smtClean="0"/>
              <a:t>informally</a:t>
            </a:r>
            <a:r>
              <a:rPr lang="nl-BE" baseline="0" dirty="0" smtClean="0"/>
              <a:t> </a:t>
            </a:r>
            <a:r>
              <a:rPr lang="nl-BE" baseline="0" dirty="0" err="1" smtClean="0"/>
              <a:t>to</a:t>
            </a:r>
            <a:r>
              <a:rPr lang="nl-BE" baseline="0" dirty="0" smtClean="0"/>
              <a:t> </a:t>
            </a:r>
            <a:r>
              <a:rPr lang="nl-BE" baseline="0" dirty="0" err="1" smtClean="0"/>
              <a:t>give</a:t>
            </a:r>
            <a:r>
              <a:rPr lang="nl-BE" baseline="0" dirty="0" smtClean="0"/>
              <a:t> </a:t>
            </a:r>
            <a:r>
              <a:rPr lang="nl-BE" baseline="0" dirty="0" err="1" smtClean="0"/>
              <a:t>him</a:t>
            </a:r>
            <a:r>
              <a:rPr lang="nl-BE" baseline="0" dirty="0" smtClean="0"/>
              <a:t> </a:t>
            </a:r>
            <a:r>
              <a:rPr lang="nl-BE" baseline="0" dirty="0" err="1" smtClean="0"/>
              <a:t>the</a:t>
            </a:r>
            <a:r>
              <a:rPr lang="nl-BE" baseline="0" dirty="0" smtClean="0"/>
              <a:t> opportunity </a:t>
            </a:r>
            <a:r>
              <a:rPr lang="nl-BE" baseline="0" dirty="0" err="1" smtClean="0"/>
              <a:t>to</a:t>
            </a:r>
            <a:r>
              <a:rPr lang="nl-BE" baseline="0" dirty="0" smtClean="0"/>
              <a:t> </a:t>
            </a:r>
            <a:r>
              <a:rPr lang="nl-BE" baseline="0" dirty="0" err="1" smtClean="0"/>
              <a:t>demonstrate</a:t>
            </a:r>
            <a:r>
              <a:rPr lang="nl-BE" baseline="0" dirty="0" smtClean="0"/>
              <a:t> </a:t>
            </a:r>
            <a:r>
              <a:rPr lang="nl-BE" baseline="0" dirty="0" err="1" smtClean="0"/>
              <a:t>some</a:t>
            </a:r>
            <a:r>
              <a:rPr lang="nl-BE" baseline="0" dirty="0" smtClean="0"/>
              <a:t> </a:t>
            </a:r>
            <a:r>
              <a:rPr lang="nl-BE" baseline="0" dirty="0" err="1" smtClean="0"/>
              <a:t>improvement</a:t>
            </a:r>
            <a:r>
              <a:rPr lang="nl-BE" baseline="0" dirty="0" smtClean="0"/>
              <a:t>. For </a:t>
            </a:r>
            <a:r>
              <a:rPr lang="nl-BE" baseline="0" dirty="0" err="1" smtClean="0"/>
              <a:t>some</a:t>
            </a:r>
            <a:r>
              <a:rPr lang="nl-BE" baseline="0" dirty="0" smtClean="0"/>
              <a:t> </a:t>
            </a:r>
            <a:r>
              <a:rPr lang="nl-BE" baseline="0" dirty="0" err="1" smtClean="0"/>
              <a:t>students</a:t>
            </a:r>
            <a:r>
              <a:rPr lang="nl-BE" baseline="0" dirty="0" smtClean="0"/>
              <a:t> </a:t>
            </a:r>
            <a:r>
              <a:rPr lang="nl-BE" baseline="0" dirty="0" err="1" smtClean="0"/>
              <a:t>this</a:t>
            </a:r>
            <a:r>
              <a:rPr lang="nl-BE" baseline="0" dirty="0" smtClean="0"/>
              <a:t> </a:t>
            </a:r>
            <a:r>
              <a:rPr lang="nl-BE" baseline="0" dirty="0" err="1" smtClean="0"/>
              <a:t>informal</a:t>
            </a:r>
            <a:r>
              <a:rPr lang="nl-BE" baseline="0" dirty="0" smtClean="0"/>
              <a:t> approach is </a:t>
            </a:r>
            <a:r>
              <a:rPr lang="nl-BE" baseline="0" dirty="0" err="1" smtClean="0"/>
              <a:t>beneficial</a:t>
            </a:r>
            <a:r>
              <a:rPr lang="nl-BE" baseline="0" dirty="0" smtClean="0"/>
              <a:t>, </a:t>
            </a:r>
            <a:r>
              <a:rPr lang="nl-BE" baseline="0" dirty="0" err="1" smtClean="0"/>
              <a:t>for</a:t>
            </a:r>
            <a:r>
              <a:rPr lang="nl-BE" baseline="0" dirty="0" smtClean="0"/>
              <a:t> </a:t>
            </a:r>
            <a:r>
              <a:rPr lang="nl-BE" baseline="0" dirty="0" err="1" smtClean="0"/>
              <a:t>others</a:t>
            </a:r>
            <a:r>
              <a:rPr lang="nl-BE" baseline="0" dirty="0" smtClean="0"/>
              <a:t> </a:t>
            </a:r>
            <a:r>
              <a:rPr lang="nl-BE" baseline="0" dirty="0" err="1" smtClean="0"/>
              <a:t>not</a:t>
            </a:r>
            <a:r>
              <a:rPr lang="nl-BE" baseline="0" dirty="0" smtClean="0"/>
              <a:t>.  </a:t>
            </a:r>
            <a:r>
              <a:rPr lang="nl-BE" baseline="0" dirty="0" err="1" smtClean="0"/>
              <a:t>Early</a:t>
            </a:r>
            <a:r>
              <a:rPr lang="nl-BE" baseline="0" dirty="0" smtClean="0"/>
              <a:t> </a:t>
            </a:r>
            <a:r>
              <a:rPr lang="nl-BE" baseline="0" dirty="0" err="1" smtClean="0"/>
              <a:t>identification</a:t>
            </a:r>
            <a:r>
              <a:rPr lang="nl-BE" baseline="0" dirty="0" smtClean="0"/>
              <a:t> of </a:t>
            </a:r>
            <a:r>
              <a:rPr lang="nl-BE" baseline="0" dirty="0" err="1" smtClean="0"/>
              <a:t>problems</a:t>
            </a:r>
            <a:r>
              <a:rPr lang="nl-BE" baseline="0" dirty="0" smtClean="0"/>
              <a:t> </a:t>
            </a:r>
            <a:r>
              <a:rPr lang="nl-BE" baseline="0" dirty="0" err="1" smtClean="0"/>
              <a:t>that</a:t>
            </a:r>
            <a:r>
              <a:rPr lang="nl-BE" baseline="0" dirty="0" smtClean="0"/>
              <a:t> </a:t>
            </a:r>
            <a:r>
              <a:rPr lang="nl-BE" baseline="0" dirty="0" err="1" smtClean="0"/>
              <a:t>were</a:t>
            </a:r>
            <a:r>
              <a:rPr lang="nl-BE" baseline="0" dirty="0" smtClean="0"/>
              <a:t> </a:t>
            </a:r>
            <a:r>
              <a:rPr lang="nl-BE" baseline="0" dirty="0" err="1" smtClean="0"/>
              <a:t>not</a:t>
            </a:r>
            <a:r>
              <a:rPr lang="nl-BE" baseline="0" dirty="0" smtClean="0"/>
              <a:t> </a:t>
            </a:r>
            <a:r>
              <a:rPr lang="nl-BE" baseline="0" dirty="0" err="1" smtClean="0"/>
              <a:t>resolving</a:t>
            </a:r>
            <a:r>
              <a:rPr lang="nl-BE" baseline="0" dirty="0" smtClean="0"/>
              <a:t> </a:t>
            </a:r>
            <a:r>
              <a:rPr lang="nl-BE" baseline="0" dirty="0" err="1" smtClean="0"/>
              <a:t>with</a:t>
            </a:r>
            <a:r>
              <a:rPr lang="nl-BE" baseline="0" dirty="0" smtClean="0"/>
              <a:t> </a:t>
            </a:r>
            <a:r>
              <a:rPr lang="nl-BE" baseline="0" dirty="0" err="1" smtClean="0"/>
              <a:t>informal</a:t>
            </a:r>
            <a:r>
              <a:rPr lang="nl-BE" baseline="0" dirty="0" smtClean="0"/>
              <a:t> feedback </a:t>
            </a:r>
            <a:r>
              <a:rPr lang="nl-BE" baseline="0" dirty="0" err="1" smtClean="0"/>
              <a:t>normally</a:t>
            </a:r>
            <a:r>
              <a:rPr lang="nl-BE" baseline="0" dirty="0" smtClean="0"/>
              <a:t> </a:t>
            </a:r>
            <a:r>
              <a:rPr lang="nl-BE" baseline="0" dirty="0" err="1" smtClean="0"/>
              <a:t>resulted</a:t>
            </a:r>
            <a:r>
              <a:rPr lang="nl-BE" baseline="0" dirty="0" smtClean="0"/>
              <a:t> in mentors </a:t>
            </a:r>
            <a:r>
              <a:rPr lang="nl-BE" baseline="0" dirty="0" err="1" smtClean="0"/>
              <a:t>actively</a:t>
            </a:r>
            <a:r>
              <a:rPr lang="nl-BE" baseline="0" dirty="0" smtClean="0"/>
              <a:t> </a:t>
            </a:r>
            <a:r>
              <a:rPr lang="nl-BE" baseline="0" dirty="0" err="1" smtClean="0"/>
              <a:t>seeking</a:t>
            </a:r>
            <a:r>
              <a:rPr lang="nl-BE" baseline="0" dirty="0" smtClean="0"/>
              <a:t> support in order </a:t>
            </a:r>
            <a:r>
              <a:rPr lang="nl-BE" baseline="0" dirty="0" err="1" smtClean="0"/>
              <a:t>to</a:t>
            </a:r>
            <a:r>
              <a:rPr lang="nl-BE" baseline="0" dirty="0" smtClean="0"/>
              <a:t> coupe </a:t>
            </a:r>
            <a:r>
              <a:rPr lang="nl-BE" baseline="0" dirty="0" err="1" smtClean="0"/>
              <a:t>with</a:t>
            </a:r>
            <a:r>
              <a:rPr lang="nl-BE" baseline="0" dirty="0" smtClean="0"/>
              <a:t> </a:t>
            </a:r>
            <a:r>
              <a:rPr lang="nl-BE" baseline="0" dirty="0" err="1" smtClean="0"/>
              <a:t>the</a:t>
            </a:r>
            <a:r>
              <a:rPr lang="nl-BE" baseline="0" dirty="0" smtClean="0"/>
              <a:t> </a:t>
            </a:r>
            <a:r>
              <a:rPr lang="nl-BE" baseline="0" dirty="0" err="1" smtClean="0"/>
              <a:t>failing</a:t>
            </a:r>
            <a:r>
              <a:rPr lang="nl-BE" baseline="0" dirty="0" smtClean="0"/>
              <a:t> student. </a:t>
            </a:r>
          </a:p>
          <a:p>
            <a:r>
              <a:rPr lang="nl-BE" baseline="0" dirty="0" err="1" smtClean="0"/>
              <a:t>Initial</a:t>
            </a:r>
            <a:r>
              <a:rPr lang="nl-BE" baseline="0" dirty="0" smtClean="0"/>
              <a:t> contact </a:t>
            </a:r>
            <a:r>
              <a:rPr lang="nl-BE" baseline="0" dirty="0" err="1" smtClean="0"/>
              <a:t>by</a:t>
            </a:r>
            <a:r>
              <a:rPr lang="nl-BE" baseline="0" dirty="0" smtClean="0"/>
              <a:t> </a:t>
            </a:r>
            <a:r>
              <a:rPr lang="nl-BE" baseline="0" dirty="0" err="1" smtClean="0"/>
              <a:t>the</a:t>
            </a:r>
            <a:r>
              <a:rPr lang="nl-BE" baseline="0" dirty="0" smtClean="0"/>
              <a:t> mentor </a:t>
            </a:r>
            <a:r>
              <a:rPr lang="nl-BE" baseline="0" dirty="0" err="1" smtClean="0"/>
              <a:t>to</a:t>
            </a:r>
            <a:r>
              <a:rPr lang="nl-BE" baseline="0" dirty="0" smtClean="0"/>
              <a:t> </a:t>
            </a:r>
            <a:r>
              <a:rPr lang="nl-BE" baseline="0" dirty="0" err="1" smtClean="0"/>
              <a:t>the</a:t>
            </a:r>
            <a:r>
              <a:rPr lang="nl-BE" baseline="0" dirty="0" smtClean="0"/>
              <a:t> </a:t>
            </a:r>
            <a:r>
              <a:rPr lang="nl-BE" baseline="0" dirty="0" err="1" smtClean="0"/>
              <a:t>lecturer</a:t>
            </a:r>
            <a:r>
              <a:rPr lang="nl-BE" baseline="0" dirty="0" smtClean="0"/>
              <a:t> is </a:t>
            </a:r>
            <a:r>
              <a:rPr lang="nl-BE" baseline="0" dirty="0" err="1" smtClean="0"/>
              <a:t>usually</a:t>
            </a:r>
            <a:r>
              <a:rPr lang="nl-BE" baseline="0" dirty="0" smtClean="0"/>
              <a:t> </a:t>
            </a:r>
            <a:r>
              <a:rPr lang="nl-BE" baseline="0" dirty="0" err="1" smtClean="0"/>
              <a:t>by</a:t>
            </a:r>
            <a:r>
              <a:rPr lang="nl-BE" baseline="0" dirty="0" smtClean="0"/>
              <a:t> </a:t>
            </a:r>
            <a:r>
              <a:rPr lang="nl-BE" baseline="0" dirty="0" err="1" smtClean="0"/>
              <a:t>telephone</a:t>
            </a:r>
            <a:r>
              <a:rPr lang="nl-BE" baseline="0" dirty="0" smtClean="0"/>
              <a:t>. At </a:t>
            </a:r>
            <a:r>
              <a:rPr lang="nl-BE" baseline="0" dirty="0" err="1" smtClean="0"/>
              <a:t>this</a:t>
            </a:r>
            <a:r>
              <a:rPr lang="nl-BE" baseline="0" dirty="0" smtClean="0"/>
              <a:t> point in </a:t>
            </a:r>
            <a:r>
              <a:rPr lang="nl-BE" baseline="0" dirty="0" err="1" smtClean="0"/>
              <a:t>the</a:t>
            </a:r>
            <a:r>
              <a:rPr lang="nl-BE" baseline="0" dirty="0" smtClean="0"/>
              <a:t> </a:t>
            </a:r>
            <a:r>
              <a:rPr lang="nl-BE" baseline="0" dirty="0" err="1" smtClean="0"/>
              <a:t>process</a:t>
            </a:r>
            <a:r>
              <a:rPr lang="nl-BE" baseline="0" dirty="0" smtClean="0"/>
              <a:t> support </a:t>
            </a:r>
            <a:r>
              <a:rPr lang="nl-BE" baseline="0" dirty="0" err="1" smtClean="0"/>
              <a:t>often</a:t>
            </a:r>
            <a:r>
              <a:rPr lang="nl-BE" baseline="0" dirty="0" smtClean="0"/>
              <a:t> </a:t>
            </a:r>
            <a:r>
              <a:rPr lang="nl-BE" baseline="0" dirty="0" err="1" smtClean="0"/>
              <a:t>involved</a:t>
            </a:r>
            <a:r>
              <a:rPr lang="nl-BE" baseline="0" dirty="0" smtClean="0"/>
              <a:t> </a:t>
            </a:r>
            <a:r>
              <a:rPr lang="nl-BE" baseline="0" dirty="0" err="1" smtClean="0"/>
              <a:t>advice</a:t>
            </a:r>
            <a:r>
              <a:rPr lang="nl-BE" baseline="0" dirty="0" smtClean="0"/>
              <a:t> </a:t>
            </a:r>
            <a:r>
              <a:rPr lang="nl-BE" baseline="0" dirty="0" err="1" smtClean="0"/>
              <a:t>from</a:t>
            </a:r>
            <a:r>
              <a:rPr lang="nl-BE" baseline="0" dirty="0" smtClean="0"/>
              <a:t> </a:t>
            </a:r>
            <a:r>
              <a:rPr lang="nl-BE" baseline="0" dirty="0" err="1" smtClean="0"/>
              <a:t>lecturers</a:t>
            </a:r>
            <a:r>
              <a:rPr lang="nl-BE" baseline="0" dirty="0" smtClean="0"/>
              <a:t> </a:t>
            </a:r>
            <a:r>
              <a:rPr lang="nl-BE" baseline="0" dirty="0" err="1" smtClean="0"/>
              <a:t>regarding</a:t>
            </a:r>
            <a:r>
              <a:rPr lang="nl-BE" baseline="0" dirty="0" smtClean="0"/>
              <a:t> </a:t>
            </a:r>
            <a:r>
              <a:rPr lang="nl-BE" baseline="0" dirty="0" err="1" smtClean="0"/>
              <a:t>the</a:t>
            </a:r>
            <a:r>
              <a:rPr lang="nl-BE" baseline="0" dirty="0" smtClean="0"/>
              <a:t> </a:t>
            </a:r>
            <a:r>
              <a:rPr lang="nl-BE" baseline="0" dirty="0" err="1" smtClean="0"/>
              <a:t>importance</a:t>
            </a:r>
            <a:r>
              <a:rPr lang="nl-BE" baseline="0" dirty="0" smtClean="0"/>
              <a:t> of </a:t>
            </a:r>
            <a:r>
              <a:rPr lang="nl-BE" baseline="0" dirty="0" err="1" smtClean="0"/>
              <a:t>talking</a:t>
            </a:r>
            <a:r>
              <a:rPr lang="nl-BE" baseline="0" dirty="0" smtClean="0"/>
              <a:t> </a:t>
            </a:r>
            <a:r>
              <a:rPr lang="nl-BE" baseline="0" dirty="0" err="1" smtClean="0"/>
              <a:t>to</a:t>
            </a:r>
            <a:r>
              <a:rPr lang="nl-BE" baseline="0" dirty="0" smtClean="0"/>
              <a:t> </a:t>
            </a:r>
            <a:r>
              <a:rPr lang="nl-BE" baseline="0" dirty="0" err="1" smtClean="0"/>
              <a:t>the</a:t>
            </a:r>
            <a:r>
              <a:rPr lang="nl-BE" baseline="0" dirty="0" smtClean="0"/>
              <a:t> student </a:t>
            </a:r>
            <a:r>
              <a:rPr lang="nl-BE" baseline="0" dirty="0" err="1" smtClean="0"/>
              <a:t>formally</a:t>
            </a:r>
            <a:r>
              <a:rPr lang="nl-BE" baseline="0" dirty="0" smtClean="0"/>
              <a:t> </a:t>
            </a:r>
            <a:r>
              <a:rPr lang="nl-BE" baseline="0" dirty="0" err="1" smtClean="0"/>
              <a:t>and</a:t>
            </a:r>
            <a:r>
              <a:rPr lang="nl-BE" baseline="0" dirty="0" smtClean="0"/>
              <a:t> </a:t>
            </a:r>
            <a:r>
              <a:rPr lang="nl-BE" baseline="0" dirty="0" err="1" smtClean="0"/>
              <a:t>documenting</a:t>
            </a:r>
            <a:r>
              <a:rPr lang="nl-BE" baseline="0" dirty="0" smtClean="0"/>
              <a:t> </a:t>
            </a:r>
            <a:r>
              <a:rPr lang="nl-BE" baseline="0" dirty="0" err="1" smtClean="0"/>
              <a:t>such</a:t>
            </a:r>
            <a:r>
              <a:rPr lang="nl-BE" baseline="0" dirty="0" smtClean="0"/>
              <a:t> meetings. Mentors </a:t>
            </a:r>
            <a:r>
              <a:rPr lang="nl-BE" baseline="0" dirty="0" err="1" smtClean="0"/>
              <a:t>often</a:t>
            </a:r>
            <a:r>
              <a:rPr lang="nl-BE" baseline="0" dirty="0" smtClean="0"/>
              <a:t> </a:t>
            </a:r>
            <a:r>
              <a:rPr lang="nl-BE" baseline="0" dirty="0" err="1" smtClean="0"/>
              <a:t>speak</a:t>
            </a:r>
            <a:r>
              <a:rPr lang="nl-BE" baseline="0" dirty="0" smtClean="0"/>
              <a:t> </a:t>
            </a:r>
            <a:r>
              <a:rPr lang="nl-BE" baseline="0" dirty="0" err="1" smtClean="0"/>
              <a:t>to</a:t>
            </a:r>
            <a:r>
              <a:rPr lang="nl-BE" baseline="0" dirty="0" smtClean="0"/>
              <a:t> </a:t>
            </a:r>
            <a:r>
              <a:rPr lang="nl-BE" baseline="0" dirty="0" err="1" smtClean="0"/>
              <a:t>students</a:t>
            </a:r>
            <a:r>
              <a:rPr lang="nl-BE" baseline="0" dirty="0" smtClean="0"/>
              <a:t> </a:t>
            </a:r>
            <a:r>
              <a:rPr lang="nl-BE" baseline="0" dirty="0" err="1" smtClean="0"/>
              <a:t>informally</a:t>
            </a:r>
            <a:r>
              <a:rPr lang="nl-BE" baseline="0" dirty="0" smtClean="0"/>
              <a:t> in </a:t>
            </a:r>
            <a:r>
              <a:rPr lang="nl-BE" baseline="0" dirty="0" err="1" smtClean="0"/>
              <a:t>the</a:t>
            </a:r>
            <a:r>
              <a:rPr lang="nl-BE" baseline="0" dirty="0" smtClean="0"/>
              <a:t> hope </a:t>
            </a:r>
            <a:r>
              <a:rPr lang="nl-BE" baseline="0" dirty="0" err="1" smtClean="0"/>
              <a:t>they</a:t>
            </a:r>
            <a:r>
              <a:rPr lang="nl-BE" baseline="0" dirty="0" smtClean="0"/>
              <a:t> </a:t>
            </a:r>
            <a:r>
              <a:rPr lang="nl-BE" baseline="0" dirty="0" err="1" smtClean="0"/>
              <a:t>will</a:t>
            </a:r>
            <a:r>
              <a:rPr lang="nl-BE" baseline="0" dirty="0" smtClean="0"/>
              <a:t> </a:t>
            </a:r>
            <a:r>
              <a:rPr lang="nl-BE" baseline="0" dirty="0" err="1" smtClean="0"/>
              <a:t>pick</a:t>
            </a:r>
            <a:r>
              <a:rPr lang="nl-BE" baseline="0" dirty="0" smtClean="0"/>
              <a:t> up </a:t>
            </a:r>
            <a:r>
              <a:rPr lang="nl-BE" baseline="0" dirty="0" err="1" smtClean="0"/>
              <a:t>the</a:t>
            </a:r>
            <a:r>
              <a:rPr lang="nl-BE" baseline="0" dirty="0" smtClean="0"/>
              <a:t> </a:t>
            </a:r>
            <a:r>
              <a:rPr lang="nl-BE" baseline="0" dirty="0" err="1" smtClean="0"/>
              <a:t>signals</a:t>
            </a:r>
            <a:r>
              <a:rPr lang="nl-BE" baseline="0" dirty="0" smtClean="0"/>
              <a:t> </a:t>
            </a:r>
            <a:r>
              <a:rPr lang="nl-BE" baseline="0" dirty="0" err="1" smtClean="0"/>
              <a:t>and</a:t>
            </a:r>
            <a:r>
              <a:rPr lang="nl-BE" baseline="0" dirty="0" smtClean="0"/>
              <a:t> show </a:t>
            </a:r>
            <a:r>
              <a:rPr lang="nl-BE" baseline="0" dirty="0" err="1" smtClean="0"/>
              <a:t>some</a:t>
            </a:r>
            <a:r>
              <a:rPr lang="nl-BE" baseline="0" dirty="0" smtClean="0"/>
              <a:t> </a:t>
            </a:r>
            <a:r>
              <a:rPr lang="nl-BE" baseline="0" dirty="0" err="1" smtClean="0"/>
              <a:t>improvement</a:t>
            </a:r>
            <a:r>
              <a:rPr lang="nl-BE" baseline="0" dirty="0" smtClean="0"/>
              <a:t>, but </a:t>
            </a:r>
            <a:r>
              <a:rPr lang="nl-BE" baseline="0" dirty="0" err="1" smtClean="0"/>
              <a:t>formal</a:t>
            </a:r>
            <a:r>
              <a:rPr lang="nl-BE" baseline="0" dirty="0" smtClean="0"/>
              <a:t> </a:t>
            </a:r>
            <a:r>
              <a:rPr lang="nl-BE" baseline="0" dirty="0" err="1" smtClean="0"/>
              <a:t>written</a:t>
            </a:r>
            <a:r>
              <a:rPr lang="nl-BE" baseline="0" dirty="0" smtClean="0"/>
              <a:t> feedback is important in </a:t>
            </a:r>
            <a:r>
              <a:rPr lang="nl-BE" baseline="0" dirty="0" err="1" smtClean="0"/>
              <a:t>an</a:t>
            </a:r>
            <a:r>
              <a:rPr lang="nl-BE" baseline="0" dirty="0" smtClean="0"/>
              <a:t> </a:t>
            </a:r>
            <a:r>
              <a:rPr lang="nl-BE" baseline="0" dirty="0" err="1" smtClean="0"/>
              <a:t>early</a:t>
            </a:r>
            <a:r>
              <a:rPr lang="nl-BE" baseline="0" dirty="0" smtClean="0"/>
              <a:t> stage. It is </a:t>
            </a:r>
            <a:r>
              <a:rPr lang="nl-BE" baseline="0" dirty="0" err="1" smtClean="0"/>
              <a:t>very</a:t>
            </a:r>
            <a:r>
              <a:rPr lang="nl-BE" baseline="0" dirty="0" smtClean="0"/>
              <a:t> important </a:t>
            </a:r>
            <a:r>
              <a:rPr lang="nl-BE" baseline="0" dirty="0" err="1" smtClean="0"/>
              <a:t>to</a:t>
            </a:r>
            <a:r>
              <a:rPr lang="nl-BE" baseline="0" dirty="0" smtClean="0"/>
              <a:t> collect </a:t>
            </a:r>
            <a:r>
              <a:rPr lang="nl-BE" baseline="0" dirty="0" err="1" smtClean="0"/>
              <a:t>and</a:t>
            </a:r>
            <a:r>
              <a:rPr lang="nl-BE" baseline="0" dirty="0" smtClean="0"/>
              <a:t> document </a:t>
            </a:r>
            <a:r>
              <a:rPr lang="nl-BE" baseline="0" dirty="0" err="1" smtClean="0"/>
              <a:t>evidence</a:t>
            </a:r>
            <a:r>
              <a:rPr lang="nl-BE" baseline="0" dirty="0" smtClean="0"/>
              <a:t> </a:t>
            </a:r>
            <a:r>
              <a:rPr lang="nl-BE" baseline="0" dirty="0" err="1" smtClean="0"/>
              <a:t>when</a:t>
            </a:r>
            <a:r>
              <a:rPr lang="nl-BE" baseline="0" dirty="0" smtClean="0"/>
              <a:t> </a:t>
            </a:r>
            <a:r>
              <a:rPr lang="nl-BE" baseline="0" dirty="0" err="1" smtClean="0"/>
              <a:t>faced</a:t>
            </a:r>
            <a:r>
              <a:rPr lang="nl-BE" baseline="0" dirty="0" smtClean="0"/>
              <a:t> </a:t>
            </a:r>
            <a:r>
              <a:rPr lang="nl-BE" baseline="0" dirty="0" err="1" smtClean="0"/>
              <a:t>with</a:t>
            </a:r>
            <a:r>
              <a:rPr lang="nl-BE" baseline="0" dirty="0" smtClean="0"/>
              <a:t> a </a:t>
            </a:r>
            <a:r>
              <a:rPr lang="nl-BE" baseline="0" dirty="0" err="1" smtClean="0"/>
              <a:t>fail</a:t>
            </a:r>
            <a:r>
              <a:rPr lang="nl-BE" baseline="0" dirty="0" smtClean="0"/>
              <a:t> scenario. </a:t>
            </a:r>
          </a:p>
          <a:p>
            <a:endParaRPr lang="nl-BE" dirty="0" smtClean="0"/>
          </a:p>
          <a:p>
            <a:r>
              <a:rPr lang="nl-BE" b="1" dirty="0" err="1" smtClean="0"/>
              <a:t>Developing</a:t>
            </a:r>
            <a:r>
              <a:rPr lang="nl-BE" b="1" baseline="0" dirty="0" smtClean="0"/>
              <a:t> a plan of action:</a:t>
            </a:r>
          </a:p>
          <a:p>
            <a:r>
              <a:rPr lang="nl-BE" baseline="0" dirty="0" err="1" smtClean="0"/>
              <a:t>Developing</a:t>
            </a:r>
            <a:r>
              <a:rPr lang="nl-BE" baseline="0" dirty="0" smtClean="0"/>
              <a:t> a </a:t>
            </a:r>
            <a:r>
              <a:rPr lang="nl-BE" baseline="0" dirty="0" err="1" smtClean="0"/>
              <a:t>specific</a:t>
            </a:r>
            <a:r>
              <a:rPr lang="nl-BE" baseline="0" dirty="0" smtClean="0"/>
              <a:t> plan of action is </a:t>
            </a:r>
            <a:r>
              <a:rPr lang="nl-BE" baseline="0" dirty="0" err="1" smtClean="0"/>
              <a:t>seen</a:t>
            </a:r>
            <a:r>
              <a:rPr lang="nl-BE" baseline="0" dirty="0" smtClean="0"/>
              <a:t> as important </a:t>
            </a:r>
            <a:r>
              <a:rPr lang="nl-BE" baseline="0" dirty="0" err="1" smtClean="0"/>
              <a:t>for</a:t>
            </a:r>
            <a:r>
              <a:rPr lang="nl-BE" baseline="0" dirty="0" smtClean="0"/>
              <a:t> </a:t>
            </a:r>
            <a:r>
              <a:rPr lang="nl-BE" baseline="0" dirty="0" err="1" smtClean="0"/>
              <a:t>both</a:t>
            </a:r>
            <a:r>
              <a:rPr lang="nl-BE" baseline="0" dirty="0" smtClean="0"/>
              <a:t> mentor </a:t>
            </a:r>
            <a:r>
              <a:rPr lang="nl-BE" baseline="0" dirty="0" err="1" smtClean="0"/>
              <a:t>and</a:t>
            </a:r>
            <a:r>
              <a:rPr lang="nl-BE" baseline="0" dirty="0" smtClean="0"/>
              <a:t> student. Mentors, </a:t>
            </a:r>
            <a:r>
              <a:rPr lang="nl-BE" baseline="0" dirty="0" err="1" smtClean="0"/>
              <a:t>when</a:t>
            </a:r>
            <a:r>
              <a:rPr lang="nl-BE" baseline="0" dirty="0" smtClean="0"/>
              <a:t> </a:t>
            </a:r>
            <a:r>
              <a:rPr lang="nl-BE" baseline="0" dirty="0" err="1" smtClean="0"/>
              <a:t>faced</a:t>
            </a:r>
            <a:r>
              <a:rPr lang="nl-BE" baseline="0" dirty="0" smtClean="0"/>
              <a:t> </a:t>
            </a:r>
            <a:r>
              <a:rPr lang="nl-BE" baseline="0" dirty="0" err="1" smtClean="0"/>
              <a:t>with</a:t>
            </a:r>
            <a:r>
              <a:rPr lang="nl-BE" baseline="0" dirty="0" smtClean="0"/>
              <a:t> </a:t>
            </a:r>
            <a:r>
              <a:rPr lang="nl-BE" baseline="0" dirty="0" err="1" smtClean="0"/>
              <a:t>failing</a:t>
            </a:r>
            <a:r>
              <a:rPr lang="nl-BE" baseline="0" dirty="0" smtClean="0"/>
              <a:t> a student, are </a:t>
            </a:r>
            <a:r>
              <a:rPr lang="nl-BE" baseline="0" dirty="0" err="1" smtClean="0"/>
              <a:t>trying</a:t>
            </a:r>
            <a:r>
              <a:rPr lang="nl-BE" baseline="0" dirty="0" smtClean="0"/>
              <a:t> </a:t>
            </a:r>
            <a:r>
              <a:rPr lang="nl-BE" baseline="0" dirty="0" err="1" smtClean="0"/>
              <a:t>to</a:t>
            </a:r>
            <a:r>
              <a:rPr lang="nl-BE" baseline="0" dirty="0" smtClean="0"/>
              <a:t> </a:t>
            </a:r>
            <a:r>
              <a:rPr lang="nl-BE" baseline="0" dirty="0" err="1" smtClean="0"/>
              <a:t>provide</a:t>
            </a:r>
            <a:r>
              <a:rPr lang="nl-BE" baseline="0" dirty="0" smtClean="0"/>
              <a:t> support </a:t>
            </a:r>
            <a:r>
              <a:rPr lang="nl-BE" baseline="0" dirty="0" err="1" smtClean="0"/>
              <a:t>to</a:t>
            </a:r>
            <a:r>
              <a:rPr lang="nl-BE" baseline="0" dirty="0" smtClean="0"/>
              <a:t> </a:t>
            </a:r>
            <a:r>
              <a:rPr lang="nl-BE" baseline="0" dirty="0" err="1" smtClean="0"/>
              <a:t>the</a:t>
            </a:r>
            <a:r>
              <a:rPr lang="nl-BE" baseline="0" dirty="0" smtClean="0"/>
              <a:t> student </a:t>
            </a:r>
            <a:r>
              <a:rPr lang="nl-BE" baseline="0" dirty="0" err="1" smtClean="0"/>
              <a:t>that</a:t>
            </a:r>
            <a:r>
              <a:rPr lang="nl-BE" baseline="0" dirty="0" smtClean="0"/>
              <a:t> </a:t>
            </a:r>
            <a:r>
              <a:rPr lang="nl-BE" baseline="0" dirty="0" err="1" smtClean="0"/>
              <a:t>would</a:t>
            </a:r>
            <a:r>
              <a:rPr lang="nl-BE" baseline="0" dirty="0" smtClean="0"/>
              <a:t> </a:t>
            </a:r>
            <a:r>
              <a:rPr lang="nl-BE" baseline="0" dirty="0" err="1" smtClean="0"/>
              <a:t>allow</a:t>
            </a:r>
            <a:r>
              <a:rPr lang="nl-BE" baseline="0" dirty="0" smtClean="0"/>
              <a:t> </a:t>
            </a:r>
            <a:r>
              <a:rPr lang="nl-BE" baseline="0" dirty="0" err="1" smtClean="0"/>
              <a:t>improvement</a:t>
            </a:r>
            <a:r>
              <a:rPr lang="nl-BE" baseline="0" dirty="0" smtClean="0"/>
              <a:t> in </a:t>
            </a:r>
            <a:r>
              <a:rPr lang="nl-BE" baseline="0" dirty="0" err="1" smtClean="0"/>
              <a:t>clinical</a:t>
            </a:r>
            <a:r>
              <a:rPr lang="nl-BE" baseline="0" dirty="0" smtClean="0"/>
              <a:t> performance </a:t>
            </a:r>
            <a:r>
              <a:rPr lang="nl-BE" baseline="0" dirty="0" err="1" smtClean="0"/>
              <a:t>and</a:t>
            </a:r>
            <a:r>
              <a:rPr lang="nl-BE" baseline="0" dirty="0" smtClean="0"/>
              <a:t> </a:t>
            </a:r>
            <a:r>
              <a:rPr lang="nl-BE" baseline="0" dirty="0" err="1" smtClean="0"/>
              <a:t>so</a:t>
            </a:r>
            <a:r>
              <a:rPr lang="nl-BE" baseline="0" dirty="0" smtClean="0"/>
              <a:t> </a:t>
            </a:r>
            <a:r>
              <a:rPr lang="nl-BE" baseline="0" dirty="0" err="1" smtClean="0"/>
              <a:t>ultimately</a:t>
            </a:r>
            <a:r>
              <a:rPr lang="nl-BE" baseline="0" dirty="0" smtClean="0"/>
              <a:t> </a:t>
            </a:r>
            <a:r>
              <a:rPr lang="nl-BE" baseline="0" dirty="0" err="1" smtClean="0"/>
              <a:t>result</a:t>
            </a:r>
            <a:r>
              <a:rPr lang="nl-BE" baseline="0" dirty="0" smtClean="0"/>
              <a:t> in a </a:t>
            </a:r>
            <a:r>
              <a:rPr lang="nl-BE" baseline="0" dirty="0" err="1" smtClean="0"/>
              <a:t>succesfull</a:t>
            </a:r>
            <a:r>
              <a:rPr lang="nl-BE" baseline="0" dirty="0" smtClean="0"/>
              <a:t> assessment. </a:t>
            </a:r>
          </a:p>
          <a:p>
            <a:endParaRPr lang="nl-BE" baseline="0" dirty="0" smtClean="0"/>
          </a:p>
          <a:p>
            <a:r>
              <a:rPr lang="nl-BE" b="1" baseline="0" dirty="0" smtClean="0"/>
              <a:t>The </a:t>
            </a:r>
            <a:r>
              <a:rPr lang="nl-BE" b="1" baseline="0" dirty="0" err="1" smtClean="0"/>
              <a:t>decisoin</a:t>
            </a:r>
            <a:r>
              <a:rPr lang="nl-BE" b="1" baseline="0" dirty="0" smtClean="0"/>
              <a:t> </a:t>
            </a:r>
            <a:r>
              <a:rPr lang="nl-BE" b="1" baseline="0" dirty="0" err="1" smtClean="0"/>
              <a:t>to</a:t>
            </a:r>
            <a:r>
              <a:rPr lang="nl-BE" b="1" baseline="0" dirty="0" smtClean="0"/>
              <a:t> </a:t>
            </a:r>
            <a:r>
              <a:rPr lang="nl-BE" b="1" baseline="0" dirty="0" err="1" smtClean="0"/>
              <a:t>fail</a:t>
            </a:r>
            <a:r>
              <a:rPr lang="nl-BE" b="1" baseline="0" dirty="0" smtClean="0"/>
              <a:t>:</a:t>
            </a:r>
          </a:p>
          <a:p>
            <a:r>
              <a:rPr lang="nl-BE" b="0" baseline="0" dirty="0" smtClean="0"/>
              <a:t>The </a:t>
            </a:r>
            <a:r>
              <a:rPr lang="nl-BE" b="0" baseline="0" dirty="0" err="1" smtClean="0"/>
              <a:t>final</a:t>
            </a:r>
            <a:r>
              <a:rPr lang="nl-BE" b="0" baseline="0" dirty="0" smtClean="0"/>
              <a:t> </a:t>
            </a:r>
            <a:r>
              <a:rPr lang="nl-BE" b="0" baseline="0" dirty="0" err="1" smtClean="0"/>
              <a:t>decision</a:t>
            </a:r>
            <a:r>
              <a:rPr lang="nl-BE" b="0" baseline="0" dirty="0" smtClean="0"/>
              <a:t> </a:t>
            </a:r>
            <a:r>
              <a:rPr lang="nl-BE" b="0" baseline="0" dirty="0" err="1" smtClean="0"/>
              <a:t>to</a:t>
            </a:r>
            <a:r>
              <a:rPr lang="nl-BE" b="0" baseline="0" dirty="0" smtClean="0"/>
              <a:t> </a:t>
            </a:r>
            <a:r>
              <a:rPr lang="nl-BE" b="0" baseline="0" dirty="0" err="1" smtClean="0"/>
              <a:t>fail</a:t>
            </a:r>
            <a:r>
              <a:rPr lang="nl-BE" b="0" baseline="0" dirty="0" smtClean="0"/>
              <a:t> a student is </a:t>
            </a:r>
            <a:r>
              <a:rPr lang="nl-BE" b="0" baseline="0" dirty="0" err="1" smtClean="0"/>
              <a:t>not</a:t>
            </a:r>
            <a:r>
              <a:rPr lang="nl-BE" b="0" baseline="0" dirty="0" smtClean="0"/>
              <a:t> taken </a:t>
            </a:r>
            <a:r>
              <a:rPr lang="nl-BE" b="0" baseline="0" dirty="0" err="1" smtClean="0"/>
              <a:t>lightly</a:t>
            </a:r>
            <a:r>
              <a:rPr lang="nl-BE" b="0" baseline="0" dirty="0" smtClean="0"/>
              <a:t>. Practical, but </a:t>
            </a:r>
            <a:r>
              <a:rPr lang="nl-BE" b="0" baseline="0" dirty="0" err="1" smtClean="0"/>
              <a:t>also</a:t>
            </a:r>
            <a:r>
              <a:rPr lang="nl-BE" b="0" baseline="0" dirty="0" smtClean="0"/>
              <a:t> </a:t>
            </a:r>
            <a:r>
              <a:rPr lang="nl-BE" b="0" baseline="0" dirty="0" err="1" smtClean="0"/>
              <a:t>emotional</a:t>
            </a:r>
            <a:r>
              <a:rPr lang="nl-BE" b="0" baseline="0" dirty="0" smtClean="0"/>
              <a:t> issues are </a:t>
            </a:r>
            <a:r>
              <a:rPr lang="nl-BE" b="0" baseline="0" dirty="0" err="1" smtClean="0"/>
              <a:t>associated</a:t>
            </a:r>
            <a:r>
              <a:rPr lang="nl-BE" b="0" baseline="0" dirty="0" smtClean="0"/>
              <a:t> </a:t>
            </a:r>
            <a:r>
              <a:rPr lang="nl-BE" b="0" baseline="0" dirty="0" err="1" smtClean="0"/>
              <a:t>with</a:t>
            </a:r>
            <a:r>
              <a:rPr lang="nl-BE" b="0" baseline="0" dirty="0" smtClean="0"/>
              <a:t> </a:t>
            </a:r>
            <a:r>
              <a:rPr lang="nl-BE" b="0" baseline="0" dirty="0" err="1" smtClean="0"/>
              <a:t>this</a:t>
            </a:r>
            <a:r>
              <a:rPr lang="nl-BE" b="0" baseline="0" dirty="0" smtClean="0"/>
              <a:t> </a:t>
            </a:r>
            <a:r>
              <a:rPr lang="nl-BE" b="0" baseline="0" dirty="0" err="1" smtClean="0"/>
              <a:t>subcategory</a:t>
            </a:r>
            <a:r>
              <a:rPr lang="nl-BE" b="0" baseline="0" dirty="0" smtClean="0"/>
              <a:t>. Mentors </a:t>
            </a:r>
            <a:r>
              <a:rPr lang="nl-BE" b="0" baseline="0" dirty="0" err="1" smtClean="0"/>
              <a:t>indicated</a:t>
            </a:r>
            <a:r>
              <a:rPr lang="nl-BE" b="0" baseline="0" dirty="0" smtClean="0"/>
              <a:t> </a:t>
            </a:r>
            <a:r>
              <a:rPr lang="nl-BE" b="0" baseline="0" dirty="0" err="1" smtClean="0"/>
              <a:t>that</a:t>
            </a:r>
            <a:r>
              <a:rPr lang="nl-BE" b="0" baseline="0" dirty="0" smtClean="0"/>
              <a:t> </a:t>
            </a:r>
            <a:r>
              <a:rPr lang="nl-BE" b="0" baseline="0" dirty="0" err="1" smtClean="0"/>
              <a:t>they</a:t>
            </a:r>
            <a:r>
              <a:rPr lang="nl-BE" b="0" baseline="0" dirty="0" smtClean="0"/>
              <a:t> </a:t>
            </a:r>
            <a:r>
              <a:rPr lang="nl-BE" b="0" baseline="0" dirty="0" err="1" smtClean="0"/>
              <a:t>perhaps</a:t>
            </a:r>
            <a:r>
              <a:rPr lang="nl-BE" b="0" baseline="0" dirty="0" smtClean="0"/>
              <a:t> </a:t>
            </a:r>
            <a:r>
              <a:rPr lang="nl-BE" b="0" baseline="0" dirty="0" err="1" smtClean="0"/>
              <a:t>could</a:t>
            </a:r>
            <a:r>
              <a:rPr lang="nl-BE" b="0" baseline="0" dirty="0" smtClean="0"/>
              <a:t> have </a:t>
            </a:r>
            <a:r>
              <a:rPr lang="nl-BE" b="0" baseline="0" dirty="0" err="1" smtClean="0"/>
              <a:t>done</a:t>
            </a:r>
            <a:r>
              <a:rPr lang="nl-BE" b="0" baseline="0" dirty="0" smtClean="0"/>
              <a:t> more </a:t>
            </a:r>
            <a:r>
              <a:rPr lang="nl-BE" b="0" baseline="0" dirty="0" err="1" smtClean="0"/>
              <a:t>for</a:t>
            </a:r>
            <a:r>
              <a:rPr lang="nl-BE" b="0" baseline="0" dirty="0" smtClean="0"/>
              <a:t> </a:t>
            </a:r>
            <a:r>
              <a:rPr lang="nl-BE" b="0" baseline="0" dirty="0" err="1" smtClean="0"/>
              <a:t>the</a:t>
            </a:r>
            <a:r>
              <a:rPr lang="nl-BE" b="0" baseline="0" dirty="0" smtClean="0"/>
              <a:t> student </a:t>
            </a:r>
            <a:r>
              <a:rPr lang="nl-BE" b="0" baseline="0" dirty="0" err="1" smtClean="0"/>
              <a:t>and</a:t>
            </a:r>
            <a:r>
              <a:rPr lang="nl-BE" b="0" baseline="0" dirty="0" smtClean="0"/>
              <a:t> in </a:t>
            </a:r>
            <a:r>
              <a:rPr lang="nl-BE" b="0" baseline="0" dirty="0" err="1" smtClean="0"/>
              <a:t>some</a:t>
            </a:r>
            <a:r>
              <a:rPr lang="nl-BE" b="0" baseline="0" dirty="0" smtClean="0"/>
              <a:t> way </a:t>
            </a:r>
            <a:r>
              <a:rPr lang="nl-BE" b="0" baseline="0" dirty="0" err="1" smtClean="0"/>
              <a:t>felt</a:t>
            </a:r>
            <a:r>
              <a:rPr lang="nl-BE" b="0" baseline="0" dirty="0" smtClean="0"/>
              <a:t> </a:t>
            </a:r>
            <a:r>
              <a:rPr lang="nl-BE" b="0" baseline="0" dirty="0" err="1" smtClean="0"/>
              <a:t>that</a:t>
            </a:r>
            <a:r>
              <a:rPr lang="nl-BE" b="0" baseline="0" dirty="0" smtClean="0"/>
              <a:t> </a:t>
            </a:r>
            <a:r>
              <a:rPr lang="nl-BE" b="0" baseline="0" dirty="0" err="1" smtClean="0"/>
              <a:t>they</a:t>
            </a:r>
            <a:r>
              <a:rPr lang="nl-BE" b="0" baseline="0" dirty="0" smtClean="0"/>
              <a:t> had let </a:t>
            </a:r>
            <a:r>
              <a:rPr lang="nl-BE" b="0" baseline="0" dirty="0" err="1" smtClean="0"/>
              <a:t>the</a:t>
            </a:r>
            <a:r>
              <a:rPr lang="nl-BE" b="0" baseline="0" dirty="0" smtClean="0"/>
              <a:t> student down. Mentors </a:t>
            </a:r>
            <a:r>
              <a:rPr lang="nl-BE" b="0" baseline="0" dirty="0" err="1" smtClean="0"/>
              <a:t>also</a:t>
            </a:r>
            <a:r>
              <a:rPr lang="nl-BE" b="0" baseline="0" dirty="0" smtClean="0"/>
              <a:t> have </a:t>
            </a:r>
            <a:r>
              <a:rPr lang="nl-BE" b="0" baseline="0" dirty="0" err="1" smtClean="0"/>
              <a:t>to</a:t>
            </a:r>
            <a:r>
              <a:rPr lang="nl-BE" b="0" baseline="0" dirty="0" smtClean="0"/>
              <a:t> deal </a:t>
            </a:r>
            <a:r>
              <a:rPr lang="nl-BE" b="0" baseline="0" dirty="0" err="1" smtClean="0"/>
              <a:t>with</a:t>
            </a:r>
            <a:r>
              <a:rPr lang="nl-BE" b="0" baseline="0" dirty="0" smtClean="0"/>
              <a:t> </a:t>
            </a:r>
            <a:r>
              <a:rPr lang="nl-BE" b="0" baseline="0" dirty="0" err="1" smtClean="0"/>
              <a:t>the</a:t>
            </a:r>
            <a:r>
              <a:rPr lang="nl-BE" b="0" baseline="0" dirty="0" smtClean="0"/>
              <a:t> different </a:t>
            </a:r>
            <a:r>
              <a:rPr lang="nl-BE" b="0" baseline="0" dirty="0" err="1" smtClean="0"/>
              <a:t>reactions</a:t>
            </a:r>
            <a:r>
              <a:rPr lang="nl-BE" b="0" baseline="0" dirty="0" smtClean="0"/>
              <a:t> </a:t>
            </a:r>
            <a:r>
              <a:rPr lang="nl-BE" b="0" baseline="0" dirty="0" err="1" smtClean="0"/>
              <a:t>from</a:t>
            </a:r>
            <a:r>
              <a:rPr lang="nl-BE" b="0" baseline="0" dirty="0" smtClean="0"/>
              <a:t> </a:t>
            </a:r>
            <a:r>
              <a:rPr lang="nl-BE" b="0" baseline="0" dirty="0" err="1" smtClean="0"/>
              <a:t>students</a:t>
            </a:r>
            <a:r>
              <a:rPr lang="nl-BE" b="0" baseline="0" dirty="0" smtClean="0"/>
              <a:t>. </a:t>
            </a:r>
          </a:p>
          <a:p>
            <a:endParaRPr lang="nl-BE" b="0" baseline="0" dirty="0" smtClean="0"/>
          </a:p>
          <a:p>
            <a:r>
              <a:rPr lang="nl-BE" b="1" baseline="0" dirty="0" err="1" smtClean="0"/>
              <a:t>After</a:t>
            </a:r>
            <a:r>
              <a:rPr lang="nl-BE" b="1" baseline="0" dirty="0" smtClean="0"/>
              <a:t> </a:t>
            </a:r>
            <a:r>
              <a:rPr lang="nl-BE" b="1" baseline="0" dirty="0" err="1" smtClean="0"/>
              <a:t>the</a:t>
            </a:r>
            <a:r>
              <a:rPr lang="nl-BE" b="1" baseline="0" dirty="0" smtClean="0"/>
              <a:t> deed is </a:t>
            </a:r>
            <a:r>
              <a:rPr lang="nl-BE" b="1" baseline="0" dirty="0" err="1" smtClean="0"/>
              <a:t>done</a:t>
            </a:r>
            <a:r>
              <a:rPr lang="nl-BE" b="1" baseline="0" dirty="0" smtClean="0"/>
              <a:t>:</a:t>
            </a:r>
          </a:p>
          <a:p>
            <a:r>
              <a:rPr lang="nl-BE" b="0" baseline="0" dirty="0" err="1" smtClean="0"/>
              <a:t>Students</a:t>
            </a:r>
            <a:r>
              <a:rPr lang="nl-BE" b="0" baseline="0" dirty="0" smtClean="0"/>
              <a:t> </a:t>
            </a:r>
            <a:r>
              <a:rPr lang="nl-BE" b="0" baseline="0" dirty="0" err="1" smtClean="0"/>
              <a:t>who</a:t>
            </a:r>
            <a:r>
              <a:rPr lang="nl-BE" b="0" baseline="0" dirty="0" smtClean="0"/>
              <a:t> have </a:t>
            </a:r>
            <a:r>
              <a:rPr lang="nl-BE" b="0" baseline="0" dirty="0" err="1" smtClean="0"/>
              <a:t>failed</a:t>
            </a:r>
            <a:r>
              <a:rPr lang="nl-BE" b="0" baseline="0" dirty="0" smtClean="0"/>
              <a:t> a </a:t>
            </a:r>
            <a:r>
              <a:rPr lang="nl-BE" b="0" baseline="0" dirty="0" err="1" smtClean="0"/>
              <a:t>clinical</a:t>
            </a:r>
            <a:r>
              <a:rPr lang="nl-BE" b="0" baseline="0" dirty="0" smtClean="0"/>
              <a:t> assessment have been </a:t>
            </a:r>
            <a:r>
              <a:rPr lang="nl-BE" b="0" baseline="0" dirty="0" err="1" smtClean="0"/>
              <a:t>given</a:t>
            </a:r>
            <a:r>
              <a:rPr lang="nl-BE" b="0" baseline="0" dirty="0" smtClean="0"/>
              <a:t> a opportunity </a:t>
            </a:r>
            <a:r>
              <a:rPr lang="nl-BE" b="0" baseline="0" dirty="0" err="1" smtClean="0"/>
              <a:t>to</a:t>
            </a:r>
            <a:r>
              <a:rPr lang="nl-BE" b="0" baseline="0" dirty="0" smtClean="0"/>
              <a:t> </a:t>
            </a:r>
            <a:r>
              <a:rPr lang="nl-BE" b="0" baseline="0" dirty="0" err="1" smtClean="0"/>
              <a:t>achieve</a:t>
            </a:r>
            <a:r>
              <a:rPr lang="nl-BE" b="0" baseline="0" dirty="0" smtClean="0"/>
              <a:t> </a:t>
            </a:r>
            <a:r>
              <a:rPr lang="nl-BE" b="0" baseline="0" dirty="0" err="1" smtClean="0"/>
              <a:t>the</a:t>
            </a:r>
            <a:r>
              <a:rPr lang="nl-BE" b="0" baseline="0" dirty="0" smtClean="0"/>
              <a:t> </a:t>
            </a:r>
            <a:r>
              <a:rPr lang="nl-BE" b="0" baseline="0" dirty="0" err="1" smtClean="0"/>
              <a:t>learning</a:t>
            </a:r>
            <a:r>
              <a:rPr lang="nl-BE" b="0" baseline="0" dirty="0" smtClean="0"/>
              <a:t> </a:t>
            </a:r>
            <a:r>
              <a:rPr lang="nl-BE" b="0" baseline="0" dirty="0" err="1" smtClean="0"/>
              <a:t>outcomes</a:t>
            </a:r>
            <a:r>
              <a:rPr lang="nl-BE" b="0" baseline="0" dirty="0" smtClean="0"/>
              <a:t> a second time in </a:t>
            </a:r>
            <a:r>
              <a:rPr lang="nl-BE" b="0" baseline="0" dirty="0" err="1" smtClean="0"/>
              <a:t>another</a:t>
            </a:r>
            <a:r>
              <a:rPr lang="nl-BE" b="0" baseline="0" dirty="0" smtClean="0"/>
              <a:t> placement. </a:t>
            </a:r>
            <a:r>
              <a:rPr lang="nl-BE" b="0" baseline="0" dirty="0" err="1" smtClean="0"/>
              <a:t>When</a:t>
            </a:r>
            <a:r>
              <a:rPr lang="nl-BE" b="0" baseline="0" dirty="0" smtClean="0"/>
              <a:t> mentors are </a:t>
            </a:r>
            <a:r>
              <a:rPr lang="nl-BE" b="0" baseline="0" dirty="0" err="1" smtClean="0"/>
              <a:t>aware</a:t>
            </a:r>
            <a:r>
              <a:rPr lang="nl-BE" b="0" baseline="0" dirty="0" smtClean="0"/>
              <a:t> of </a:t>
            </a:r>
            <a:r>
              <a:rPr lang="nl-BE" b="0" baseline="0" dirty="0" err="1" smtClean="0"/>
              <a:t>the</a:t>
            </a:r>
            <a:r>
              <a:rPr lang="nl-BE" b="0" baseline="0" dirty="0" smtClean="0"/>
              <a:t> </a:t>
            </a:r>
            <a:r>
              <a:rPr lang="nl-BE" b="0" baseline="0" dirty="0" err="1" smtClean="0"/>
              <a:t>student’s</a:t>
            </a:r>
            <a:r>
              <a:rPr lang="nl-BE" b="0" baseline="0" dirty="0" smtClean="0"/>
              <a:t> </a:t>
            </a:r>
            <a:r>
              <a:rPr lang="nl-BE" b="0" baseline="0" dirty="0" err="1" smtClean="0"/>
              <a:t>problems</a:t>
            </a:r>
            <a:r>
              <a:rPr lang="nl-BE" b="0" baseline="0" dirty="0" smtClean="0"/>
              <a:t> or </a:t>
            </a:r>
            <a:r>
              <a:rPr lang="nl-BE" b="0" baseline="0" dirty="0" err="1" smtClean="0"/>
              <a:t>weaknesses</a:t>
            </a:r>
            <a:r>
              <a:rPr lang="nl-BE" b="0" baseline="0" dirty="0" smtClean="0"/>
              <a:t>, </a:t>
            </a:r>
            <a:r>
              <a:rPr lang="nl-BE" b="0" baseline="0" dirty="0" err="1" smtClean="0"/>
              <a:t>it</a:t>
            </a:r>
            <a:r>
              <a:rPr lang="nl-BE" b="0" baseline="0" dirty="0" smtClean="0"/>
              <a:t> </a:t>
            </a:r>
            <a:r>
              <a:rPr lang="nl-BE" b="0" baseline="0" dirty="0" err="1" smtClean="0"/>
              <a:t>would</a:t>
            </a:r>
            <a:r>
              <a:rPr lang="nl-BE" b="0" baseline="0" dirty="0" smtClean="0"/>
              <a:t> </a:t>
            </a:r>
            <a:r>
              <a:rPr lang="nl-BE" b="0" baseline="0" dirty="0" err="1" smtClean="0"/>
              <a:t>allow</a:t>
            </a:r>
            <a:r>
              <a:rPr lang="nl-BE" b="0" baseline="0" dirty="0" smtClean="0"/>
              <a:t> </a:t>
            </a:r>
            <a:r>
              <a:rPr lang="nl-BE" b="0" baseline="0" dirty="0" err="1" smtClean="0"/>
              <a:t>the</a:t>
            </a:r>
            <a:r>
              <a:rPr lang="nl-BE" b="0" baseline="0" dirty="0" smtClean="0"/>
              <a:t> mentor </a:t>
            </a:r>
            <a:r>
              <a:rPr lang="nl-BE" b="0" baseline="0" dirty="0" err="1" smtClean="0"/>
              <a:t>to</a:t>
            </a:r>
            <a:r>
              <a:rPr lang="nl-BE" b="0" baseline="0" dirty="0" smtClean="0"/>
              <a:t> </a:t>
            </a:r>
            <a:r>
              <a:rPr lang="nl-BE" b="0" baseline="0" dirty="0" err="1" smtClean="0"/>
              <a:t>work</a:t>
            </a:r>
            <a:r>
              <a:rPr lang="nl-BE" b="0" baseline="0" dirty="0" smtClean="0"/>
              <a:t> </a:t>
            </a:r>
            <a:r>
              <a:rPr lang="nl-BE" b="0" baseline="0" dirty="0" err="1" smtClean="0"/>
              <a:t>immediately</a:t>
            </a:r>
            <a:r>
              <a:rPr lang="nl-BE" b="0" baseline="0" dirty="0" smtClean="0"/>
              <a:t> </a:t>
            </a:r>
            <a:r>
              <a:rPr lang="nl-BE" b="0" baseline="0" dirty="0" err="1" smtClean="0"/>
              <a:t>with</a:t>
            </a:r>
            <a:r>
              <a:rPr lang="nl-BE" b="0" baseline="0" dirty="0" smtClean="0"/>
              <a:t> </a:t>
            </a:r>
            <a:r>
              <a:rPr lang="nl-BE" b="0" baseline="0" dirty="0" err="1" smtClean="0"/>
              <a:t>the</a:t>
            </a:r>
            <a:r>
              <a:rPr lang="nl-BE" b="0" baseline="0" dirty="0" smtClean="0"/>
              <a:t> student on </a:t>
            </a:r>
            <a:r>
              <a:rPr lang="nl-BE" b="0" baseline="0" dirty="0" err="1" smtClean="0"/>
              <a:t>the</a:t>
            </a:r>
            <a:r>
              <a:rPr lang="nl-BE" b="0" baseline="0" dirty="0" smtClean="0"/>
              <a:t> </a:t>
            </a:r>
            <a:r>
              <a:rPr lang="nl-BE" b="0" baseline="0" dirty="0" err="1" smtClean="0"/>
              <a:t>problems</a:t>
            </a:r>
            <a:r>
              <a:rPr lang="nl-BE" b="0" baseline="0" dirty="0" smtClean="0"/>
              <a:t>, </a:t>
            </a:r>
            <a:r>
              <a:rPr lang="nl-BE" b="0" baseline="0" dirty="0" err="1" smtClean="0"/>
              <a:t>thereby</a:t>
            </a:r>
            <a:r>
              <a:rPr lang="nl-BE" b="0" baseline="0" dirty="0" smtClean="0"/>
              <a:t> </a:t>
            </a:r>
            <a:r>
              <a:rPr lang="nl-BE" b="0" baseline="0" dirty="0" err="1" smtClean="0"/>
              <a:t>allowing</a:t>
            </a:r>
            <a:r>
              <a:rPr lang="nl-BE" b="0" baseline="0" dirty="0" smtClean="0"/>
              <a:t> </a:t>
            </a:r>
            <a:r>
              <a:rPr lang="nl-BE" b="0" baseline="0" dirty="0" err="1" smtClean="0"/>
              <a:t>the</a:t>
            </a:r>
            <a:r>
              <a:rPr lang="nl-BE" b="0" baseline="0" dirty="0" smtClean="0"/>
              <a:t> student a </a:t>
            </a:r>
            <a:r>
              <a:rPr lang="nl-BE" b="0" baseline="0" dirty="0" err="1" smtClean="0"/>
              <a:t>better</a:t>
            </a:r>
            <a:r>
              <a:rPr lang="nl-BE" b="0" baseline="0" dirty="0" smtClean="0"/>
              <a:t> opportunity of succes in </a:t>
            </a:r>
            <a:r>
              <a:rPr lang="nl-BE" b="0" baseline="0" dirty="0" err="1" smtClean="0"/>
              <a:t>the</a:t>
            </a:r>
            <a:r>
              <a:rPr lang="nl-BE" b="0" baseline="0" dirty="0" smtClean="0"/>
              <a:t> placement. </a:t>
            </a:r>
            <a:r>
              <a:rPr lang="nl-BE" b="0" baseline="0" dirty="0" err="1" smtClean="0"/>
              <a:t>Other</a:t>
            </a:r>
            <a:r>
              <a:rPr lang="nl-BE" b="0" baseline="0" dirty="0" smtClean="0"/>
              <a:t> mentors </a:t>
            </a:r>
            <a:r>
              <a:rPr lang="nl-BE" b="0" baseline="0" dirty="0" err="1" smtClean="0"/>
              <a:t>stated</a:t>
            </a:r>
            <a:r>
              <a:rPr lang="nl-BE" b="0" baseline="0" dirty="0" smtClean="0"/>
              <a:t> </a:t>
            </a:r>
            <a:r>
              <a:rPr lang="nl-BE" b="0" baseline="0" dirty="0" err="1" smtClean="0"/>
              <a:t>that</a:t>
            </a:r>
            <a:r>
              <a:rPr lang="nl-BE" b="0" baseline="0" dirty="0" smtClean="0"/>
              <a:t> </a:t>
            </a:r>
            <a:r>
              <a:rPr lang="nl-BE" b="0" baseline="0" dirty="0" err="1" smtClean="0"/>
              <a:t>such</a:t>
            </a:r>
            <a:r>
              <a:rPr lang="nl-BE" b="0" baseline="0" dirty="0" smtClean="0"/>
              <a:t> prior information </a:t>
            </a:r>
            <a:r>
              <a:rPr lang="nl-BE" b="0" baseline="0" dirty="0" err="1" smtClean="0"/>
              <a:t>may</a:t>
            </a:r>
            <a:r>
              <a:rPr lang="nl-BE" b="0" baseline="0" dirty="0" smtClean="0"/>
              <a:t> bias </a:t>
            </a:r>
            <a:r>
              <a:rPr lang="nl-BE" b="0" baseline="0" dirty="0" err="1" smtClean="0"/>
              <a:t>the</a:t>
            </a:r>
            <a:r>
              <a:rPr lang="nl-BE" b="0" baseline="0" dirty="0" smtClean="0"/>
              <a:t> </a:t>
            </a:r>
            <a:r>
              <a:rPr lang="nl-BE" b="0" baseline="0" dirty="0" err="1" smtClean="0"/>
              <a:t>mentor’s</a:t>
            </a:r>
            <a:r>
              <a:rPr lang="nl-BE" b="0" baseline="0" dirty="0" smtClean="0"/>
              <a:t> </a:t>
            </a:r>
            <a:r>
              <a:rPr lang="nl-BE" b="0" baseline="0" dirty="0" err="1" smtClean="0"/>
              <a:t>judgement</a:t>
            </a:r>
            <a:r>
              <a:rPr lang="nl-BE" b="0" baseline="0" dirty="0" smtClean="0"/>
              <a:t> </a:t>
            </a:r>
            <a:r>
              <a:rPr lang="nl-BE" b="0" baseline="0" dirty="0" err="1" smtClean="0"/>
              <a:t>and</a:t>
            </a:r>
            <a:r>
              <a:rPr lang="nl-BE" b="0" baseline="0" dirty="0" smtClean="0"/>
              <a:t> </a:t>
            </a:r>
            <a:r>
              <a:rPr lang="nl-BE" b="0" baseline="0" dirty="0" err="1" smtClean="0"/>
              <a:t>result</a:t>
            </a:r>
            <a:r>
              <a:rPr lang="nl-BE" b="0" baseline="0" dirty="0" smtClean="0"/>
              <a:t> in </a:t>
            </a:r>
            <a:r>
              <a:rPr lang="nl-BE" b="0" baseline="0" dirty="0" err="1" smtClean="0"/>
              <a:t>an</a:t>
            </a:r>
            <a:r>
              <a:rPr lang="nl-BE" b="0" baseline="0" dirty="0" smtClean="0"/>
              <a:t> unfair assessment </a:t>
            </a:r>
            <a:r>
              <a:rPr lang="nl-BE" b="0" baseline="0" dirty="0" err="1" smtClean="0"/>
              <a:t>for</a:t>
            </a:r>
            <a:r>
              <a:rPr lang="nl-BE" b="0" baseline="0" dirty="0" smtClean="0"/>
              <a:t> </a:t>
            </a:r>
            <a:r>
              <a:rPr lang="nl-BE" b="0" baseline="0" dirty="0" err="1" smtClean="0"/>
              <a:t>the</a:t>
            </a:r>
            <a:r>
              <a:rPr lang="nl-BE" b="0" baseline="0" dirty="0" smtClean="0"/>
              <a:t> student. </a:t>
            </a:r>
          </a:p>
          <a:p>
            <a:r>
              <a:rPr lang="nl-BE" b="0" baseline="0" dirty="0" err="1" smtClean="0"/>
              <a:t>Students</a:t>
            </a:r>
            <a:r>
              <a:rPr lang="nl-BE" b="0" baseline="0" dirty="0" smtClean="0"/>
              <a:t> options </a:t>
            </a:r>
            <a:r>
              <a:rPr lang="nl-BE" b="0" baseline="0" dirty="0" err="1" smtClean="0"/>
              <a:t>when</a:t>
            </a:r>
            <a:r>
              <a:rPr lang="nl-BE" b="0" baseline="0" dirty="0" smtClean="0"/>
              <a:t> </a:t>
            </a:r>
            <a:r>
              <a:rPr lang="nl-BE" b="0" baseline="0" dirty="0" err="1" smtClean="0"/>
              <a:t>failing</a:t>
            </a:r>
            <a:r>
              <a:rPr lang="nl-BE" b="0" baseline="0" dirty="0" smtClean="0"/>
              <a:t> </a:t>
            </a:r>
            <a:r>
              <a:rPr lang="nl-BE" b="0" baseline="0" dirty="0" smtClean="0">
                <a:sym typeface="Wingdings" panose="05000000000000000000" pitchFamily="2" charset="2"/>
              </a:rPr>
              <a:t> </a:t>
            </a:r>
            <a:r>
              <a:rPr lang="nl-BE" b="0" baseline="0" dirty="0" err="1" smtClean="0">
                <a:sym typeface="Wingdings" panose="05000000000000000000" pitchFamily="2" charset="2"/>
              </a:rPr>
              <a:t>repeat</a:t>
            </a:r>
            <a:r>
              <a:rPr lang="nl-BE" b="0" baseline="0" dirty="0" smtClean="0">
                <a:sym typeface="Wingdings" panose="05000000000000000000" pitchFamily="2" charset="2"/>
              </a:rPr>
              <a:t> placement, </a:t>
            </a:r>
            <a:r>
              <a:rPr lang="nl-BE" b="0" baseline="0" dirty="0" err="1" smtClean="0">
                <a:sym typeface="Wingdings" panose="05000000000000000000" pitchFamily="2" charset="2"/>
              </a:rPr>
              <a:t>carry</a:t>
            </a:r>
            <a:r>
              <a:rPr lang="nl-BE" b="0" baseline="0" dirty="0" smtClean="0">
                <a:sym typeface="Wingdings" panose="05000000000000000000" pitchFamily="2" charset="2"/>
              </a:rPr>
              <a:t> </a:t>
            </a:r>
            <a:r>
              <a:rPr lang="nl-BE" b="0" baseline="0" dirty="0" err="1" smtClean="0">
                <a:sym typeface="Wingdings" panose="05000000000000000000" pitchFamily="2" charset="2"/>
              </a:rPr>
              <a:t>specific</a:t>
            </a:r>
            <a:r>
              <a:rPr lang="nl-BE" b="0" baseline="0" dirty="0" smtClean="0">
                <a:sym typeface="Wingdings" panose="05000000000000000000" pitchFamily="2" charset="2"/>
              </a:rPr>
              <a:t> </a:t>
            </a:r>
            <a:r>
              <a:rPr lang="nl-BE" b="0" baseline="0" dirty="0" err="1" smtClean="0">
                <a:sym typeface="Wingdings" panose="05000000000000000000" pitchFamily="2" charset="2"/>
              </a:rPr>
              <a:t>learning</a:t>
            </a:r>
            <a:r>
              <a:rPr lang="nl-BE" b="0" baseline="0" dirty="0" smtClean="0">
                <a:sym typeface="Wingdings" panose="05000000000000000000" pitchFamily="2" charset="2"/>
              </a:rPr>
              <a:t> </a:t>
            </a:r>
            <a:r>
              <a:rPr lang="nl-BE" b="0" baseline="0" dirty="0" err="1" smtClean="0">
                <a:sym typeface="Wingdings" panose="05000000000000000000" pitchFamily="2" charset="2"/>
              </a:rPr>
              <a:t>outcomes</a:t>
            </a:r>
            <a:r>
              <a:rPr lang="nl-BE" b="0" baseline="0" dirty="0" smtClean="0">
                <a:sym typeface="Wingdings" panose="05000000000000000000" pitchFamily="2" charset="2"/>
              </a:rPr>
              <a:t> </a:t>
            </a:r>
            <a:r>
              <a:rPr lang="nl-BE" b="0" baseline="0" dirty="0" err="1" smtClean="0">
                <a:sym typeface="Wingdings" panose="05000000000000000000" pitchFamily="2" charset="2"/>
              </a:rPr>
              <a:t>to</a:t>
            </a:r>
            <a:r>
              <a:rPr lang="nl-BE" b="0" baseline="0" dirty="0" smtClean="0">
                <a:sym typeface="Wingdings" panose="05000000000000000000" pitchFamily="2" charset="2"/>
              </a:rPr>
              <a:t> next placement or </a:t>
            </a:r>
            <a:r>
              <a:rPr lang="nl-BE" b="0" baseline="0" dirty="0" err="1" smtClean="0">
                <a:sym typeface="Wingdings" panose="05000000000000000000" pitchFamily="2" charset="2"/>
              </a:rPr>
              <a:t>if</a:t>
            </a:r>
            <a:r>
              <a:rPr lang="nl-BE" b="0" baseline="0" dirty="0" smtClean="0">
                <a:sym typeface="Wingdings" panose="05000000000000000000" pitchFamily="2" charset="2"/>
              </a:rPr>
              <a:t> </a:t>
            </a:r>
            <a:r>
              <a:rPr lang="nl-BE" b="0" baseline="0" dirty="0" err="1" smtClean="0">
                <a:sym typeface="Wingdings" panose="05000000000000000000" pitchFamily="2" charset="2"/>
              </a:rPr>
              <a:t>appropriate</a:t>
            </a:r>
            <a:r>
              <a:rPr lang="nl-BE" b="0" baseline="0" dirty="0" smtClean="0">
                <a:sym typeface="Wingdings" panose="05000000000000000000" pitchFamily="2" charset="2"/>
              </a:rPr>
              <a:t> </a:t>
            </a:r>
            <a:r>
              <a:rPr lang="nl-BE" b="0" baseline="0" dirty="0" err="1" smtClean="0">
                <a:sym typeface="Wingdings" panose="05000000000000000000" pitchFamily="2" charset="2"/>
              </a:rPr>
              <a:t>discontinuation</a:t>
            </a:r>
            <a:r>
              <a:rPr lang="nl-BE" b="0" baseline="0" dirty="0" smtClean="0">
                <a:sym typeface="Wingdings" panose="05000000000000000000" pitchFamily="2" charset="2"/>
              </a:rPr>
              <a:t>. </a:t>
            </a:r>
            <a:endParaRPr lang="nl-BE" b="0" dirty="0"/>
          </a:p>
        </p:txBody>
      </p:sp>
      <p:sp>
        <p:nvSpPr>
          <p:cNvPr id="4" name="Tijdelijke aanduiding voor dianummer 3"/>
          <p:cNvSpPr>
            <a:spLocks noGrp="1"/>
          </p:cNvSpPr>
          <p:nvPr>
            <p:ph type="sldNum" sz="quarter" idx="10"/>
          </p:nvPr>
        </p:nvSpPr>
        <p:spPr/>
        <p:txBody>
          <a:bodyPr/>
          <a:lstStyle/>
          <a:p>
            <a:fld id="{9E87EFF9-B2D6-46EF-8CB4-9FDCF6B408AA}" type="slidenum">
              <a:rPr lang="nl-BE" smtClean="0"/>
              <a:t>21</a:t>
            </a:fld>
            <a:endParaRPr lang="nl-BE"/>
          </a:p>
        </p:txBody>
      </p:sp>
    </p:spTree>
    <p:extLst>
      <p:ext uri="{BB962C8B-B14F-4D97-AF65-F5344CB8AC3E}">
        <p14:creationId xmlns:p14="http://schemas.microsoft.com/office/powerpoint/2010/main" val="2761729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269875" lvl="1" indent="0">
              <a:buFont typeface="Arial" panose="020B0604020202020204" pitchFamily="34" charset="0"/>
              <a:buNone/>
            </a:pPr>
            <a:r>
              <a:rPr lang="nl-BE" b="1" dirty="0" err="1" smtClean="0"/>
              <a:t>Leaving</a:t>
            </a:r>
            <a:r>
              <a:rPr lang="nl-BE" b="1" dirty="0" smtClean="0"/>
              <a:t> </a:t>
            </a:r>
            <a:r>
              <a:rPr lang="nl-BE" b="1" dirty="0" err="1" smtClean="0"/>
              <a:t>it</a:t>
            </a:r>
            <a:r>
              <a:rPr lang="nl-BE" b="1" dirty="0" smtClean="0"/>
              <a:t> </a:t>
            </a:r>
            <a:r>
              <a:rPr lang="nl-BE" b="1" dirty="0" err="1" smtClean="0"/>
              <a:t>too</a:t>
            </a:r>
            <a:r>
              <a:rPr lang="nl-BE" b="1" dirty="0" smtClean="0"/>
              <a:t> late:</a:t>
            </a:r>
          </a:p>
          <a:p>
            <a:pPr marL="269875" lvl="1" indent="0">
              <a:buFont typeface="Arial" panose="020B0604020202020204" pitchFamily="34" charset="0"/>
              <a:buNone/>
            </a:pPr>
            <a:r>
              <a:rPr lang="nl-BE" b="0" dirty="0" smtClean="0"/>
              <a:t>It </a:t>
            </a:r>
            <a:r>
              <a:rPr lang="nl-BE" b="0" dirty="0" err="1" smtClean="0"/>
              <a:t>can</a:t>
            </a:r>
            <a:r>
              <a:rPr lang="nl-BE" b="0" dirty="0" smtClean="0"/>
              <a:t> take 2 or 3 weeks </a:t>
            </a:r>
            <a:r>
              <a:rPr lang="nl-BE" b="0" dirty="0" err="1" smtClean="0"/>
              <a:t>to</a:t>
            </a:r>
            <a:r>
              <a:rPr lang="nl-BE" b="0" dirty="0" smtClean="0"/>
              <a:t> </a:t>
            </a:r>
            <a:r>
              <a:rPr lang="nl-BE" b="0" dirty="0" err="1" smtClean="0"/>
              <a:t>identify</a:t>
            </a:r>
            <a:r>
              <a:rPr lang="nl-BE" b="0" baseline="0" dirty="0" smtClean="0"/>
              <a:t> </a:t>
            </a:r>
            <a:r>
              <a:rPr lang="nl-BE" b="0" baseline="0" dirty="0" err="1" smtClean="0"/>
              <a:t>the</a:t>
            </a:r>
            <a:r>
              <a:rPr lang="nl-BE" b="0" baseline="0" dirty="0" smtClean="0"/>
              <a:t> </a:t>
            </a:r>
            <a:r>
              <a:rPr lang="nl-BE" b="0" baseline="0" dirty="0" err="1" smtClean="0"/>
              <a:t>failing</a:t>
            </a:r>
            <a:r>
              <a:rPr lang="nl-BE" b="0" baseline="0" dirty="0" smtClean="0"/>
              <a:t> student </a:t>
            </a:r>
            <a:r>
              <a:rPr lang="nl-BE" b="0" baseline="0" dirty="0" err="1" smtClean="0"/>
              <a:t>and</a:t>
            </a:r>
            <a:r>
              <a:rPr lang="nl-BE" b="0" baseline="0" dirty="0" smtClean="0"/>
              <a:t> </a:t>
            </a:r>
            <a:r>
              <a:rPr lang="nl-BE" b="0" baseline="0" dirty="0" err="1" smtClean="0"/>
              <a:t>therefore</a:t>
            </a:r>
            <a:r>
              <a:rPr lang="nl-BE" b="0" baseline="0" dirty="0" smtClean="0"/>
              <a:t> s</a:t>
            </a:r>
            <a:r>
              <a:rPr lang="nl-BE" b="0" dirty="0" smtClean="0"/>
              <a:t>hort </a:t>
            </a:r>
            <a:r>
              <a:rPr lang="nl-BE" b="0" dirty="0" err="1" smtClean="0"/>
              <a:t>placements</a:t>
            </a:r>
            <a:r>
              <a:rPr lang="nl-BE" b="0" dirty="0" smtClean="0"/>
              <a:t> </a:t>
            </a:r>
            <a:r>
              <a:rPr lang="nl-BE" b="0" dirty="0" err="1" smtClean="0"/>
              <a:t>can</a:t>
            </a:r>
            <a:r>
              <a:rPr lang="nl-BE" b="0" dirty="0" smtClean="0"/>
              <a:t> </a:t>
            </a:r>
            <a:r>
              <a:rPr lang="nl-BE" b="0" dirty="0" err="1" smtClean="0"/>
              <a:t>contribute</a:t>
            </a:r>
            <a:r>
              <a:rPr lang="nl-BE" b="0" dirty="0" smtClean="0"/>
              <a:t> </a:t>
            </a:r>
            <a:r>
              <a:rPr lang="nl-BE" b="0" dirty="0" err="1" smtClean="0"/>
              <a:t>to</a:t>
            </a:r>
            <a:r>
              <a:rPr lang="nl-BE" b="0" dirty="0" smtClean="0"/>
              <a:t> </a:t>
            </a:r>
            <a:r>
              <a:rPr lang="nl-BE" b="0" dirty="0" err="1" smtClean="0"/>
              <a:t>difficulties</a:t>
            </a:r>
            <a:r>
              <a:rPr lang="nl-BE" b="0" baseline="0" dirty="0" smtClean="0"/>
              <a:t> in </a:t>
            </a:r>
            <a:r>
              <a:rPr lang="nl-BE" b="0" baseline="0" dirty="0" err="1" smtClean="0"/>
              <a:t>identifying</a:t>
            </a:r>
            <a:r>
              <a:rPr lang="nl-BE" b="0" baseline="0" dirty="0" smtClean="0"/>
              <a:t> </a:t>
            </a:r>
            <a:r>
              <a:rPr lang="nl-BE" b="0" baseline="0" dirty="0" err="1" smtClean="0"/>
              <a:t>weak</a:t>
            </a:r>
            <a:r>
              <a:rPr lang="nl-BE" b="0" baseline="0" dirty="0" smtClean="0"/>
              <a:t> </a:t>
            </a:r>
            <a:r>
              <a:rPr lang="nl-BE" b="0" baseline="0" dirty="0" err="1" smtClean="0"/>
              <a:t>students</a:t>
            </a:r>
            <a:r>
              <a:rPr lang="nl-BE" b="0" baseline="0" dirty="0" smtClean="0"/>
              <a:t>. Failure </a:t>
            </a:r>
            <a:r>
              <a:rPr lang="nl-BE" b="0" baseline="0" dirty="0" err="1" smtClean="0"/>
              <a:t>to</a:t>
            </a:r>
            <a:r>
              <a:rPr lang="nl-BE" b="0" baseline="0" dirty="0" smtClean="0"/>
              <a:t> </a:t>
            </a:r>
            <a:r>
              <a:rPr lang="nl-BE" b="0" baseline="0" dirty="0" err="1" smtClean="0"/>
              <a:t>fail</a:t>
            </a:r>
            <a:r>
              <a:rPr lang="nl-BE" b="0" baseline="0" dirty="0" smtClean="0"/>
              <a:t> </a:t>
            </a:r>
            <a:r>
              <a:rPr lang="nl-BE" b="0" baseline="0" dirty="0" err="1" smtClean="0"/>
              <a:t>occurs</a:t>
            </a:r>
            <a:r>
              <a:rPr lang="nl-BE" b="0" baseline="0" dirty="0" smtClean="0"/>
              <a:t> </a:t>
            </a:r>
            <a:r>
              <a:rPr lang="nl-BE" b="0" baseline="0" dirty="0" err="1" smtClean="0"/>
              <a:t>because</a:t>
            </a:r>
            <a:r>
              <a:rPr lang="nl-BE" b="0" baseline="0" dirty="0" smtClean="0"/>
              <a:t> mentors </a:t>
            </a:r>
            <a:r>
              <a:rPr lang="nl-BE" b="0" baseline="0" dirty="0" err="1" smtClean="0"/>
              <a:t>leave</a:t>
            </a:r>
            <a:r>
              <a:rPr lang="nl-BE" b="0" baseline="0" dirty="0" smtClean="0"/>
              <a:t> </a:t>
            </a:r>
            <a:r>
              <a:rPr lang="nl-BE" b="0" baseline="0" dirty="0" err="1" smtClean="0"/>
              <a:t>it</a:t>
            </a:r>
            <a:r>
              <a:rPr lang="nl-BE" b="0" baseline="0" dirty="0" smtClean="0"/>
              <a:t> </a:t>
            </a:r>
            <a:r>
              <a:rPr lang="nl-BE" b="0" baseline="0" dirty="0" err="1" smtClean="0"/>
              <a:t>too</a:t>
            </a:r>
            <a:r>
              <a:rPr lang="nl-BE" b="0" baseline="0" dirty="0" smtClean="0"/>
              <a:t> late in </a:t>
            </a:r>
            <a:r>
              <a:rPr lang="nl-BE" b="0" baseline="0" dirty="0" err="1" smtClean="0"/>
              <a:t>the</a:t>
            </a:r>
            <a:r>
              <a:rPr lang="nl-BE" b="0" baseline="0" dirty="0" smtClean="0"/>
              <a:t> placement </a:t>
            </a:r>
            <a:r>
              <a:rPr lang="nl-BE" b="0" baseline="0" dirty="0" err="1" smtClean="0"/>
              <a:t>before</a:t>
            </a:r>
            <a:r>
              <a:rPr lang="nl-BE" b="0" baseline="0" dirty="0" smtClean="0"/>
              <a:t> </a:t>
            </a:r>
            <a:r>
              <a:rPr lang="nl-BE" b="0" baseline="0" dirty="0" err="1" smtClean="0"/>
              <a:t>addressing</a:t>
            </a:r>
            <a:r>
              <a:rPr lang="nl-BE" b="0" baseline="0" dirty="0" smtClean="0"/>
              <a:t> </a:t>
            </a:r>
            <a:r>
              <a:rPr lang="nl-BE" b="0" baseline="0" dirty="0" err="1" smtClean="0"/>
              <a:t>the</a:t>
            </a:r>
            <a:r>
              <a:rPr lang="nl-BE" b="0" baseline="0" dirty="0" smtClean="0"/>
              <a:t> issues </a:t>
            </a:r>
            <a:r>
              <a:rPr lang="nl-BE" b="0" baseline="0" dirty="0" err="1" smtClean="0"/>
              <a:t>with</a:t>
            </a:r>
            <a:r>
              <a:rPr lang="nl-BE" b="0" baseline="0" dirty="0" smtClean="0"/>
              <a:t> </a:t>
            </a:r>
            <a:r>
              <a:rPr lang="nl-BE" b="0" baseline="0" dirty="0" err="1" smtClean="0"/>
              <a:t>the</a:t>
            </a:r>
            <a:r>
              <a:rPr lang="nl-BE" b="0" baseline="0" dirty="0" smtClean="0"/>
              <a:t> student. </a:t>
            </a:r>
            <a:r>
              <a:rPr lang="nl-BE" b="0" baseline="0" dirty="0" err="1" smtClean="0"/>
              <a:t>If</a:t>
            </a:r>
            <a:r>
              <a:rPr lang="nl-BE" b="0" baseline="0" dirty="0" smtClean="0"/>
              <a:t> </a:t>
            </a:r>
            <a:r>
              <a:rPr lang="nl-BE" b="0" baseline="0" dirty="0" err="1" smtClean="0"/>
              <a:t>there</a:t>
            </a:r>
            <a:r>
              <a:rPr lang="nl-BE" b="0" baseline="0" dirty="0" smtClean="0"/>
              <a:t> has been </a:t>
            </a:r>
            <a:r>
              <a:rPr lang="nl-BE" b="0" baseline="0" dirty="0" err="1" smtClean="0"/>
              <a:t>insufficient</a:t>
            </a:r>
            <a:r>
              <a:rPr lang="nl-BE" b="0" baseline="0" dirty="0" smtClean="0"/>
              <a:t> time </a:t>
            </a:r>
            <a:r>
              <a:rPr lang="nl-BE" b="0" baseline="0" dirty="0" err="1" smtClean="0"/>
              <a:t>and</a:t>
            </a:r>
            <a:r>
              <a:rPr lang="nl-BE" b="0" baseline="0" dirty="0" smtClean="0"/>
              <a:t> support </a:t>
            </a:r>
            <a:r>
              <a:rPr lang="nl-BE" b="0" baseline="0" dirty="0" err="1" smtClean="0"/>
              <a:t>given</a:t>
            </a:r>
            <a:r>
              <a:rPr lang="nl-BE" b="0" baseline="0" dirty="0" smtClean="0"/>
              <a:t> </a:t>
            </a:r>
            <a:r>
              <a:rPr lang="nl-BE" b="0" baseline="0" dirty="0" err="1" smtClean="0"/>
              <a:t>to</a:t>
            </a:r>
            <a:r>
              <a:rPr lang="nl-BE" b="0" baseline="0" dirty="0" smtClean="0"/>
              <a:t> </a:t>
            </a:r>
            <a:r>
              <a:rPr lang="nl-BE" b="0" baseline="0" dirty="0" err="1" smtClean="0"/>
              <a:t>the</a:t>
            </a:r>
            <a:r>
              <a:rPr lang="nl-BE" b="0" baseline="0" dirty="0" smtClean="0"/>
              <a:t> student, </a:t>
            </a:r>
            <a:r>
              <a:rPr lang="nl-BE" b="0" baseline="0" dirty="0" err="1" smtClean="0"/>
              <a:t>then</a:t>
            </a:r>
            <a:r>
              <a:rPr lang="nl-BE" b="0" baseline="0" dirty="0" smtClean="0"/>
              <a:t> </a:t>
            </a:r>
            <a:r>
              <a:rPr lang="nl-BE" b="0" baseline="0" dirty="0" err="1" smtClean="0"/>
              <a:t>lecturers</a:t>
            </a:r>
            <a:r>
              <a:rPr lang="nl-BE" b="0" baseline="0" dirty="0" smtClean="0"/>
              <a:t> feel </a:t>
            </a:r>
            <a:r>
              <a:rPr lang="nl-BE" b="0" baseline="0" dirty="0" err="1" smtClean="0"/>
              <a:t>they</a:t>
            </a:r>
            <a:r>
              <a:rPr lang="nl-BE" b="0" baseline="0" dirty="0" smtClean="0"/>
              <a:t> </a:t>
            </a:r>
            <a:r>
              <a:rPr lang="nl-BE" b="0" baseline="0" dirty="0" err="1" smtClean="0"/>
              <a:t>cannot</a:t>
            </a:r>
            <a:r>
              <a:rPr lang="nl-BE" b="0" baseline="0" dirty="0" smtClean="0"/>
              <a:t> support a </a:t>
            </a:r>
            <a:r>
              <a:rPr lang="nl-BE" b="0" baseline="0" dirty="0" err="1" smtClean="0"/>
              <a:t>failed</a:t>
            </a:r>
            <a:r>
              <a:rPr lang="nl-BE" b="0" baseline="0" dirty="0" smtClean="0"/>
              <a:t> assessment, as </a:t>
            </a:r>
            <a:r>
              <a:rPr lang="nl-BE" b="0" baseline="0" dirty="0" err="1" smtClean="0"/>
              <a:t>the</a:t>
            </a:r>
            <a:r>
              <a:rPr lang="nl-BE" b="0" baseline="0" dirty="0" smtClean="0"/>
              <a:t> student </a:t>
            </a:r>
            <a:r>
              <a:rPr lang="nl-BE" b="0" baseline="0" dirty="0" err="1" smtClean="0"/>
              <a:t>will</a:t>
            </a:r>
            <a:r>
              <a:rPr lang="nl-BE" b="0" baseline="0" dirty="0" smtClean="0"/>
              <a:t> win on appeal. It is important </a:t>
            </a:r>
            <a:r>
              <a:rPr lang="nl-BE" b="0" baseline="0" dirty="0" err="1" smtClean="0"/>
              <a:t>to</a:t>
            </a:r>
            <a:r>
              <a:rPr lang="nl-BE" b="0" baseline="0" dirty="0" smtClean="0"/>
              <a:t> follow </a:t>
            </a:r>
            <a:r>
              <a:rPr lang="nl-BE" b="0" baseline="0" dirty="0" err="1" smtClean="0"/>
              <a:t>the</a:t>
            </a:r>
            <a:r>
              <a:rPr lang="nl-BE" b="0" baseline="0" dirty="0" smtClean="0"/>
              <a:t> assessment procedure </a:t>
            </a:r>
            <a:r>
              <a:rPr lang="nl-BE" b="0" baseline="0" dirty="0" err="1" smtClean="0"/>
              <a:t>and</a:t>
            </a:r>
            <a:r>
              <a:rPr lang="nl-BE" b="0" baseline="0" dirty="0" smtClean="0"/>
              <a:t> </a:t>
            </a:r>
            <a:r>
              <a:rPr lang="nl-BE" b="0" baseline="0" dirty="0" err="1" smtClean="0"/>
              <a:t>to</a:t>
            </a:r>
            <a:r>
              <a:rPr lang="nl-BE" b="0" baseline="0" dirty="0" smtClean="0"/>
              <a:t> do a </a:t>
            </a:r>
            <a:r>
              <a:rPr lang="nl-BE" b="0" baseline="0" dirty="0" err="1" smtClean="0"/>
              <a:t>midway</a:t>
            </a:r>
            <a:r>
              <a:rPr lang="nl-BE" b="0" baseline="0" dirty="0" smtClean="0"/>
              <a:t> assessment in </a:t>
            </a:r>
            <a:r>
              <a:rPr lang="nl-BE" b="0" baseline="0" dirty="0" err="1" smtClean="0"/>
              <a:t>the</a:t>
            </a:r>
            <a:r>
              <a:rPr lang="nl-BE" b="0" baseline="0" dirty="0" smtClean="0"/>
              <a:t> </a:t>
            </a:r>
            <a:r>
              <a:rPr lang="nl-BE" b="0" baseline="0" dirty="0" err="1" smtClean="0"/>
              <a:t>whole</a:t>
            </a:r>
            <a:r>
              <a:rPr lang="nl-BE" b="0" baseline="0" dirty="0" smtClean="0"/>
              <a:t> </a:t>
            </a:r>
            <a:r>
              <a:rPr lang="nl-BE" b="0" baseline="0" dirty="0" err="1" smtClean="0"/>
              <a:t>process</a:t>
            </a:r>
            <a:r>
              <a:rPr lang="nl-BE" b="0" baseline="0" dirty="0" smtClean="0"/>
              <a:t>. Mentors has </a:t>
            </a:r>
            <a:r>
              <a:rPr lang="nl-BE" b="0" baseline="0" dirty="0" err="1" smtClean="0"/>
              <a:t>an</a:t>
            </a:r>
            <a:r>
              <a:rPr lang="nl-BE" b="0" baseline="0" dirty="0" smtClean="0"/>
              <a:t> </a:t>
            </a:r>
            <a:r>
              <a:rPr lang="nl-BE" b="0" baseline="0" dirty="0" err="1" smtClean="0"/>
              <a:t>unwillingness</a:t>
            </a:r>
            <a:r>
              <a:rPr lang="nl-BE" b="0" baseline="0" dirty="0" smtClean="0"/>
              <a:t> </a:t>
            </a:r>
            <a:r>
              <a:rPr lang="nl-BE" b="0" baseline="0" dirty="0" err="1" smtClean="0"/>
              <a:t>to</a:t>
            </a:r>
            <a:r>
              <a:rPr lang="nl-BE" b="0" baseline="0" dirty="0" smtClean="0"/>
              <a:t> </a:t>
            </a:r>
            <a:r>
              <a:rPr lang="nl-BE" b="0" baseline="0" dirty="0" err="1" smtClean="0"/>
              <a:t>fail</a:t>
            </a:r>
            <a:r>
              <a:rPr lang="nl-BE" b="0" baseline="0" dirty="0" smtClean="0"/>
              <a:t> </a:t>
            </a:r>
            <a:r>
              <a:rPr lang="nl-BE" b="0" baseline="0" dirty="0" err="1" smtClean="0"/>
              <a:t>students</a:t>
            </a:r>
            <a:r>
              <a:rPr lang="nl-BE" b="0" baseline="0" dirty="0" smtClean="0"/>
              <a:t> </a:t>
            </a:r>
            <a:r>
              <a:rPr lang="nl-BE" b="0" baseline="0" dirty="0" err="1" smtClean="0"/>
              <a:t>espacially</a:t>
            </a:r>
            <a:r>
              <a:rPr lang="nl-BE" b="0" baseline="0" dirty="0" smtClean="0"/>
              <a:t> </a:t>
            </a:r>
            <a:r>
              <a:rPr lang="nl-BE" b="0" baseline="0" dirty="0" err="1" smtClean="0"/>
              <a:t>early</a:t>
            </a:r>
            <a:r>
              <a:rPr lang="nl-BE" b="0" baseline="0" dirty="0" smtClean="0"/>
              <a:t> in a </a:t>
            </a:r>
            <a:r>
              <a:rPr lang="nl-BE" b="0" baseline="0" dirty="0" err="1" smtClean="0"/>
              <a:t>nursing</a:t>
            </a:r>
            <a:r>
              <a:rPr lang="nl-BE" b="0" baseline="0" dirty="0" smtClean="0"/>
              <a:t> </a:t>
            </a:r>
            <a:r>
              <a:rPr lang="nl-BE" b="0" baseline="0" dirty="0" err="1" smtClean="0"/>
              <a:t>programme</a:t>
            </a:r>
            <a:r>
              <a:rPr lang="nl-BE" b="0" baseline="0" dirty="0" smtClean="0"/>
              <a:t>, </a:t>
            </a:r>
            <a:r>
              <a:rPr lang="nl-BE" b="0" baseline="0" dirty="0" err="1" smtClean="0"/>
              <a:t>because</a:t>
            </a:r>
            <a:r>
              <a:rPr lang="nl-BE" b="0" baseline="0" dirty="0" smtClean="0"/>
              <a:t> </a:t>
            </a:r>
            <a:r>
              <a:rPr lang="nl-BE" b="0" baseline="0" dirty="0" err="1" smtClean="0"/>
              <a:t>students</a:t>
            </a:r>
            <a:r>
              <a:rPr lang="nl-BE" b="0" baseline="0" dirty="0" smtClean="0"/>
              <a:t> </a:t>
            </a:r>
            <a:r>
              <a:rPr lang="nl-BE" b="0" baseline="0" dirty="0" err="1" smtClean="0"/>
              <a:t>could</a:t>
            </a:r>
            <a:r>
              <a:rPr lang="nl-BE" b="0" baseline="0" dirty="0" smtClean="0"/>
              <a:t> </a:t>
            </a:r>
            <a:r>
              <a:rPr lang="nl-BE" b="0" baseline="0" dirty="0" err="1" smtClean="0"/>
              <a:t>pick</a:t>
            </a:r>
            <a:r>
              <a:rPr lang="nl-BE" b="0" baseline="0" dirty="0" smtClean="0"/>
              <a:t> up </a:t>
            </a:r>
            <a:r>
              <a:rPr lang="nl-BE" b="0" baseline="0" dirty="0" err="1" smtClean="0"/>
              <a:t>necessary</a:t>
            </a:r>
            <a:r>
              <a:rPr lang="nl-BE" b="0" baseline="0" dirty="0" smtClean="0"/>
              <a:t> skills as </a:t>
            </a:r>
            <a:r>
              <a:rPr lang="nl-BE" b="0" baseline="0" dirty="0" err="1" smtClean="0"/>
              <a:t>they</a:t>
            </a:r>
            <a:r>
              <a:rPr lang="nl-BE" b="0" baseline="0" dirty="0" smtClean="0"/>
              <a:t> </a:t>
            </a:r>
            <a:r>
              <a:rPr lang="nl-BE" b="0" baseline="0" dirty="0" err="1" smtClean="0"/>
              <a:t>progressed</a:t>
            </a:r>
            <a:r>
              <a:rPr lang="nl-BE" b="0" baseline="0" dirty="0" smtClean="0"/>
              <a:t>. </a:t>
            </a:r>
            <a:endParaRPr lang="nl-BE" b="0" dirty="0" smtClean="0"/>
          </a:p>
          <a:p>
            <a:pPr marL="269875" lvl="1" indent="0">
              <a:buFont typeface="Arial" panose="020B0604020202020204" pitchFamily="34" charset="0"/>
              <a:buNone/>
            </a:pPr>
            <a:endParaRPr lang="nl-BE" b="0" dirty="0" smtClean="0"/>
          </a:p>
          <a:p>
            <a:pPr marL="269875" lvl="1" indent="0">
              <a:buFont typeface="Arial" panose="020B0604020202020204" pitchFamily="34" charset="0"/>
              <a:buNone/>
            </a:pPr>
            <a:r>
              <a:rPr lang="nl-BE" b="1" dirty="0" smtClean="0"/>
              <a:t>Personal </a:t>
            </a:r>
            <a:r>
              <a:rPr lang="nl-BE" b="1" dirty="0" err="1" smtClean="0"/>
              <a:t>consequences</a:t>
            </a:r>
            <a:r>
              <a:rPr lang="nl-BE" b="1" dirty="0" smtClean="0"/>
              <a:t>:</a:t>
            </a:r>
          </a:p>
          <a:p>
            <a:pPr marL="269875" lvl="1" indent="0">
              <a:buFont typeface="Arial" panose="020B0604020202020204" pitchFamily="34" charset="0"/>
              <a:buNone/>
            </a:pPr>
            <a:r>
              <a:rPr lang="nl-BE" b="0" dirty="0" smtClean="0"/>
              <a:t>It is well </a:t>
            </a:r>
            <a:r>
              <a:rPr lang="nl-BE" b="0" dirty="0" err="1" smtClean="0"/>
              <a:t>recognised</a:t>
            </a:r>
            <a:r>
              <a:rPr lang="nl-BE" b="0" dirty="0" smtClean="0"/>
              <a:t> </a:t>
            </a:r>
            <a:r>
              <a:rPr lang="nl-BE" b="0" dirty="0" err="1" smtClean="0"/>
              <a:t>that</a:t>
            </a:r>
            <a:r>
              <a:rPr lang="nl-BE" b="0" dirty="0" smtClean="0"/>
              <a:t> </a:t>
            </a:r>
            <a:r>
              <a:rPr lang="nl-BE" b="0" dirty="0" err="1" smtClean="0"/>
              <a:t>when</a:t>
            </a:r>
            <a:r>
              <a:rPr lang="nl-BE" b="0" dirty="0" smtClean="0"/>
              <a:t> mentors make a </a:t>
            </a:r>
            <a:r>
              <a:rPr lang="nl-BE" b="0" dirty="0" err="1" smtClean="0"/>
              <a:t>clinical</a:t>
            </a:r>
            <a:r>
              <a:rPr lang="nl-BE" b="0" dirty="0" smtClean="0"/>
              <a:t> performance </a:t>
            </a:r>
            <a:r>
              <a:rPr lang="nl-BE" b="0" dirty="0" err="1" smtClean="0"/>
              <a:t>judgement</a:t>
            </a:r>
            <a:r>
              <a:rPr lang="nl-BE" b="0" dirty="0" smtClean="0"/>
              <a:t> </a:t>
            </a:r>
            <a:r>
              <a:rPr lang="nl-BE" b="0" dirty="0" err="1" smtClean="0"/>
              <a:t>about</a:t>
            </a:r>
            <a:r>
              <a:rPr lang="nl-BE" b="0" dirty="0" smtClean="0"/>
              <a:t> </a:t>
            </a:r>
            <a:r>
              <a:rPr lang="nl-BE" b="0" dirty="0" err="1" smtClean="0"/>
              <a:t>an</a:t>
            </a:r>
            <a:r>
              <a:rPr lang="nl-BE" b="0" dirty="0" smtClean="0"/>
              <a:t> </a:t>
            </a:r>
            <a:r>
              <a:rPr lang="nl-BE" b="0" dirty="0" err="1" smtClean="0"/>
              <a:t>individual</a:t>
            </a:r>
            <a:r>
              <a:rPr lang="nl-BE" b="0" baseline="0" dirty="0" smtClean="0"/>
              <a:t> student </a:t>
            </a:r>
            <a:r>
              <a:rPr lang="nl-BE" b="0" baseline="0" dirty="0" err="1" smtClean="0"/>
              <a:t>the</a:t>
            </a:r>
            <a:r>
              <a:rPr lang="nl-BE" b="0" baseline="0" dirty="0" smtClean="0"/>
              <a:t> </a:t>
            </a:r>
            <a:r>
              <a:rPr lang="nl-BE" b="0" baseline="0" dirty="0" err="1" smtClean="0"/>
              <a:t>problem</a:t>
            </a:r>
            <a:r>
              <a:rPr lang="nl-BE" b="0" baseline="0" dirty="0" smtClean="0"/>
              <a:t> of </a:t>
            </a:r>
            <a:r>
              <a:rPr lang="nl-BE" b="0" baseline="0" dirty="0" err="1" smtClean="0"/>
              <a:t>subjectivity</a:t>
            </a:r>
            <a:r>
              <a:rPr lang="nl-BE" b="0" baseline="0" dirty="0" smtClean="0"/>
              <a:t> </a:t>
            </a:r>
            <a:r>
              <a:rPr lang="nl-BE" b="0" baseline="0" dirty="0" err="1" smtClean="0"/>
              <a:t>and</a:t>
            </a:r>
            <a:r>
              <a:rPr lang="nl-BE" b="0" baseline="0" dirty="0" smtClean="0"/>
              <a:t> </a:t>
            </a:r>
            <a:r>
              <a:rPr lang="nl-BE" b="0" baseline="0" dirty="0" err="1" smtClean="0"/>
              <a:t>socialisation</a:t>
            </a:r>
            <a:r>
              <a:rPr lang="nl-BE" b="0" baseline="0" dirty="0" smtClean="0"/>
              <a:t> </a:t>
            </a:r>
            <a:r>
              <a:rPr lang="nl-BE" b="0" baseline="0" dirty="0" err="1" smtClean="0"/>
              <a:t>arises</a:t>
            </a:r>
            <a:r>
              <a:rPr lang="nl-BE" b="0" baseline="0" dirty="0" smtClean="0"/>
              <a:t>. </a:t>
            </a:r>
            <a:r>
              <a:rPr lang="nl-BE" b="0" baseline="0" dirty="0" err="1" smtClean="0"/>
              <a:t>If</a:t>
            </a:r>
            <a:r>
              <a:rPr lang="nl-BE" b="0" baseline="0" dirty="0" smtClean="0"/>
              <a:t> a mentor </a:t>
            </a:r>
            <a:r>
              <a:rPr lang="nl-BE" b="0" baseline="0" dirty="0" err="1" smtClean="0"/>
              <a:t>carries</a:t>
            </a:r>
            <a:r>
              <a:rPr lang="nl-BE" b="0" baseline="0" dirty="0" smtClean="0"/>
              <a:t> out </a:t>
            </a:r>
            <a:r>
              <a:rPr lang="nl-BE" b="0" baseline="0" dirty="0" err="1" smtClean="0"/>
              <a:t>an</a:t>
            </a:r>
            <a:r>
              <a:rPr lang="nl-BE" b="0" baseline="0" dirty="0" smtClean="0"/>
              <a:t> assessment over a </a:t>
            </a:r>
            <a:r>
              <a:rPr lang="nl-BE" b="0" baseline="0" dirty="0" err="1" smtClean="0"/>
              <a:t>period</a:t>
            </a:r>
            <a:r>
              <a:rPr lang="nl-BE" b="0" baseline="0" dirty="0" smtClean="0"/>
              <a:t> of time </a:t>
            </a:r>
            <a:r>
              <a:rPr lang="nl-BE" b="0" baseline="0" dirty="0" err="1" smtClean="0"/>
              <a:t>then</a:t>
            </a:r>
            <a:r>
              <a:rPr lang="nl-BE" b="0" baseline="0" dirty="0" smtClean="0"/>
              <a:t> a </a:t>
            </a:r>
            <a:r>
              <a:rPr lang="nl-BE" b="0" baseline="0" dirty="0" err="1" smtClean="0"/>
              <a:t>socialisation</a:t>
            </a:r>
            <a:r>
              <a:rPr lang="nl-BE" b="0" baseline="0" dirty="0" smtClean="0"/>
              <a:t> </a:t>
            </a:r>
            <a:r>
              <a:rPr lang="nl-BE" b="0" baseline="0" dirty="0" err="1" smtClean="0"/>
              <a:t>process</a:t>
            </a:r>
            <a:r>
              <a:rPr lang="nl-BE" b="0" baseline="0" dirty="0" smtClean="0"/>
              <a:t> takes </a:t>
            </a:r>
            <a:r>
              <a:rPr lang="nl-BE" b="0" baseline="0" dirty="0" err="1" smtClean="0"/>
              <a:t>place</a:t>
            </a:r>
            <a:r>
              <a:rPr lang="nl-BE" b="0" baseline="0" dirty="0" smtClean="0"/>
              <a:t>, </a:t>
            </a:r>
            <a:r>
              <a:rPr lang="nl-BE" b="0" baseline="0" dirty="0" err="1" smtClean="0"/>
              <a:t>which</a:t>
            </a:r>
            <a:r>
              <a:rPr lang="nl-BE" b="0" baseline="0" dirty="0" smtClean="0"/>
              <a:t> </a:t>
            </a:r>
            <a:r>
              <a:rPr lang="nl-BE" b="0" baseline="0" dirty="0" err="1" smtClean="0"/>
              <a:t>may</a:t>
            </a:r>
            <a:r>
              <a:rPr lang="nl-BE" b="0" baseline="0" dirty="0" smtClean="0"/>
              <a:t> bias </a:t>
            </a:r>
            <a:r>
              <a:rPr lang="nl-BE" b="0" baseline="0" dirty="0" err="1" smtClean="0"/>
              <a:t>the</a:t>
            </a:r>
            <a:r>
              <a:rPr lang="nl-BE" b="0" baseline="0" dirty="0" smtClean="0"/>
              <a:t> assessment in </a:t>
            </a:r>
            <a:r>
              <a:rPr lang="nl-BE" b="0" baseline="0" dirty="0" err="1" smtClean="0"/>
              <a:t>either</a:t>
            </a:r>
            <a:r>
              <a:rPr lang="nl-BE" b="0" baseline="0" dirty="0" smtClean="0"/>
              <a:t> </a:t>
            </a:r>
            <a:r>
              <a:rPr lang="nl-BE" b="0" baseline="0" dirty="0" err="1" smtClean="0"/>
              <a:t>direction</a:t>
            </a:r>
            <a:r>
              <a:rPr lang="nl-BE" b="0" baseline="0" dirty="0" smtClean="0"/>
              <a:t>. </a:t>
            </a:r>
            <a:endParaRPr lang="nl-BE" b="0" dirty="0" smtClean="0"/>
          </a:p>
          <a:p>
            <a:pPr marL="269875" lvl="1" indent="0">
              <a:buFont typeface="Arial" panose="020B0604020202020204" pitchFamily="34" charset="0"/>
              <a:buNone/>
            </a:pPr>
            <a:endParaRPr lang="nl-BE" b="1" dirty="0" smtClean="0"/>
          </a:p>
          <a:p>
            <a:pPr marL="269875" lvl="1" indent="0">
              <a:buFont typeface="Arial" panose="020B0604020202020204" pitchFamily="34" charset="0"/>
              <a:buNone/>
            </a:pPr>
            <a:r>
              <a:rPr lang="nl-BE" b="1" dirty="0" err="1" smtClean="0"/>
              <a:t>Facing</a:t>
            </a:r>
            <a:r>
              <a:rPr lang="nl-BE" b="1" dirty="0" smtClean="0"/>
              <a:t> personal </a:t>
            </a:r>
            <a:r>
              <a:rPr lang="nl-BE" b="1" dirty="0" err="1" smtClean="0"/>
              <a:t>challenges</a:t>
            </a:r>
            <a:r>
              <a:rPr lang="nl-BE" b="1" dirty="0" smtClean="0"/>
              <a:t>:</a:t>
            </a:r>
          </a:p>
          <a:p>
            <a:pPr marL="269875" lvl="1" indent="0">
              <a:buFont typeface="Arial" panose="020B0604020202020204" pitchFamily="34" charset="0"/>
              <a:buNone/>
            </a:pPr>
            <a:r>
              <a:rPr lang="nl-BE" b="0" dirty="0" err="1" smtClean="0"/>
              <a:t>Failing</a:t>
            </a:r>
            <a:r>
              <a:rPr lang="nl-BE" b="0" baseline="0" dirty="0" smtClean="0"/>
              <a:t> a student in </a:t>
            </a:r>
            <a:r>
              <a:rPr lang="nl-BE" b="0" baseline="0" dirty="0" err="1" smtClean="0"/>
              <a:t>practice</a:t>
            </a:r>
            <a:r>
              <a:rPr lang="nl-BE" b="0" baseline="0" dirty="0" smtClean="0"/>
              <a:t> </a:t>
            </a:r>
            <a:r>
              <a:rPr lang="nl-BE" b="0" baseline="0" dirty="0" err="1" smtClean="0"/>
              <a:t>placements</a:t>
            </a:r>
            <a:r>
              <a:rPr lang="nl-BE" b="0" baseline="0" dirty="0" smtClean="0"/>
              <a:t> is </a:t>
            </a:r>
            <a:r>
              <a:rPr lang="nl-BE" b="0" baseline="0" dirty="0" err="1" smtClean="0"/>
              <a:t>difficult</a:t>
            </a:r>
            <a:r>
              <a:rPr lang="nl-BE" b="0" baseline="0" dirty="0" smtClean="0"/>
              <a:t> </a:t>
            </a:r>
            <a:r>
              <a:rPr lang="nl-BE" b="0" baseline="0" dirty="0" err="1" smtClean="0"/>
              <a:t>for</a:t>
            </a:r>
            <a:r>
              <a:rPr lang="nl-BE" b="0" baseline="0" dirty="0" smtClean="0"/>
              <a:t> a ‘</a:t>
            </a:r>
            <a:r>
              <a:rPr lang="nl-BE" b="0" baseline="0" dirty="0" err="1" smtClean="0"/>
              <a:t>caring</a:t>
            </a:r>
            <a:r>
              <a:rPr lang="nl-BE" b="0" baseline="0" dirty="0" smtClean="0"/>
              <a:t>’ </a:t>
            </a:r>
            <a:r>
              <a:rPr lang="nl-BE" b="0" baseline="0" dirty="0" err="1" smtClean="0"/>
              <a:t>profession</a:t>
            </a:r>
            <a:r>
              <a:rPr lang="nl-BE" b="0" baseline="0" dirty="0" smtClean="0"/>
              <a:t>. A mentor </a:t>
            </a:r>
            <a:r>
              <a:rPr lang="nl-BE" b="0" baseline="0" dirty="0" err="1" smtClean="0"/>
              <a:t>can</a:t>
            </a:r>
            <a:r>
              <a:rPr lang="nl-BE" b="0" baseline="0" dirty="0" smtClean="0"/>
              <a:t> </a:t>
            </a:r>
            <a:r>
              <a:rPr lang="nl-BE" b="0" baseline="0" dirty="0" err="1" smtClean="0"/>
              <a:t>experiences</a:t>
            </a:r>
            <a:r>
              <a:rPr lang="nl-BE" b="0" baseline="0" dirty="0" smtClean="0"/>
              <a:t> </a:t>
            </a:r>
            <a:r>
              <a:rPr lang="nl-BE" b="0" baseline="0" dirty="0" err="1" smtClean="0"/>
              <a:t>the</a:t>
            </a:r>
            <a:r>
              <a:rPr lang="nl-BE" b="0" baseline="0" dirty="0" smtClean="0"/>
              <a:t> feeling of personal failure </a:t>
            </a:r>
            <a:r>
              <a:rPr lang="nl-BE" b="0" baseline="0" dirty="0" err="1" smtClean="0"/>
              <a:t>when</a:t>
            </a:r>
            <a:r>
              <a:rPr lang="nl-BE" b="0" baseline="0" dirty="0" smtClean="0"/>
              <a:t> </a:t>
            </a:r>
            <a:r>
              <a:rPr lang="nl-BE" b="0" baseline="0" dirty="0" err="1" smtClean="0"/>
              <a:t>dealing</a:t>
            </a:r>
            <a:r>
              <a:rPr lang="nl-BE" b="0" baseline="0" dirty="0" smtClean="0"/>
              <a:t> </a:t>
            </a:r>
            <a:r>
              <a:rPr lang="nl-BE" b="0" baseline="0" dirty="0" err="1" smtClean="0"/>
              <a:t>with</a:t>
            </a:r>
            <a:r>
              <a:rPr lang="nl-BE" b="0" baseline="0" dirty="0" smtClean="0"/>
              <a:t> a </a:t>
            </a:r>
            <a:r>
              <a:rPr lang="nl-BE" b="0" baseline="0" dirty="0" err="1" smtClean="0"/>
              <a:t>failing</a:t>
            </a:r>
            <a:r>
              <a:rPr lang="nl-BE" b="0" baseline="0" dirty="0" smtClean="0"/>
              <a:t> student. </a:t>
            </a:r>
            <a:r>
              <a:rPr lang="nl-BE" b="0" baseline="0" dirty="0" err="1" smtClean="0"/>
              <a:t>Another</a:t>
            </a:r>
            <a:r>
              <a:rPr lang="nl-BE" b="0" baseline="0" dirty="0" smtClean="0"/>
              <a:t> personal </a:t>
            </a:r>
            <a:r>
              <a:rPr lang="nl-BE" b="0" baseline="0" dirty="0" err="1" smtClean="0"/>
              <a:t>challenge</a:t>
            </a:r>
            <a:r>
              <a:rPr lang="nl-BE" b="0" baseline="0" dirty="0" smtClean="0"/>
              <a:t> mentors face is </a:t>
            </a:r>
            <a:r>
              <a:rPr lang="nl-BE" b="0" baseline="0" dirty="0" err="1" smtClean="0"/>
              <a:t>lack</a:t>
            </a:r>
            <a:r>
              <a:rPr lang="nl-BE" b="0" baseline="0" dirty="0" smtClean="0"/>
              <a:t> of time. </a:t>
            </a:r>
            <a:r>
              <a:rPr lang="nl-BE" b="0" baseline="0" dirty="0" err="1" smtClean="0"/>
              <a:t>Lack</a:t>
            </a:r>
            <a:r>
              <a:rPr lang="nl-BE" b="0" baseline="0" dirty="0" smtClean="0"/>
              <a:t> of time </a:t>
            </a:r>
            <a:r>
              <a:rPr lang="nl-BE" b="0" baseline="0" dirty="0" err="1" smtClean="0"/>
              <a:t>available</a:t>
            </a:r>
            <a:r>
              <a:rPr lang="nl-BE" b="0" baseline="0" dirty="0" smtClean="0"/>
              <a:t> </a:t>
            </a:r>
            <a:r>
              <a:rPr lang="nl-BE" b="0" baseline="0" dirty="0" err="1" smtClean="0"/>
              <a:t>to</a:t>
            </a:r>
            <a:r>
              <a:rPr lang="nl-BE" b="0" baseline="0" dirty="0" smtClean="0"/>
              <a:t> </a:t>
            </a:r>
            <a:r>
              <a:rPr lang="nl-BE" b="0" baseline="0" dirty="0" err="1" smtClean="0"/>
              <a:t>work</a:t>
            </a:r>
            <a:r>
              <a:rPr lang="nl-BE" b="0" baseline="0" dirty="0" smtClean="0"/>
              <a:t> </a:t>
            </a:r>
            <a:r>
              <a:rPr lang="nl-BE" b="0" baseline="0" dirty="0" err="1" smtClean="0"/>
              <a:t>with</a:t>
            </a:r>
            <a:r>
              <a:rPr lang="nl-BE" b="0" baseline="0" dirty="0" smtClean="0"/>
              <a:t> a student is a </a:t>
            </a:r>
            <a:r>
              <a:rPr lang="nl-BE" b="0" baseline="0" dirty="0" err="1" smtClean="0"/>
              <a:t>possible</a:t>
            </a:r>
            <a:r>
              <a:rPr lang="nl-BE" b="0" baseline="0" dirty="0" smtClean="0"/>
              <a:t> </a:t>
            </a:r>
            <a:r>
              <a:rPr lang="nl-BE" b="0" baseline="0" dirty="0" err="1" smtClean="0"/>
              <a:t>reason</a:t>
            </a:r>
            <a:r>
              <a:rPr lang="nl-BE" b="0" baseline="0" dirty="0" smtClean="0"/>
              <a:t> </a:t>
            </a:r>
            <a:r>
              <a:rPr lang="nl-BE" b="0" baseline="0" dirty="0" err="1" smtClean="0"/>
              <a:t>for</a:t>
            </a:r>
            <a:r>
              <a:rPr lang="nl-BE" b="0" baseline="0" dirty="0" smtClean="0"/>
              <a:t> </a:t>
            </a:r>
            <a:r>
              <a:rPr lang="nl-BE" b="0" baseline="0" dirty="0" err="1" smtClean="0"/>
              <a:t>one</a:t>
            </a:r>
            <a:r>
              <a:rPr lang="nl-BE" b="0" baseline="0" dirty="0" smtClean="0"/>
              <a:t> of </a:t>
            </a:r>
            <a:r>
              <a:rPr lang="nl-BE" b="0" baseline="0" dirty="0" err="1" smtClean="0"/>
              <a:t>the</a:t>
            </a:r>
            <a:r>
              <a:rPr lang="nl-BE" b="0" baseline="0" dirty="0" smtClean="0"/>
              <a:t> borderline </a:t>
            </a:r>
            <a:r>
              <a:rPr lang="nl-BE" b="0" baseline="0" dirty="0" err="1" smtClean="0"/>
              <a:t>students</a:t>
            </a:r>
            <a:r>
              <a:rPr lang="nl-BE" b="0" baseline="0" dirty="0" smtClean="0"/>
              <a:t> </a:t>
            </a:r>
            <a:r>
              <a:rPr lang="nl-BE" b="0" baseline="0" dirty="0" err="1" smtClean="0"/>
              <a:t>to</a:t>
            </a:r>
            <a:r>
              <a:rPr lang="nl-BE" b="0" baseline="0" dirty="0" smtClean="0"/>
              <a:t> </a:t>
            </a:r>
            <a:r>
              <a:rPr lang="nl-BE" b="0" baseline="0" dirty="0" err="1" smtClean="0"/>
              <a:t>achieving</a:t>
            </a:r>
            <a:r>
              <a:rPr lang="nl-BE" b="0" baseline="0" dirty="0" smtClean="0"/>
              <a:t> a pass. Mentors are more </a:t>
            </a:r>
            <a:r>
              <a:rPr lang="nl-BE" b="0" baseline="0" dirty="0" err="1" smtClean="0"/>
              <a:t>likely</a:t>
            </a:r>
            <a:r>
              <a:rPr lang="nl-BE" b="0" baseline="0" dirty="0" smtClean="0"/>
              <a:t> </a:t>
            </a:r>
            <a:r>
              <a:rPr lang="nl-BE" b="0" baseline="0" dirty="0" err="1" smtClean="0"/>
              <a:t>to</a:t>
            </a:r>
            <a:r>
              <a:rPr lang="nl-BE" b="0" baseline="0" dirty="0" smtClean="0"/>
              <a:t> </a:t>
            </a:r>
            <a:r>
              <a:rPr lang="nl-BE" b="0" baseline="0" dirty="0" err="1" smtClean="0"/>
              <a:t>give</a:t>
            </a:r>
            <a:r>
              <a:rPr lang="nl-BE" b="0" baseline="0" dirty="0" smtClean="0"/>
              <a:t> a </a:t>
            </a:r>
            <a:r>
              <a:rPr lang="nl-BE" b="0" baseline="0" dirty="0" err="1" smtClean="0"/>
              <a:t>satisfactory</a:t>
            </a:r>
            <a:r>
              <a:rPr lang="nl-BE" b="0" baseline="0" dirty="0" smtClean="0"/>
              <a:t> assessment as </a:t>
            </a:r>
            <a:r>
              <a:rPr lang="nl-BE" b="0" baseline="0" dirty="0" err="1" smtClean="0"/>
              <a:t>they</a:t>
            </a:r>
            <a:r>
              <a:rPr lang="nl-BE" b="0" baseline="0" dirty="0" smtClean="0"/>
              <a:t> </a:t>
            </a:r>
            <a:r>
              <a:rPr lang="nl-BE" b="0" baseline="0" dirty="0" err="1" smtClean="0"/>
              <a:t>felt</a:t>
            </a:r>
            <a:r>
              <a:rPr lang="nl-BE" b="0" baseline="0" dirty="0" smtClean="0"/>
              <a:t> </a:t>
            </a:r>
            <a:r>
              <a:rPr lang="nl-BE" b="0" baseline="0" dirty="0" err="1" smtClean="0"/>
              <a:t>guilty</a:t>
            </a:r>
            <a:r>
              <a:rPr lang="nl-BE" b="0" baseline="0" dirty="0" smtClean="0"/>
              <a:t> at </a:t>
            </a:r>
            <a:r>
              <a:rPr lang="nl-BE" b="0" baseline="0" dirty="0" err="1" smtClean="0"/>
              <a:t>being</a:t>
            </a:r>
            <a:r>
              <a:rPr lang="nl-BE" b="0" baseline="0" dirty="0" smtClean="0"/>
              <a:t> </a:t>
            </a:r>
            <a:r>
              <a:rPr lang="nl-BE" b="0" baseline="0" dirty="0" err="1" smtClean="0"/>
              <a:t>unable</a:t>
            </a:r>
            <a:r>
              <a:rPr lang="nl-BE" b="0" baseline="0" dirty="0" smtClean="0"/>
              <a:t> </a:t>
            </a:r>
            <a:r>
              <a:rPr lang="nl-BE" b="0" baseline="0" dirty="0" err="1" smtClean="0"/>
              <a:t>to</a:t>
            </a:r>
            <a:r>
              <a:rPr lang="nl-BE" b="0" baseline="0" dirty="0" smtClean="0"/>
              <a:t> </a:t>
            </a:r>
            <a:r>
              <a:rPr lang="nl-BE" b="0" baseline="0" dirty="0" err="1" smtClean="0"/>
              <a:t>spend</a:t>
            </a:r>
            <a:r>
              <a:rPr lang="nl-BE" b="0" baseline="0" dirty="0" smtClean="0"/>
              <a:t> time </a:t>
            </a:r>
            <a:r>
              <a:rPr lang="nl-BE" b="0" baseline="0" dirty="0" err="1" smtClean="0"/>
              <a:t>working</a:t>
            </a:r>
            <a:r>
              <a:rPr lang="nl-BE" b="0" baseline="0" dirty="0" smtClean="0"/>
              <a:t> </a:t>
            </a:r>
            <a:r>
              <a:rPr lang="nl-BE" b="0" baseline="0" dirty="0" err="1" smtClean="0"/>
              <a:t>with</a:t>
            </a:r>
            <a:r>
              <a:rPr lang="nl-BE" b="0" baseline="0" dirty="0" smtClean="0"/>
              <a:t> a student on </a:t>
            </a:r>
            <a:r>
              <a:rPr lang="nl-BE" b="0" baseline="0" dirty="0" err="1" smtClean="0"/>
              <a:t>the</a:t>
            </a:r>
            <a:r>
              <a:rPr lang="nl-BE" b="0" baseline="0" dirty="0" smtClean="0"/>
              <a:t> </a:t>
            </a:r>
            <a:r>
              <a:rPr lang="nl-BE" b="0" baseline="0" dirty="0" err="1" smtClean="0"/>
              <a:t>areas</a:t>
            </a:r>
            <a:r>
              <a:rPr lang="nl-BE" b="0" baseline="0" dirty="0" smtClean="0"/>
              <a:t> of </a:t>
            </a:r>
            <a:r>
              <a:rPr lang="nl-BE" b="0" baseline="0" dirty="0" err="1" smtClean="0"/>
              <a:t>difficulty</a:t>
            </a:r>
            <a:r>
              <a:rPr lang="nl-BE" b="0" baseline="0" dirty="0" smtClean="0"/>
              <a:t> </a:t>
            </a:r>
            <a:r>
              <a:rPr lang="nl-BE" b="0" baseline="0" dirty="0" err="1" smtClean="0"/>
              <a:t>due</a:t>
            </a:r>
            <a:r>
              <a:rPr lang="nl-BE" b="0" baseline="0" dirty="0" smtClean="0"/>
              <a:t> </a:t>
            </a:r>
            <a:r>
              <a:rPr lang="nl-BE" b="0" baseline="0" dirty="0" err="1" smtClean="0"/>
              <a:t>to</a:t>
            </a:r>
            <a:r>
              <a:rPr lang="nl-BE" b="0" baseline="0" dirty="0" smtClean="0"/>
              <a:t> </a:t>
            </a:r>
            <a:r>
              <a:rPr lang="nl-BE" b="0" baseline="0" dirty="0" err="1" smtClean="0"/>
              <a:t>staff</a:t>
            </a:r>
            <a:r>
              <a:rPr lang="nl-BE" b="0" baseline="0" dirty="0" smtClean="0"/>
              <a:t> </a:t>
            </a:r>
            <a:r>
              <a:rPr lang="nl-BE" b="0" baseline="0" dirty="0" err="1" smtClean="0"/>
              <a:t>shortages</a:t>
            </a:r>
            <a:r>
              <a:rPr lang="nl-BE" b="0" baseline="0" dirty="0" smtClean="0"/>
              <a:t> </a:t>
            </a:r>
            <a:r>
              <a:rPr lang="nl-BE" b="0" baseline="0" dirty="0" err="1" smtClean="0"/>
              <a:t>and</a:t>
            </a:r>
            <a:r>
              <a:rPr lang="nl-BE" b="0" baseline="0" dirty="0" smtClean="0"/>
              <a:t> </a:t>
            </a:r>
            <a:r>
              <a:rPr lang="nl-BE" b="0" baseline="0" dirty="0" err="1" smtClean="0"/>
              <a:t>constraints</a:t>
            </a:r>
            <a:r>
              <a:rPr lang="nl-BE" b="0" baseline="0" dirty="0" smtClean="0"/>
              <a:t> of </a:t>
            </a:r>
            <a:r>
              <a:rPr lang="nl-BE" b="0" baseline="0" dirty="0" err="1" smtClean="0"/>
              <a:t>the</a:t>
            </a:r>
            <a:r>
              <a:rPr lang="nl-BE" b="0" baseline="0" dirty="0" smtClean="0"/>
              <a:t> service. </a:t>
            </a:r>
            <a:r>
              <a:rPr lang="nl-BE" b="0" baseline="0" dirty="0" err="1" smtClean="0"/>
              <a:t>This</a:t>
            </a:r>
            <a:r>
              <a:rPr lang="nl-BE" b="0" baseline="0" dirty="0" smtClean="0"/>
              <a:t> </a:t>
            </a:r>
            <a:r>
              <a:rPr lang="nl-BE" b="0" baseline="0" dirty="0" err="1" smtClean="0"/>
              <a:t>result</a:t>
            </a:r>
            <a:r>
              <a:rPr lang="nl-BE" b="0" baseline="0" dirty="0" smtClean="0"/>
              <a:t> in </a:t>
            </a:r>
            <a:r>
              <a:rPr lang="nl-BE" b="0" baseline="0" dirty="0" err="1" smtClean="0"/>
              <a:t>giving</a:t>
            </a:r>
            <a:r>
              <a:rPr lang="nl-BE" b="0" baseline="0" dirty="0" smtClean="0"/>
              <a:t> </a:t>
            </a:r>
            <a:r>
              <a:rPr lang="nl-BE" b="0" baseline="0" dirty="0" err="1" smtClean="0"/>
              <a:t>students</a:t>
            </a:r>
            <a:r>
              <a:rPr lang="nl-BE" b="0" baseline="0" dirty="0" smtClean="0"/>
              <a:t> </a:t>
            </a:r>
            <a:r>
              <a:rPr lang="nl-BE" b="0" baseline="0" dirty="0" err="1" smtClean="0"/>
              <a:t>the</a:t>
            </a:r>
            <a:r>
              <a:rPr lang="nl-BE" b="0" baseline="0" dirty="0" smtClean="0"/>
              <a:t> </a:t>
            </a:r>
            <a:r>
              <a:rPr lang="nl-BE" b="0" baseline="0" dirty="0" err="1" smtClean="0"/>
              <a:t>benifit</a:t>
            </a:r>
            <a:r>
              <a:rPr lang="nl-BE" b="0" baseline="0" dirty="0" smtClean="0"/>
              <a:t> of </a:t>
            </a:r>
            <a:r>
              <a:rPr lang="nl-BE" b="0" baseline="0" dirty="0" err="1" smtClean="0"/>
              <a:t>the</a:t>
            </a:r>
            <a:r>
              <a:rPr lang="nl-BE" b="0" baseline="0" dirty="0" smtClean="0"/>
              <a:t> </a:t>
            </a:r>
            <a:r>
              <a:rPr lang="nl-BE" b="0" baseline="0" dirty="0" err="1" smtClean="0"/>
              <a:t>doubt</a:t>
            </a:r>
            <a:r>
              <a:rPr lang="nl-BE" b="0" baseline="0" dirty="0" smtClean="0"/>
              <a:t>. </a:t>
            </a:r>
            <a:endParaRPr lang="nl-BE" b="0" dirty="0" smtClean="0"/>
          </a:p>
          <a:p>
            <a:pPr marL="269875" lvl="1" indent="0">
              <a:buFont typeface="Arial" panose="020B0604020202020204" pitchFamily="34" charset="0"/>
              <a:buNone/>
            </a:pPr>
            <a:endParaRPr lang="nl-BE" b="1" dirty="0" smtClean="0"/>
          </a:p>
          <a:p>
            <a:pPr marL="269875" lvl="1" indent="0">
              <a:buFont typeface="Arial" panose="020B0604020202020204" pitchFamily="34" charset="0"/>
              <a:buNone/>
            </a:pPr>
            <a:r>
              <a:rPr lang="nl-BE" b="1" dirty="0" err="1" smtClean="0"/>
              <a:t>Experience</a:t>
            </a:r>
            <a:r>
              <a:rPr lang="nl-BE" b="1" dirty="0" smtClean="0"/>
              <a:t> </a:t>
            </a:r>
            <a:r>
              <a:rPr lang="nl-BE" b="1" dirty="0" err="1" smtClean="0"/>
              <a:t>and</a:t>
            </a:r>
            <a:r>
              <a:rPr lang="nl-BE" b="1" dirty="0" smtClean="0"/>
              <a:t> </a:t>
            </a:r>
            <a:r>
              <a:rPr lang="nl-BE" b="1" dirty="0" err="1" smtClean="0"/>
              <a:t>confidence</a:t>
            </a:r>
            <a:r>
              <a:rPr lang="nl-BE" b="1" dirty="0" smtClean="0"/>
              <a:t>:</a:t>
            </a:r>
          </a:p>
          <a:p>
            <a:pPr marL="269875" lvl="1" indent="0">
              <a:buFont typeface="Arial" panose="020B0604020202020204" pitchFamily="34" charset="0"/>
              <a:buNone/>
            </a:pPr>
            <a:r>
              <a:rPr lang="nl-BE" b="0" dirty="0" smtClean="0"/>
              <a:t>The </a:t>
            </a:r>
            <a:r>
              <a:rPr lang="nl-BE" b="0" dirty="0" err="1" smtClean="0"/>
              <a:t>expercience</a:t>
            </a:r>
            <a:r>
              <a:rPr lang="nl-BE" b="0" dirty="0" smtClean="0"/>
              <a:t> </a:t>
            </a:r>
            <a:r>
              <a:rPr lang="nl-BE" b="0" dirty="0" err="1" smtClean="0"/>
              <a:t>and</a:t>
            </a:r>
            <a:r>
              <a:rPr lang="nl-BE" b="0" dirty="0" smtClean="0"/>
              <a:t> </a:t>
            </a:r>
            <a:r>
              <a:rPr lang="nl-BE" b="0" dirty="0" err="1" smtClean="0"/>
              <a:t>confidence</a:t>
            </a:r>
            <a:r>
              <a:rPr lang="nl-BE" b="0" baseline="0" dirty="0" smtClean="0"/>
              <a:t> of </a:t>
            </a:r>
            <a:r>
              <a:rPr lang="nl-BE" b="0" baseline="0" dirty="0" err="1" smtClean="0"/>
              <a:t>the</a:t>
            </a:r>
            <a:r>
              <a:rPr lang="nl-BE" b="0" baseline="0" dirty="0" smtClean="0"/>
              <a:t> mentor </a:t>
            </a:r>
            <a:r>
              <a:rPr lang="nl-BE" b="0" baseline="0" dirty="0" err="1" smtClean="0"/>
              <a:t>with</a:t>
            </a:r>
            <a:r>
              <a:rPr lang="nl-BE" b="0" baseline="0" dirty="0" smtClean="0"/>
              <a:t> </a:t>
            </a:r>
            <a:r>
              <a:rPr lang="nl-BE" b="0" baseline="0" dirty="0" err="1" smtClean="0"/>
              <a:t>regards</a:t>
            </a:r>
            <a:r>
              <a:rPr lang="nl-BE" b="0" baseline="0" dirty="0" smtClean="0"/>
              <a:t> </a:t>
            </a:r>
            <a:r>
              <a:rPr lang="nl-BE" b="0" baseline="0" dirty="0" err="1" smtClean="0"/>
              <a:t>their</a:t>
            </a:r>
            <a:r>
              <a:rPr lang="nl-BE" b="0" baseline="0" dirty="0" smtClean="0"/>
              <a:t> assessment </a:t>
            </a:r>
            <a:r>
              <a:rPr lang="nl-BE" b="0" baseline="0" dirty="0" err="1" smtClean="0"/>
              <a:t>role</a:t>
            </a:r>
            <a:r>
              <a:rPr lang="nl-BE" b="0" baseline="0" dirty="0" smtClean="0"/>
              <a:t> is </a:t>
            </a:r>
            <a:r>
              <a:rPr lang="nl-BE" b="0" baseline="0" dirty="0" err="1" smtClean="0"/>
              <a:t>an</a:t>
            </a:r>
            <a:r>
              <a:rPr lang="nl-BE" b="0" baseline="0" dirty="0" smtClean="0"/>
              <a:t> important issues of </a:t>
            </a:r>
            <a:r>
              <a:rPr lang="nl-BE" b="0" baseline="0" dirty="0" err="1" smtClean="0"/>
              <a:t>failing</a:t>
            </a:r>
            <a:r>
              <a:rPr lang="nl-BE" b="0" baseline="0" dirty="0" smtClean="0"/>
              <a:t> </a:t>
            </a:r>
            <a:r>
              <a:rPr lang="nl-BE" b="0" baseline="0" dirty="0" err="1" smtClean="0"/>
              <a:t>to</a:t>
            </a:r>
            <a:r>
              <a:rPr lang="nl-BE" b="0" baseline="0" dirty="0" smtClean="0"/>
              <a:t> </a:t>
            </a:r>
            <a:r>
              <a:rPr lang="nl-BE" b="0" baseline="0" dirty="0" err="1" smtClean="0"/>
              <a:t>fail</a:t>
            </a:r>
            <a:r>
              <a:rPr lang="nl-BE" b="0" baseline="0" dirty="0" smtClean="0"/>
              <a:t>. Novice </a:t>
            </a:r>
            <a:r>
              <a:rPr lang="nl-BE" b="0" baseline="0" dirty="0" err="1" smtClean="0"/>
              <a:t>clinical</a:t>
            </a:r>
            <a:r>
              <a:rPr lang="nl-BE" b="0" baseline="0" dirty="0" smtClean="0"/>
              <a:t> </a:t>
            </a:r>
            <a:r>
              <a:rPr lang="nl-BE" b="0" baseline="0" dirty="0" err="1" smtClean="0"/>
              <a:t>teachers</a:t>
            </a:r>
            <a:r>
              <a:rPr lang="nl-BE" b="0" baseline="0" dirty="0" smtClean="0"/>
              <a:t> are </a:t>
            </a:r>
            <a:r>
              <a:rPr lang="nl-BE" b="0" baseline="0" dirty="0" err="1" smtClean="0"/>
              <a:t>reluctant</a:t>
            </a:r>
            <a:r>
              <a:rPr lang="nl-BE" b="0" baseline="0" dirty="0" smtClean="0"/>
              <a:t> </a:t>
            </a:r>
            <a:r>
              <a:rPr lang="nl-BE" b="0" baseline="0" dirty="0" err="1" smtClean="0"/>
              <a:t>to</a:t>
            </a:r>
            <a:r>
              <a:rPr lang="nl-BE" b="0" baseline="0" dirty="0" smtClean="0"/>
              <a:t> </a:t>
            </a:r>
            <a:r>
              <a:rPr lang="nl-BE" b="0" baseline="0" dirty="0" err="1" smtClean="0"/>
              <a:t>fail</a:t>
            </a:r>
            <a:r>
              <a:rPr lang="nl-BE" b="0" baseline="0" dirty="0" smtClean="0"/>
              <a:t> </a:t>
            </a:r>
            <a:r>
              <a:rPr lang="nl-BE" b="0" baseline="0" dirty="0" err="1" smtClean="0"/>
              <a:t>students</a:t>
            </a:r>
            <a:r>
              <a:rPr lang="nl-BE" b="0" baseline="0" dirty="0" smtClean="0"/>
              <a:t> in </a:t>
            </a:r>
            <a:r>
              <a:rPr lang="nl-BE" b="0" baseline="0" dirty="0" err="1" smtClean="0"/>
              <a:t>clinical</a:t>
            </a:r>
            <a:r>
              <a:rPr lang="nl-BE" b="0" baseline="0" dirty="0" smtClean="0"/>
              <a:t> </a:t>
            </a:r>
            <a:r>
              <a:rPr lang="nl-BE" b="0" baseline="0" dirty="0" err="1" smtClean="0"/>
              <a:t>practice</a:t>
            </a:r>
            <a:r>
              <a:rPr lang="nl-BE" b="0" baseline="0" dirty="0" smtClean="0"/>
              <a:t> </a:t>
            </a:r>
            <a:r>
              <a:rPr lang="nl-BE" b="0" baseline="0" dirty="0" err="1" smtClean="0"/>
              <a:t>becauses</a:t>
            </a:r>
            <a:r>
              <a:rPr lang="nl-BE" b="0" baseline="0" dirty="0" smtClean="0"/>
              <a:t> </a:t>
            </a:r>
            <a:r>
              <a:rPr lang="nl-BE" b="0" baseline="0" dirty="0" err="1" smtClean="0"/>
              <a:t>they</a:t>
            </a:r>
            <a:r>
              <a:rPr lang="nl-BE" b="0" baseline="0" dirty="0" smtClean="0"/>
              <a:t> are </a:t>
            </a:r>
            <a:r>
              <a:rPr lang="nl-BE" b="0" baseline="0" dirty="0" err="1" smtClean="0"/>
              <a:t>unsure</a:t>
            </a:r>
            <a:r>
              <a:rPr lang="nl-BE" b="0" baseline="0" dirty="0" smtClean="0"/>
              <a:t> of </a:t>
            </a:r>
            <a:r>
              <a:rPr lang="nl-BE" b="0" baseline="0" dirty="0" err="1" smtClean="0"/>
              <a:t>the</a:t>
            </a:r>
            <a:r>
              <a:rPr lang="nl-BE" b="0" baseline="0" dirty="0" smtClean="0"/>
              <a:t> </a:t>
            </a:r>
            <a:r>
              <a:rPr lang="nl-BE" b="0" baseline="0" dirty="0" err="1" smtClean="0"/>
              <a:t>legitimacy</a:t>
            </a:r>
            <a:r>
              <a:rPr lang="nl-BE" b="0" baseline="0" dirty="0" smtClean="0"/>
              <a:t> of </a:t>
            </a:r>
            <a:r>
              <a:rPr lang="nl-BE" b="0" baseline="0" dirty="0" err="1" smtClean="0"/>
              <a:t>their</a:t>
            </a:r>
            <a:r>
              <a:rPr lang="nl-BE" b="0" baseline="0" dirty="0" smtClean="0"/>
              <a:t> </a:t>
            </a:r>
            <a:r>
              <a:rPr lang="nl-BE" b="0" baseline="0" dirty="0" err="1" smtClean="0"/>
              <a:t>judgements</a:t>
            </a:r>
            <a:r>
              <a:rPr lang="nl-BE" b="0" baseline="0" dirty="0" smtClean="0"/>
              <a:t> </a:t>
            </a:r>
            <a:r>
              <a:rPr lang="nl-BE" b="0" baseline="0" dirty="0" err="1" smtClean="0"/>
              <a:t>and</a:t>
            </a:r>
            <a:r>
              <a:rPr lang="nl-BE" b="0" baseline="0" dirty="0" smtClean="0"/>
              <a:t> </a:t>
            </a:r>
            <a:r>
              <a:rPr lang="nl-BE" b="0" baseline="0" dirty="0" err="1" smtClean="0"/>
              <a:t>their</a:t>
            </a:r>
            <a:r>
              <a:rPr lang="nl-BE" b="0" baseline="0" dirty="0" smtClean="0"/>
              <a:t> ultimate </a:t>
            </a:r>
            <a:r>
              <a:rPr lang="nl-BE" b="0" baseline="0" dirty="0" err="1" smtClean="0"/>
              <a:t>decision</a:t>
            </a:r>
            <a:r>
              <a:rPr lang="nl-BE" b="0" baseline="0" dirty="0" smtClean="0"/>
              <a:t> </a:t>
            </a:r>
            <a:r>
              <a:rPr lang="nl-BE" b="0" baseline="0" dirty="0" err="1" smtClean="0"/>
              <a:t>about</a:t>
            </a:r>
            <a:r>
              <a:rPr lang="nl-BE" b="0" baseline="0" dirty="0" smtClean="0"/>
              <a:t> </a:t>
            </a:r>
            <a:r>
              <a:rPr lang="nl-BE" b="0" baseline="0" dirty="0" err="1" smtClean="0"/>
              <a:t>the</a:t>
            </a:r>
            <a:r>
              <a:rPr lang="nl-BE" b="0" baseline="0" dirty="0" smtClean="0"/>
              <a:t> </a:t>
            </a:r>
            <a:r>
              <a:rPr lang="nl-BE" b="0" baseline="0" dirty="0" err="1" smtClean="0"/>
              <a:t>student’s</a:t>
            </a:r>
            <a:r>
              <a:rPr lang="nl-BE" b="0" baseline="0" dirty="0" smtClean="0"/>
              <a:t> </a:t>
            </a:r>
            <a:r>
              <a:rPr lang="nl-BE" b="0" baseline="0" dirty="0" err="1" smtClean="0"/>
              <a:t>abilities</a:t>
            </a:r>
            <a:r>
              <a:rPr lang="nl-BE" b="0" baseline="0" dirty="0" smtClean="0"/>
              <a:t>. Mentors </a:t>
            </a:r>
            <a:r>
              <a:rPr lang="nl-BE" b="0" baseline="0" dirty="0" err="1" smtClean="0"/>
              <a:t>generally</a:t>
            </a:r>
            <a:r>
              <a:rPr lang="nl-BE" b="0" baseline="0" dirty="0" smtClean="0"/>
              <a:t> feel </a:t>
            </a:r>
            <a:r>
              <a:rPr lang="nl-BE" b="0" baseline="0" dirty="0" err="1" smtClean="0"/>
              <a:t>ill</a:t>
            </a:r>
            <a:r>
              <a:rPr lang="nl-BE" b="0" baseline="0" dirty="0" smtClean="0"/>
              <a:t> </a:t>
            </a:r>
            <a:r>
              <a:rPr lang="nl-BE" b="0" baseline="0" dirty="0" err="1" smtClean="0"/>
              <a:t>prepared</a:t>
            </a:r>
            <a:r>
              <a:rPr lang="nl-BE" b="0" baseline="0" dirty="0" smtClean="0"/>
              <a:t> </a:t>
            </a:r>
            <a:r>
              <a:rPr lang="nl-BE" b="0" baseline="0" dirty="0" err="1" smtClean="0"/>
              <a:t>for</a:t>
            </a:r>
            <a:r>
              <a:rPr lang="nl-BE" b="0" baseline="0" dirty="0" smtClean="0"/>
              <a:t> </a:t>
            </a:r>
            <a:r>
              <a:rPr lang="nl-BE" b="0" baseline="0" dirty="0" err="1" smtClean="0"/>
              <a:t>their</a:t>
            </a:r>
            <a:r>
              <a:rPr lang="nl-BE" b="0" baseline="0" dirty="0" smtClean="0"/>
              <a:t> </a:t>
            </a:r>
            <a:r>
              <a:rPr lang="nl-BE" b="0" baseline="0" dirty="0" err="1" smtClean="0"/>
              <a:t>role</a:t>
            </a:r>
            <a:r>
              <a:rPr lang="nl-BE" b="0" baseline="0" dirty="0" smtClean="0"/>
              <a:t> of </a:t>
            </a:r>
            <a:r>
              <a:rPr lang="nl-BE" b="0" baseline="0" dirty="0" err="1" smtClean="0"/>
              <a:t>failing</a:t>
            </a:r>
            <a:r>
              <a:rPr lang="nl-BE" b="0" baseline="0" dirty="0" smtClean="0"/>
              <a:t> a student. </a:t>
            </a:r>
            <a:r>
              <a:rPr lang="nl-BE" b="0" baseline="0" dirty="0" err="1" smtClean="0"/>
              <a:t>Some</a:t>
            </a:r>
            <a:r>
              <a:rPr lang="nl-BE" b="0" baseline="0" dirty="0" smtClean="0"/>
              <a:t> mentors </a:t>
            </a:r>
            <a:r>
              <a:rPr lang="nl-BE" b="0" baseline="0" dirty="0" err="1" smtClean="0"/>
              <a:t>identified</a:t>
            </a:r>
            <a:r>
              <a:rPr lang="nl-BE" b="0" baseline="0" dirty="0" smtClean="0"/>
              <a:t> </a:t>
            </a:r>
            <a:r>
              <a:rPr lang="nl-BE" b="0" baseline="0" dirty="0" err="1" smtClean="0"/>
              <a:t>that</a:t>
            </a:r>
            <a:r>
              <a:rPr lang="nl-BE" b="0" baseline="0" dirty="0" smtClean="0"/>
              <a:t> </a:t>
            </a:r>
            <a:r>
              <a:rPr lang="nl-BE" b="0" baseline="0" dirty="0" err="1" smtClean="0"/>
              <a:t>they</a:t>
            </a:r>
            <a:r>
              <a:rPr lang="nl-BE" b="0" baseline="0" dirty="0" smtClean="0"/>
              <a:t> had </a:t>
            </a:r>
            <a:r>
              <a:rPr lang="nl-BE" b="0" baseline="0" dirty="0" err="1" smtClean="0"/>
              <a:t>learned</a:t>
            </a:r>
            <a:r>
              <a:rPr lang="nl-BE" b="0" baseline="0" dirty="0" smtClean="0"/>
              <a:t> </a:t>
            </a:r>
            <a:r>
              <a:rPr lang="nl-BE" b="0" baseline="0" dirty="0" err="1" smtClean="0"/>
              <a:t>from</a:t>
            </a:r>
            <a:r>
              <a:rPr lang="nl-BE" b="0" baseline="0" dirty="0" smtClean="0"/>
              <a:t> </a:t>
            </a:r>
            <a:r>
              <a:rPr lang="nl-BE" b="0" baseline="0" dirty="0" err="1" smtClean="0"/>
              <a:t>the</a:t>
            </a:r>
            <a:r>
              <a:rPr lang="nl-BE" b="0" baseline="0" dirty="0" smtClean="0"/>
              <a:t> </a:t>
            </a:r>
            <a:r>
              <a:rPr lang="nl-BE" b="0" baseline="0" dirty="0" err="1" smtClean="0"/>
              <a:t>situation</a:t>
            </a:r>
            <a:r>
              <a:rPr lang="nl-BE" b="0" baseline="0" dirty="0" smtClean="0"/>
              <a:t> (</a:t>
            </a:r>
            <a:r>
              <a:rPr lang="nl-BE" b="0" baseline="0" dirty="0" err="1" smtClean="0"/>
              <a:t>failing</a:t>
            </a:r>
            <a:r>
              <a:rPr lang="nl-BE" b="0" baseline="0" dirty="0" smtClean="0"/>
              <a:t> </a:t>
            </a:r>
            <a:r>
              <a:rPr lang="nl-BE" b="0" baseline="0" dirty="0" err="1" smtClean="0"/>
              <a:t>to</a:t>
            </a:r>
            <a:r>
              <a:rPr lang="nl-BE" b="0" baseline="0" dirty="0" smtClean="0"/>
              <a:t> </a:t>
            </a:r>
            <a:r>
              <a:rPr lang="nl-BE" b="0" baseline="0" dirty="0" err="1" smtClean="0"/>
              <a:t>fail</a:t>
            </a:r>
            <a:r>
              <a:rPr lang="nl-BE" b="0" baseline="0" dirty="0" smtClean="0"/>
              <a:t> a student), </a:t>
            </a:r>
            <a:r>
              <a:rPr lang="nl-BE" b="0" baseline="0" dirty="0" err="1" smtClean="0"/>
              <a:t>now</a:t>
            </a:r>
            <a:r>
              <a:rPr lang="nl-BE" b="0" baseline="0" dirty="0" smtClean="0"/>
              <a:t> </a:t>
            </a:r>
            <a:r>
              <a:rPr lang="nl-BE" b="0" baseline="0" dirty="0" err="1" smtClean="0"/>
              <a:t>they</a:t>
            </a:r>
            <a:r>
              <a:rPr lang="nl-BE" b="0" baseline="0" dirty="0" smtClean="0"/>
              <a:t> </a:t>
            </a:r>
            <a:r>
              <a:rPr lang="nl-BE" b="0" baseline="0" dirty="0" err="1" smtClean="0"/>
              <a:t>would</a:t>
            </a:r>
            <a:r>
              <a:rPr lang="nl-BE" b="0" baseline="0" dirty="0" smtClean="0"/>
              <a:t> </a:t>
            </a:r>
            <a:r>
              <a:rPr lang="nl-BE" b="0" baseline="0" dirty="0" err="1" smtClean="0"/>
              <a:t>raise</a:t>
            </a:r>
            <a:r>
              <a:rPr lang="nl-BE" b="0" baseline="0" dirty="0" smtClean="0"/>
              <a:t> </a:t>
            </a:r>
            <a:r>
              <a:rPr lang="nl-BE" b="0" baseline="0" dirty="0" err="1" smtClean="0"/>
              <a:t>problems</a:t>
            </a:r>
            <a:r>
              <a:rPr lang="nl-BE" b="0" baseline="0" dirty="0" smtClean="0"/>
              <a:t> more </a:t>
            </a:r>
            <a:r>
              <a:rPr lang="nl-BE" b="0" baseline="0" dirty="0" err="1" smtClean="0"/>
              <a:t>clearly</a:t>
            </a:r>
            <a:r>
              <a:rPr lang="nl-BE" b="0" baseline="0" dirty="0" smtClean="0"/>
              <a:t>, </a:t>
            </a:r>
            <a:r>
              <a:rPr lang="nl-BE" b="0" baseline="0" dirty="0" err="1" smtClean="0"/>
              <a:t>raise</a:t>
            </a:r>
            <a:r>
              <a:rPr lang="nl-BE" b="0" baseline="0" dirty="0" smtClean="0"/>
              <a:t> </a:t>
            </a:r>
            <a:r>
              <a:rPr lang="nl-BE" b="0" baseline="0" dirty="0" err="1" smtClean="0"/>
              <a:t>problems</a:t>
            </a:r>
            <a:r>
              <a:rPr lang="nl-BE" b="0" baseline="0" dirty="0" smtClean="0"/>
              <a:t> </a:t>
            </a:r>
            <a:r>
              <a:rPr lang="nl-BE" b="0" baseline="0" dirty="0" err="1" smtClean="0"/>
              <a:t>with</a:t>
            </a:r>
            <a:r>
              <a:rPr lang="nl-BE" b="0" baseline="0" dirty="0" smtClean="0"/>
              <a:t> </a:t>
            </a:r>
            <a:r>
              <a:rPr lang="nl-BE" b="0" baseline="0" dirty="0" err="1" smtClean="0"/>
              <a:t>the</a:t>
            </a:r>
            <a:r>
              <a:rPr lang="nl-BE" b="0" baseline="0" dirty="0" smtClean="0"/>
              <a:t> student </a:t>
            </a:r>
            <a:r>
              <a:rPr lang="nl-BE" b="0" baseline="0" dirty="0" err="1" smtClean="0"/>
              <a:t>earlier</a:t>
            </a:r>
            <a:r>
              <a:rPr lang="nl-BE" b="0" baseline="0" dirty="0" smtClean="0"/>
              <a:t>, </a:t>
            </a:r>
            <a:r>
              <a:rPr lang="nl-BE" b="0" baseline="0" dirty="0" err="1" smtClean="0"/>
              <a:t>be</a:t>
            </a:r>
            <a:r>
              <a:rPr lang="nl-BE" b="0" baseline="0" dirty="0" smtClean="0"/>
              <a:t> more </a:t>
            </a:r>
            <a:r>
              <a:rPr lang="nl-BE" b="0" baseline="0" dirty="0" err="1" smtClean="0"/>
              <a:t>directive</a:t>
            </a:r>
            <a:r>
              <a:rPr lang="nl-BE" b="0" baseline="0" dirty="0" smtClean="0"/>
              <a:t> </a:t>
            </a:r>
            <a:r>
              <a:rPr lang="nl-BE" b="0" baseline="0" dirty="0" err="1" smtClean="0"/>
              <a:t>with</a:t>
            </a:r>
            <a:r>
              <a:rPr lang="nl-BE" b="0" baseline="0" dirty="0" smtClean="0"/>
              <a:t> </a:t>
            </a:r>
            <a:r>
              <a:rPr lang="nl-BE" b="0" baseline="0" dirty="0" err="1" smtClean="0"/>
              <a:t>the</a:t>
            </a:r>
            <a:r>
              <a:rPr lang="nl-BE" b="0" baseline="0" dirty="0" smtClean="0"/>
              <a:t> </a:t>
            </a:r>
            <a:r>
              <a:rPr lang="nl-BE" b="0" baseline="0" dirty="0" err="1" smtClean="0"/>
              <a:t>students</a:t>
            </a:r>
            <a:r>
              <a:rPr lang="nl-BE" b="0" baseline="0" dirty="0" smtClean="0"/>
              <a:t> </a:t>
            </a:r>
            <a:r>
              <a:rPr lang="nl-BE" b="0" baseline="0" dirty="0" err="1" smtClean="0"/>
              <a:t>and</a:t>
            </a:r>
            <a:r>
              <a:rPr lang="nl-BE" b="0" baseline="0" dirty="0" smtClean="0"/>
              <a:t> </a:t>
            </a:r>
            <a:r>
              <a:rPr lang="nl-BE" b="0" baseline="0" dirty="0" err="1" smtClean="0"/>
              <a:t>that</a:t>
            </a:r>
            <a:r>
              <a:rPr lang="nl-BE" b="0" baseline="0" dirty="0" smtClean="0"/>
              <a:t> </a:t>
            </a:r>
            <a:r>
              <a:rPr lang="nl-BE" b="0" baseline="0" dirty="0" err="1" smtClean="0"/>
              <a:t>they</a:t>
            </a:r>
            <a:r>
              <a:rPr lang="nl-BE" b="0" baseline="0" dirty="0" smtClean="0"/>
              <a:t> </a:t>
            </a:r>
            <a:r>
              <a:rPr lang="nl-BE" b="0" baseline="0" dirty="0" err="1" smtClean="0"/>
              <a:t>would</a:t>
            </a:r>
            <a:r>
              <a:rPr lang="nl-BE" b="0" baseline="0" dirty="0" smtClean="0"/>
              <a:t> contact </a:t>
            </a:r>
            <a:r>
              <a:rPr lang="nl-BE" b="0" baseline="0" dirty="0" err="1" smtClean="0"/>
              <a:t>the</a:t>
            </a:r>
            <a:r>
              <a:rPr lang="nl-BE" b="0" baseline="0" dirty="0" smtClean="0"/>
              <a:t> </a:t>
            </a:r>
            <a:r>
              <a:rPr lang="nl-BE" b="0" baseline="0" dirty="0" err="1" smtClean="0"/>
              <a:t>university</a:t>
            </a:r>
            <a:r>
              <a:rPr lang="nl-BE" b="0" baseline="0" dirty="0" smtClean="0"/>
              <a:t> </a:t>
            </a:r>
            <a:r>
              <a:rPr lang="nl-BE" b="0" baseline="0" dirty="0" err="1" smtClean="0"/>
              <a:t>earlier</a:t>
            </a:r>
            <a:r>
              <a:rPr lang="nl-BE" b="0" baseline="0" dirty="0" smtClean="0"/>
              <a:t>. </a:t>
            </a:r>
            <a:endParaRPr lang="nl-BE" b="0" dirty="0" smtClean="0"/>
          </a:p>
          <a:p>
            <a:endParaRPr lang="nl-BE" dirty="0"/>
          </a:p>
        </p:txBody>
      </p:sp>
      <p:sp>
        <p:nvSpPr>
          <p:cNvPr id="4" name="Tijdelijke aanduiding voor dianummer 3"/>
          <p:cNvSpPr>
            <a:spLocks noGrp="1"/>
          </p:cNvSpPr>
          <p:nvPr>
            <p:ph type="sldNum" sz="quarter" idx="10"/>
          </p:nvPr>
        </p:nvSpPr>
        <p:spPr/>
        <p:txBody>
          <a:bodyPr/>
          <a:lstStyle/>
          <a:p>
            <a:fld id="{9E87EFF9-B2D6-46EF-8CB4-9FDCF6B408AA}" type="slidenum">
              <a:rPr lang="nl-BE" smtClean="0"/>
              <a:t>22</a:t>
            </a:fld>
            <a:endParaRPr lang="nl-BE"/>
          </a:p>
        </p:txBody>
      </p:sp>
    </p:spTree>
    <p:extLst>
      <p:ext uri="{BB962C8B-B14F-4D97-AF65-F5344CB8AC3E}">
        <p14:creationId xmlns:p14="http://schemas.microsoft.com/office/powerpoint/2010/main" val="37540061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269875" lvl="1" indent="0">
              <a:buFont typeface="Arial" panose="020B0604020202020204" pitchFamily="34" charset="0"/>
              <a:buNone/>
            </a:pPr>
            <a:r>
              <a:rPr lang="nl-BE" b="1" dirty="0" err="1" smtClean="0"/>
              <a:t>Not</a:t>
            </a:r>
            <a:r>
              <a:rPr lang="nl-BE" b="1" dirty="0" smtClean="0"/>
              <a:t> bad </a:t>
            </a:r>
            <a:r>
              <a:rPr lang="nl-BE" b="1" dirty="0" err="1" smtClean="0"/>
              <a:t>enough</a:t>
            </a:r>
            <a:r>
              <a:rPr lang="nl-BE" b="1" dirty="0" smtClean="0"/>
              <a:t> </a:t>
            </a:r>
            <a:r>
              <a:rPr lang="nl-BE" b="1" dirty="0" err="1" smtClean="0"/>
              <a:t>to</a:t>
            </a:r>
            <a:r>
              <a:rPr lang="nl-BE" b="1" dirty="0" smtClean="0"/>
              <a:t> </a:t>
            </a:r>
            <a:r>
              <a:rPr lang="nl-BE" b="1" dirty="0" err="1" smtClean="0"/>
              <a:t>fail</a:t>
            </a:r>
            <a:r>
              <a:rPr lang="nl-BE" b="1" dirty="0" smtClean="0"/>
              <a:t>:</a:t>
            </a:r>
          </a:p>
          <a:p>
            <a:pPr marL="269875" lvl="1" indent="0">
              <a:buFont typeface="Arial" panose="020B0604020202020204" pitchFamily="34" charset="0"/>
              <a:buNone/>
            </a:pPr>
            <a:r>
              <a:rPr lang="nl-BE" b="0" dirty="0" smtClean="0"/>
              <a:t>It is </a:t>
            </a:r>
            <a:r>
              <a:rPr lang="nl-BE" b="0" dirty="0" err="1" smtClean="0"/>
              <a:t>possible</a:t>
            </a:r>
            <a:r>
              <a:rPr lang="nl-BE" b="0" baseline="0" dirty="0" smtClean="0"/>
              <a:t> </a:t>
            </a:r>
            <a:r>
              <a:rPr lang="nl-BE" b="0" baseline="0" dirty="0" err="1" smtClean="0"/>
              <a:t>for</a:t>
            </a:r>
            <a:r>
              <a:rPr lang="nl-BE" b="0" baseline="0" dirty="0" smtClean="0"/>
              <a:t> </a:t>
            </a:r>
            <a:r>
              <a:rPr lang="nl-BE" b="0" baseline="0" dirty="0" err="1" smtClean="0"/>
              <a:t>poor</a:t>
            </a:r>
            <a:r>
              <a:rPr lang="nl-BE" b="0" baseline="0" dirty="0" smtClean="0"/>
              <a:t> performers </a:t>
            </a:r>
            <a:r>
              <a:rPr lang="nl-BE" b="0" baseline="0" dirty="0" err="1" smtClean="0"/>
              <a:t>to</a:t>
            </a:r>
            <a:r>
              <a:rPr lang="nl-BE" b="0" baseline="0" dirty="0" smtClean="0"/>
              <a:t> get </a:t>
            </a:r>
            <a:r>
              <a:rPr lang="nl-BE" b="0" baseline="0" dirty="0" err="1" smtClean="0"/>
              <a:t>by</a:t>
            </a:r>
            <a:r>
              <a:rPr lang="nl-BE" b="0" baseline="0" dirty="0" smtClean="0"/>
              <a:t> </a:t>
            </a:r>
            <a:r>
              <a:rPr lang="nl-BE" b="0" baseline="0" dirty="0" err="1" smtClean="0"/>
              <a:t>within</a:t>
            </a:r>
            <a:r>
              <a:rPr lang="nl-BE" b="0" baseline="0" dirty="0" smtClean="0"/>
              <a:t> </a:t>
            </a:r>
            <a:r>
              <a:rPr lang="nl-BE" b="0" baseline="0" dirty="0" err="1" smtClean="0"/>
              <a:t>the</a:t>
            </a:r>
            <a:r>
              <a:rPr lang="nl-BE" b="0" baseline="0" dirty="0" smtClean="0"/>
              <a:t> </a:t>
            </a:r>
            <a:r>
              <a:rPr lang="nl-BE" b="0" baseline="0" dirty="0" err="1" smtClean="0"/>
              <a:t>currecnt</a:t>
            </a:r>
            <a:r>
              <a:rPr lang="nl-BE" b="0" baseline="0" dirty="0" smtClean="0"/>
              <a:t> </a:t>
            </a:r>
            <a:r>
              <a:rPr lang="nl-BE" b="0" baseline="0" dirty="0" err="1" smtClean="0"/>
              <a:t>clinical</a:t>
            </a:r>
            <a:r>
              <a:rPr lang="nl-BE" b="0" baseline="0" dirty="0" smtClean="0"/>
              <a:t> assessment system. </a:t>
            </a:r>
            <a:r>
              <a:rPr lang="nl-BE" b="0" baseline="0" dirty="0" err="1" smtClean="0"/>
              <a:t>Although</a:t>
            </a:r>
            <a:r>
              <a:rPr lang="nl-BE" b="0" baseline="0" dirty="0" smtClean="0"/>
              <a:t> </a:t>
            </a:r>
            <a:r>
              <a:rPr lang="nl-BE" b="0" baseline="0" dirty="0" err="1" smtClean="0"/>
              <a:t>the</a:t>
            </a:r>
            <a:r>
              <a:rPr lang="nl-BE" b="0" baseline="0" dirty="0" smtClean="0"/>
              <a:t> mentors </a:t>
            </a:r>
            <a:r>
              <a:rPr lang="nl-BE" b="0" baseline="0" dirty="0" err="1" smtClean="0"/>
              <a:t>recognised</a:t>
            </a:r>
            <a:r>
              <a:rPr lang="nl-BE" b="0" baseline="0" dirty="0" smtClean="0"/>
              <a:t> </a:t>
            </a:r>
            <a:r>
              <a:rPr lang="nl-BE" b="0" baseline="0" dirty="0" err="1" smtClean="0"/>
              <a:t>weaknesses</a:t>
            </a:r>
            <a:r>
              <a:rPr lang="nl-BE" b="0" baseline="0" dirty="0" smtClean="0"/>
              <a:t> in </a:t>
            </a:r>
            <a:r>
              <a:rPr lang="nl-BE" b="0" baseline="0" dirty="0" err="1" smtClean="0"/>
              <a:t>the</a:t>
            </a:r>
            <a:r>
              <a:rPr lang="nl-BE" b="0" baseline="0" dirty="0" smtClean="0"/>
              <a:t> </a:t>
            </a:r>
            <a:r>
              <a:rPr lang="nl-BE" b="0" baseline="0" dirty="0" err="1" smtClean="0"/>
              <a:t>student’s</a:t>
            </a:r>
            <a:r>
              <a:rPr lang="nl-BE" b="0" baseline="0" dirty="0" smtClean="0"/>
              <a:t> performance, </a:t>
            </a:r>
            <a:r>
              <a:rPr lang="nl-BE" b="0" baseline="0" dirty="0" err="1" smtClean="0"/>
              <a:t>they</a:t>
            </a:r>
            <a:r>
              <a:rPr lang="nl-BE" b="0" baseline="0" dirty="0" smtClean="0"/>
              <a:t> </a:t>
            </a:r>
            <a:r>
              <a:rPr lang="nl-BE" b="0" baseline="0" dirty="0" err="1" smtClean="0"/>
              <a:t>did</a:t>
            </a:r>
            <a:r>
              <a:rPr lang="nl-BE" b="0" baseline="0" dirty="0" smtClean="0"/>
              <a:t> </a:t>
            </a:r>
            <a:r>
              <a:rPr lang="nl-BE" b="0" baseline="0" dirty="0" err="1" smtClean="0"/>
              <a:t>not</a:t>
            </a:r>
            <a:r>
              <a:rPr lang="nl-BE" b="0" baseline="0" dirty="0" smtClean="0"/>
              <a:t> feel </a:t>
            </a:r>
            <a:r>
              <a:rPr lang="nl-BE" b="0" baseline="0" dirty="0" err="1" smtClean="0"/>
              <a:t>that</a:t>
            </a:r>
            <a:r>
              <a:rPr lang="nl-BE" b="0" baseline="0" dirty="0" smtClean="0"/>
              <a:t> </a:t>
            </a:r>
            <a:r>
              <a:rPr lang="nl-BE" b="0" baseline="0" dirty="0" err="1" smtClean="0"/>
              <a:t>they</a:t>
            </a:r>
            <a:r>
              <a:rPr lang="nl-BE" b="0" baseline="0" dirty="0" smtClean="0"/>
              <a:t> </a:t>
            </a:r>
            <a:r>
              <a:rPr lang="nl-BE" b="0" baseline="0" dirty="0" err="1" smtClean="0"/>
              <a:t>actually</a:t>
            </a:r>
            <a:r>
              <a:rPr lang="nl-BE" b="0" baseline="0" dirty="0" smtClean="0"/>
              <a:t> </a:t>
            </a:r>
            <a:r>
              <a:rPr lang="nl-BE" b="0" baseline="0" dirty="0" err="1" smtClean="0"/>
              <a:t>constituted</a:t>
            </a:r>
            <a:r>
              <a:rPr lang="nl-BE" b="0" baseline="0" dirty="0" smtClean="0"/>
              <a:t> </a:t>
            </a:r>
            <a:r>
              <a:rPr lang="nl-BE" b="0" baseline="0" dirty="0" err="1" smtClean="0"/>
              <a:t>sufficient</a:t>
            </a:r>
            <a:r>
              <a:rPr lang="nl-BE" b="0" baseline="0" dirty="0" smtClean="0"/>
              <a:t> </a:t>
            </a:r>
            <a:r>
              <a:rPr lang="nl-BE" b="0" baseline="0" dirty="0" err="1" smtClean="0"/>
              <a:t>grounds</a:t>
            </a:r>
            <a:r>
              <a:rPr lang="nl-BE" b="0" baseline="0" dirty="0" smtClean="0"/>
              <a:t> on </a:t>
            </a:r>
            <a:r>
              <a:rPr lang="nl-BE" b="0" baseline="0" dirty="0" err="1" smtClean="0"/>
              <a:t>which</a:t>
            </a:r>
            <a:r>
              <a:rPr lang="nl-BE" b="0" baseline="0" dirty="0" smtClean="0"/>
              <a:t> </a:t>
            </a:r>
            <a:r>
              <a:rPr lang="nl-BE" b="0" baseline="0" dirty="0" err="1" smtClean="0"/>
              <a:t>to</a:t>
            </a:r>
            <a:r>
              <a:rPr lang="nl-BE" b="0" baseline="0" dirty="0" smtClean="0"/>
              <a:t> </a:t>
            </a:r>
            <a:r>
              <a:rPr lang="nl-BE" b="0" baseline="0" dirty="0" err="1" smtClean="0"/>
              <a:t>fail</a:t>
            </a:r>
            <a:r>
              <a:rPr lang="nl-BE" b="0" baseline="0" dirty="0" smtClean="0"/>
              <a:t> </a:t>
            </a:r>
            <a:r>
              <a:rPr lang="nl-BE" b="0" baseline="0" dirty="0" err="1" smtClean="0"/>
              <a:t>them</a:t>
            </a:r>
            <a:r>
              <a:rPr lang="nl-BE" b="0" baseline="0" dirty="0" smtClean="0"/>
              <a:t>. It is </a:t>
            </a:r>
            <a:r>
              <a:rPr lang="nl-BE" b="0" baseline="0" dirty="0" err="1" smtClean="0"/>
              <a:t>only</a:t>
            </a:r>
            <a:r>
              <a:rPr lang="nl-BE" b="0" baseline="0" dirty="0" smtClean="0"/>
              <a:t> </a:t>
            </a:r>
            <a:r>
              <a:rPr lang="nl-BE" b="0" baseline="0" dirty="0" err="1" smtClean="0"/>
              <a:t>when</a:t>
            </a:r>
            <a:r>
              <a:rPr lang="nl-BE" b="0" baseline="0" dirty="0" smtClean="0"/>
              <a:t> major </a:t>
            </a:r>
            <a:r>
              <a:rPr lang="nl-BE" b="0" baseline="0" dirty="0" err="1" smtClean="0"/>
              <a:t>ans</a:t>
            </a:r>
            <a:r>
              <a:rPr lang="nl-BE" b="0" baseline="0" dirty="0" smtClean="0"/>
              <a:t> consistent </a:t>
            </a:r>
            <a:r>
              <a:rPr lang="nl-BE" b="0" baseline="0" dirty="0" err="1" smtClean="0"/>
              <a:t>problems</a:t>
            </a:r>
            <a:r>
              <a:rPr lang="nl-BE" b="0" baseline="0" dirty="0" smtClean="0"/>
              <a:t> are evident mentors </a:t>
            </a:r>
            <a:r>
              <a:rPr lang="nl-BE" b="0" baseline="0" dirty="0" err="1" smtClean="0"/>
              <a:t>actually</a:t>
            </a:r>
            <a:r>
              <a:rPr lang="nl-BE" b="0" baseline="0" dirty="0" smtClean="0"/>
              <a:t> </a:t>
            </a:r>
            <a:r>
              <a:rPr lang="nl-BE" b="0" baseline="0" dirty="0" err="1" smtClean="0"/>
              <a:t>fail</a:t>
            </a:r>
            <a:r>
              <a:rPr lang="nl-BE" b="0" baseline="0" dirty="0" smtClean="0"/>
              <a:t> </a:t>
            </a:r>
            <a:r>
              <a:rPr lang="nl-BE" b="0" baseline="0" dirty="0" err="1" smtClean="0"/>
              <a:t>students</a:t>
            </a:r>
            <a:r>
              <a:rPr lang="nl-BE" b="0" baseline="0" dirty="0" smtClean="0"/>
              <a:t>. Mentors </a:t>
            </a:r>
            <a:r>
              <a:rPr lang="nl-BE" b="0" baseline="0" dirty="0" err="1" smtClean="0"/>
              <a:t>indicated</a:t>
            </a:r>
            <a:r>
              <a:rPr lang="nl-BE" b="0" baseline="0" dirty="0" smtClean="0"/>
              <a:t> </a:t>
            </a:r>
            <a:r>
              <a:rPr lang="nl-BE" b="0" baseline="0" dirty="0" err="1" smtClean="0"/>
              <a:t>that</a:t>
            </a:r>
            <a:r>
              <a:rPr lang="nl-BE" b="0" baseline="0" dirty="0" smtClean="0"/>
              <a:t> </a:t>
            </a:r>
            <a:r>
              <a:rPr lang="nl-BE" b="0" baseline="0" dirty="0" err="1" smtClean="0"/>
              <a:t>it</a:t>
            </a:r>
            <a:r>
              <a:rPr lang="nl-BE" b="0" baseline="0" dirty="0" smtClean="0"/>
              <a:t> is </a:t>
            </a:r>
            <a:r>
              <a:rPr lang="nl-BE" b="0" baseline="0" dirty="0" err="1" smtClean="0"/>
              <a:t>difficult</a:t>
            </a:r>
            <a:r>
              <a:rPr lang="nl-BE" b="0" baseline="0" dirty="0" smtClean="0"/>
              <a:t> </a:t>
            </a:r>
            <a:r>
              <a:rPr lang="nl-BE" b="0" baseline="0" dirty="0" err="1" smtClean="0"/>
              <a:t>to</a:t>
            </a:r>
            <a:r>
              <a:rPr lang="nl-BE" b="0" baseline="0" dirty="0" smtClean="0"/>
              <a:t> </a:t>
            </a:r>
            <a:r>
              <a:rPr lang="nl-BE" b="0" baseline="0" dirty="0" err="1" smtClean="0"/>
              <a:t>fail</a:t>
            </a:r>
            <a:r>
              <a:rPr lang="nl-BE" b="0" baseline="0" dirty="0" smtClean="0"/>
              <a:t> a student </a:t>
            </a:r>
            <a:r>
              <a:rPr lang="nl-BE" b="0" baseline="0" dirty="0" err="1" smtClean="0"/>
              <a:t>who</a:t>
            </a:r>
            <a:r>
              <a:rPr lang="nl-BE" b="0" baseline="0" dirty="0" smtClean="0"/>
              <a:t> had </a:t>
            </a:r>
            <a:r>
              <a:rPr lang="nl-BE" b="0" baseline="0" dirty="0" err="1" smtClean="0"/>
              <a:t>an</a:t>
            </a:r>
            <a:r>
              <a:rPr lang="nl-BE" b="0" baseline="0" dirty="0" smtClean="0"/>
              <a:t> attitude </a:t>
            </a:r>
            <a:r>
              <a:rPr lang="nl-BE" b="0" baseline="0" dirty="0" err="1" smtClean="0"/>
              <a:t>problem</a:t>
            </a:r>
            <a:r>
              <a:rPr lang="nl-BE" b="0" baseline="0" dirty="0" smtClean="0"/>
              <a:t>.  </a:t>
            </a:r>
            <a:endParaRPr lang="nl-BE" b="0" dirty="0" smtClean="0"/>
          </a:p>
          <a:p>
            <a:pPr marL="269875" lvl="1" indent="0">
              <a:buFont typeface="Arial" panose="020B0604020202020204" pitchFamily="34" charset="0"/>
              <a:buNone/>
            </a:pPr>
            <a:r>
              <a:rPr lang="nl-BE" b="1" dirty="0" err="1" smtClean="0"/>
              <a:t>Giving</a:t>
            </a:r>
            <a:r>
              <a:rPr lang="nl-BE" b="1" dirty="0" smtClean="0"/>
              <a:t> </a:t>
            </a:r>
            <a:r>
              <a:rPr lang="nl-BE" b="1" dirty="0" err="1" smtClean="0"/>
              <a:t>the</a:t>
            </a:r>
            <a:r>
              <a:rPr lang="nl-BE" b="1" dirty="0" smtClean="0"/>
              <a:t> benefit of </a:t>
            </a:r>
            <a:r>
              <a:rPr lang="nl-BE" b="1" dirty="0" err="1" smtClean="0"/>
              <a:t>the</a:t>
            </a:r>
            <a:r>
              <a:rPr lang="nl-BE" b="1" dirty="0" smtClean="0"/>
              <a:t> </a:t>
            </a:r>
            <a:r>
              <a:rPr lang="nl-BE" b="1" dirty="0" err="1" smtClean="0"/>
              <a:t>doubt</a:t>
            </a:r>
            <a:r>
              <a:rPr lang="nl-BE" b="1" dirty="0" smtClean="0"/>
              <a:t>:</a:t>
            </a:r>
          </a:p>
          <a:p>
            <a:pPr marL="269875" lvl="1" indent="0">
              <a:buFont typeface="Arial" panose="020B0604020202020204" pitchFamily="34" charset="0"/>
              <a:buNone/>
            </a:pPr>
            <a:r>
              <a:rPr lang="nl-BE" b="0" dirty="0" err="1" smtClean="0"/>
              <a:t>If</a:t>
            </a:r>
            <a:r>
              <a:rPr lang="nl-BE" b="0" baseline="0" dirty="0" smtClean="0"/>
              <a:t> </a:t>
            </a:r>
            <a:r>
              <a:rPr lang="nl-BE" b="0" baseline="0" dirty="0" err="1" smtClean="0"/>
              <a:t>students</a:t>
            </a:r>
            <a:r>
              <a:rPr lang="nl-BE" b="0" baseline="0" dirty="0" smtClean="0"/>
              <a:t> at </a:t>
            </a:r>
            <a:r>
              <a:rPr lang="nl-BE" b="0" baseline="0" dirty="0" err="1" smtClean="0"/>
              <a:t>least</a:t>
            </a:r>
            <a:r>
              <a:rPr lang="nl-BE" b="0" baseline="0" dirty="0" smtClean="0"/>
              <a:t> </a:t>
            </a:r>
            <a:r>
              <a:rPr lang="nl-BE" b="0" baseline="0" dirty="0" err="1" smtClean="0"/>
              <a:t>attempt</a:t>
            </a:r>
            <a:r>
              <a:rPr lang="nl-BE" b="0" baseline="0" dirty="0" smtClean="0"/>
              <a:t> </a:t>
            </a:r>
            <a:r>
              <a:rPr lang="nl-BE" b="0" baseline="0" dirty="0" err="1" smtClean="0"/>
              <a:t>to</a:t>
            </a:r>
            <a:r>
              <a:rPr lang="nl-BE" b="0" baseline="0" dirty="0" smtClean="0"/>
              <a:t> show </a:t>
            </a:r>
            <a:r>
              <a:rPr lang="nl-BE" b="0" baseline="0" dirty="0" err="1" smtClean="0"/>
              <a:t>some</a:t>
            </a:r>
            <a:r>
              <a:rPr lang="nl-BE" b="0" baseline="0" dirty="0" smtClean="0"/>
              <a:t> </a:t>
            </a:r>
            <a:r>
              <a:rPr lang="nl-BE" b="0" baseline="0" dirty="0" err="1" smtClean="0"/>
              <a:t>improvement</a:t>
            </a:r>
            <a:r>
              <a:rPr lang="nl-BE" b="0" baseline="0" dirty="0" smtClean="0"/>
              <a:t> in </a:t>
            </a:r>
            <a:r>
              <a:rPr lang="nl-BE" b="0" baseline="0" dirty="0" err="1" smtClean="0"/>
              <a:t>their</a:t>
            </a:r>
            <a:r>
              <a:rPr lang="nl-BE" b="0" baseline="0" dirty="0" smtClean="0"/>
              <a:t> performance, mentors are </a:t>
            </a:r>
            <a:r>
              <a:rPr lang="nl-BE" b="0" baseline="0" dirty="0" err="1" smtClean="0"/>
              <a:t>inclined</a:t>
            </a:r>
            <a:r>
              <a:rPr lang="nl-BE" b="0" baseline="0" dirty="0" smtClean="0"/>
              <a:t> </a:t>
            </a:r>
            <a:r>
              <a:rPr lang="nl-BE" b="0" baseline="0" dirty="0" err="1" smtClean="0"/>
              <a:t>to</a:t>
            </a:r>
            <a:r>
              <a:rPr lang="nl-BE" b="0" baseline="0" dirty="0" smtClean="0"/>
              <a:t> </a:t>
            </a:r>
            <a:r>
              <a:rPr lang="nl-BE" b="0" baseline="0" dirty="0" err="1" smtClean="0"/>
              <a:t>then</a:t>
            </a:r>
            <a:r>
              <a:rPr lang="nl-BE" b="0" baseline="0" dirty="0" smtClean="0"/>
              <a:t> </a:t>
            </a:r>
            <a:r>
              <a:rPr lang="nl-BE" b="0" baseline="0" dirty="0" err="1" smtClean="0"/>
              <a:t>give</a:t>
            </a:r>
            <a:r>
              <a:rPr lang="nl-BE" b="0" baseline="0" dirty="0" smtClean="0"/>
              <a:t> </a:t>
            </a:r>
            <a:r>
              <a:rPr lang="nl-BE" b="0" baseline="0" dirty="0" err="1" smtClean="0"/>
              <a:t>the</a:t>
            </a:r>
            <a:r>
              <a:rPr lang="nl-BE" b="0" baseline="0" dirty="0" smtClean="0"/>
              <a:t> </a:t>
            </a:r>
            <a:r>
              <a:rPr lang="nl-BE" b="0" baseline="0" dirty="0" err="1" smtClean="0"/>
              <a:t>individual</a:t>
            </a:r>
            <a:r>
              <a:rPr lang="nl-BE" b="0" baseline="0" dirty="0" smtClean="0"/>
              <a:t> a pass in </a:t>
            </a:r>
            <a:r>
              <a:rPr lang="nl-BE" b="0" baseline="0" dirty="0" err="1" smtClean="0"/>
              <a:t>their</a:t>
            </a:r>
            <a:r>
              <a:rPr lang="nl-BE" b="0" baseline="0" dirty="0" smtClean="0"/>
              <a:t> assessment. </a:t>
            </a:r>
            <a:endParaRPr lang="nl-BE" b="0" dirty="0" smtClean="0"/>
          </a:p>
          <a:p>
            <a:pPr marL="269875" lvl="1" indent="0">
              <a:buFont typeface="Arial" panose="020B0604020202020204" pitchFamily="34" charset="0"/>
              <a:buNone/>
            </a:pPr>
            <a:r>
              <a:rPr lang="nl-BE" b="1" dirty="0" err="1" smtClean="0"/>
              <a:t>Consequences</a:t>
            </a:r>
            <a:r>
              <a:rPr lang="nl-BE" b="1" dirty="0" smtClean="0"/>
              <a:t> of </a:t>
            </a:r>
            <a:r>
              <a:rPr lang="nl-BE" b="1" dirty="0" err="1" smtClean="0"/>
              <a:t>failing</a:t>
            </a:r>
            <a:r>
              <a:rPr lang="nl-BE" b="1" dirty="0" smtClean="0"/>
              <a:t> </a:t>
            </a:r>
            <a:r>
              <a:rPr lang="nl-BE" b="1" dirty="0" err="1" smtClean="0"/>
              <a:t>to</a:t>
            </a:r>
            <a:r>
              <a:rPr lang="nl-BE" b="1" dirty="0" smtClean="0"/>
              <a:t> </a:t>
            </a:r>
            <a:r>
              <a:rPr lang="nl-BE" b="1" dirty="0" err="1" smtClean="0"/>
              <a:t>fail</a:t>
            </a:r>
            <a:r>
              <a:rPr lang="nl-BE" b="1" dirty="0" smtClean="0"/>
              <a:t>:</a:t>
            </a:r>
          </a:p>
          <a:p>
            <a:pPr marL="269875" lvl="1" indent="0">
              <a:buFont typeface="Arial" panose="020B0604020202020204" pitchFamily="34" charset="0"/>
              <a:buNone/>
            </a:pPr>
            <a:r>
              <a:rPr lang="nl-BE" b="0" dirty="0" err="1" smtClean="0"/>
              <a:t>Persone</a:t>
            </a:r>
            <a:r>
              <a:rPr lang="nl-BE" b="0" dirty="0" smtClean="0"/>
              <a:t> </a:t>
            </a:r>
            <a:r>
              <a:rPr lang="nl-BE" b="0" dirty="0" err="1" smtClean="0"/>
              <a:t>became</a:t>
            </a:r>
            <a:r>
              <a:rPr lang="nl-BE" b="0" dirty="0" smtClean="0"/>
              <a:t> </a:t>
            </a:r>
            <a:r>
              <a:rPr lang="nl-BE" b="0" dirty="0" err="1" smtClean="0"/>
              <a:t>registered</a:t>
            </a:r>
            <a:r>
              <a:rPr lang="nl-BE" b="0" dirty="0" smtClean="0"/>
              <a:t> </a:t>
            </a:r>
            <a:r>
              <a:rPr lang="nl-BE" b="0" dirty="0" err="1" smtClean="0"/>
              <a:t>and</a:t>
            </a:r>
            <a:r>
              <a:rPr lang="nl-BE" b="0" dirty="0" smtClean="0"/>
              <a:t> is </a:t>
            </a:r>
            <a:r>
              <a:rPr lang="nl-BE" b="0" dirty="0" err="1" smtClean="0"/>
              <a:t>practising</a:t>
            </a:r>
            <a:endParaRPr lang="nl-BE" b="0" dirty="0" smtClean="0"/>
          </a:p>
          <a:p>
            <a:pPr marL="269875" lvl="1" indent="0">
              <a:buFont typeface="Arial" panose="020B0604020202020204" pitchFamily="34" charset="0"/>
              <a:buNone/>
            </a:pPr>
            <a:r>
              <a:rPr lang="nl-BE" b="0" dirty="0" smtClean="0"/>
              <a:t>The </a:t>
            </a:r>
            <a:r>
              <a:rPr lang="nl-BE" b="0" dirty="0" err="1" smtClean="0"/>
              <a:t>responsibility</a:t>
            </a:r>
            <a:r>
              <a:rPr lang="nl-BE" b="0" baseline="0" dirty="0" smtClean="0"/>
              <a:t> in </a:t>
            </a:r>
            <a:r>
              <a:rPr lang="nl-BE" b="0" baseline="0" dirty="0" err="1" smtClean="0"/>
              <a:t>relation</a:t>
            </a:r>
            <a:r>
              <a:rPr lang="nl-BE" b="0" baseline="0" dirty="0" smtClean="0"/>
              <a:t> </a:t>
            </a:r>
            <a:r>
              <a:rPr lang="nl-BE" b="0" baseline="0" dirty="0" err="1" smtClean="0"/>
              <a:t>to</a:t>
            </a:r>
            <a:r>
              <a:rPr lang="nl-BE" b="0" baseline="0" dirty="0" smtClean="0"/>
              <a:t> </a:t>
            </a:r>
            <a:r>
              <a:rPr lang="nl-BE" b="0" baseline="0" dirty="0" err="1" smtClean="0"/>
              <a:t>failing</a:t>
            </a:r>
            <a:r>
              <a:rPr lang="nl-BE" b="0" baseline="0" dirty="0" smtClean="0"/>
              <a:t> </a:t>
            </a:r>
            <a:r>
              <a:rPr lang="nl-BE" b="0" baseline="0" dirty="0" err="1" smtClean="0"/>
              <a:t>to</a:t>
            </a:r>
            <a:r>
              <a:rPr lang="nl-BE" b="0" baseline="0" dirty="0" smtClean="0"/>
              <a:t> </a:t>
            </a:r>
            <a:r>
              <a:rPr lang="nl-BE" b="0" baseline="0" dirty="0" err="1" smtClean="0"/>
              <a:t>fail</a:t>
            </a:r>
            <a:r>
              <a:rPr lang="nl-BE" b="0" baseline="0" dirty="0" smtClean="0"/>
              <a:t> lies </a:t>
            </a:r>
            <a:r>
              <a:rPr lang="nl-BE" b="0" baseline="0" dirty="0" err="1" smtClean="0"/>
              <a:t>not</a:t>
            </a:r>
            <a:r>
              <a:rPr lang="nl-BE" b="0" baseline="0" dirty="0" smtClean="0"/>
              <a:t> </a:t>
            </a:r>
            <a:r>
              <a:rPr lang="nl-BE" b="0" baseline="0" dirty="0" err="1" smtClean="0"/>
              <a:t>only</a:t>
            </a:r>
            <a:r>
              <a:rPr lang="nl-BE" b="0" baseline="0" dirty="0" smtClean="0"/>
              <a:t> </a:t>
            </a:r>
            <a:r>
              <a:rPr lang="nl-BE" b="0" baseline="0" dirty="0" err="1" smtClean="0"/>
              <a:t>with</a:t>
            </a:r>
            <a:r>
              <a:rPr lang="nl-BE" b="0" baseline="0" dirty="0" smtClean="0"/>
              <a:t> </a:t>
            </a:r>
            <a:r>
              <a:rPr lang="nl-BE" b="0" baseline="0" dirty="0" err="1" smtClean="0"/>
              <a:t>individual</a:t>
            </a:r>
            <a:r>
              <a:rPr lang="nl-BE" b="0" baseline="0" dirty="0" smtClean="0"/>
              <a:t> mentors, but </a:t>
            </a:r>
            <a:r>
              <a:rPr lang="nl-BE" b="0" baseline="0" dirty="0" err="1" smtClean="0"/>
              <a:t>also</a:t>
            </a:r>
            <a:r>
              <a:rPr lang="nl-BE" b="0" baseline="0" dirty="0" smtClean="0"/>
              <a:t> </a:t>
            </a:r>
            <a:r>
              <a:rPr lang="nl-BE" b="0" baseline="0" dirty="0" err="1" smtClean="0"/>
              <a:t>with</a:t>
            </a:r>
            <a:r>
              <a:rPr lang="nl-BE" b="0" baseline="0" dirty="0" smtClean="0"/>
              <a:t> </a:t>
            </a:r>
            <a:r>
              <a:rPr lang="nl-BE" b="0" baseline="0" dirty="0" err="1" smtClean="0"/>
              <a:t>individual</a:t>
            </a:r>
            <a:r>
              <a:rPr lang="nl-BE" b="0" baseline="0" dirty="0" smtClean="0"/>
              <a:t> </a:t>
            </a:r>
            <a:r>
              <a:rPr lang="nl-BE" b="0" baseline="0" dirty="0" err="1" smtClean="0"/>
              <a:t>lecturers</a:t>
            </a:r>
            <a:r>
              <a:rPr lang="nl-BE" b="0" baseline="0" dirty="0" smtClean="0"/>
              <a:t>, </a:t>
            </a:r>
            <a:r>
              <a:rPr lang="nl-BE" b="0" baseline="0" dirty="0" err="1" smtClean="0"/>
              <a:t>programme</a:t>
            </a:r>
            <a:r>
              <a:rPr lang="nl-BE" b="0" baseline="0" dirty="0" smtClean="0"/>
              <a:t> teams </a:t>
            </a:r>
            <a:r>
              <a:rPr lang="nl-BE" b="0" baseline="0" dirty="0" err="1" smtClean="0"/>
              <a:t>and</a:t>
            </a:r>
            <a:r>
              <a:rPr lang="nl-BE" b="0" baseline="0" dirty="0" smtClean="0"/>
              <a:t> management in </a:t>
            </a:r>
            <a:r>
              <a:rPr lang="nl-BE" b="0" baseline="0" dirty="0" err="1" smtClean="0"/>
              <a:t>the</a:t>
            </a:r>
            <a:r>
              <a:rPr lang="nl-BE" b="0" baseline="0" dirty="0" smtClean="0"/>
              <a:t> </a:t>
            </a:r>
            <a:r>
              <a:rPr lang="nl-BE" b="0" baseline="0" dirty="0" err="1" smtClean="0"/>
              <a:t>clinical</a:t>
            </a:r>
            <a:r>
              <a:rPr lang="nl-BE" b="0" baseline="0" dirty="0" smtClean="0"/>
              <a:t> </a:t>
            </a:r>
            <a:r>
              <a:rPr lang="nl-BE" b="0" baseline="0" dirty="0" err="1" smtClean="0"/>
              <a:t>areas</a:t>
            </a:r>
            <a:r>
              <a:rPr lang="nl-BE" b="0" baseline="0" dirty="0" smtClean="0"/>
              <a:t>. </a:t>
            </a:r>
            <a:endParaRPr lang="nl-BE" b="0" dirty="0" smtClean="0"/>
          </a:p>
          <a:p>
            <a:endParaRPr lang="nl-BE" dirty="0"/>
          </a:p>
        </p:txBody>
      </p:sp>
      <p:sp>
        <p:nvSpPr>
          <p:cNvPr id="4" name="Tijdelijke aanduiding voor dianummer 3"/>
          <p:cNvSpPr>
            <a:spLocks noGrp="1"/>
          </p:cNvSpPr>
          <p:nvPr>
            <p:ph type="sldNum" sz="quarter" idx="10"/>
          </p:nvPr>
        </p:nvSpPr>
        <p:spPr/>
        <p:txBody>
          <a:bodyPr/>
          <a:lstStyle/>
          <a:p>
            <a:fld id="{9E87EFF9-B2D6-46EF-8CB4-9FDCF6B408AA}" type="slidenum">
              <a:rPr lang="nl-BE" smtClean="0"/>
              <a:t>23</a:t>
            </a:fld>
            <a:endParaRPr lang="nl-BE"/>
          </a:p>
        </p:txBody>
      </p:sp>
    </p:spTree>
    <p:extLst>
      <p:ext uri="{BB962C8B-B14F-4D97-AF65-F5344CB8AC3E}">
        <p14:creationId xmlns:p14="http://schemas.microsoft.com/office/powerpoint/2010/main" val="4030514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fld id="{9E87EFF9-B2D6-46EF-8CB4-9FDCF6B408AA}" type="slidenum">
              <a:rPr lang="nl-BE" smtClean="0"/>
              <a:t>24</a:t>
            </a:fld>
            <a:endParaRPr lang="nl-BE"/>
          </a:p>
        </p:txBody>
      </p:sp>
    </p:spTree>
    <p:extLst>
      <p:ext uri="{BB962C8B-B14F-4D97-AF65-F5344CB8AC3E}">
        <p14:creationId xmlns:p14="http://schemas.microsoft.com/office/powerpoint/2010/main" val="8756133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10"/>
          </p:nvPr>
        </p:nvSpPr>
        <p:spPr/>
        <p:txBody>
          <a:bodyPr/>
          <a:lstStyle/>
          <a:p>
            <a:fld id="{9E87EFF9-B2D6-46EF-8CB4-9FDCF6B408AA}" type="slidenum">
              <a:rPr lang="nl-BE" smtClean="0"/>
              <a:t>26</a:t>
            </a:fld>
            <a:endParaRPr lang="nl-BE"/>
          </a:p>
        </p:txBody>
      </p:sp>
    </p:spTree>
    <p:extLst>
      <p:ext uri="{BB962C8B-B14F-4D97-AF65-F5344CB8AC3E}">
        <p14:creationId xmlns:p14="http://schemas.microsoft.com/office/powerpoint/2010/main" val="2284149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10"/>
          </p:nvPr>
        </p:nvSpPr>
        <p:spPr/>
        <p:txBody>
          <a:bodyPr/>
          <a:lstStyle/>
          <a:p>
            <a:fld id="{9E87EFF9-B2D6-46EF-8CB4-9FDCF6B408AA}" type="slidenum">
              <a:rPr lang="nl-BE" smtClean="0"/>
              <a:t>27</a:t>
            </a:fld>
            <a:endParaRPr lang="nl-BE"/>
          </a:p>
        </p:txBody>
      </p:sp>
    </p:spTree>
    <p:extLst>
      <p:ext uri="{BB962C8B-B14F-4D97-AF65-F5344CB8AC3E}">
        <p14:creationId xmlns:p14="http://schemas.microsoft.com/office/powerpoint/2010/main" val="2017073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jp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emf"/><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emf"/><Relationship Id="rId1" Type="http://schemas.openxmlformats.org/officeDocument/2006/relationships/slideMaster" Target="../slideMasters/slideMaster3.xml"/><Relationship Id="rId4"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emf"/><Relationship Id="rId1" Type="http://schemas.openxmlformats.org/officeDocument/2006/relationships/slideMaster" Target="../slideMasters/slideMaster4.xml"/><Relationship Id="rId4"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emf"/><Relationship Id="rId1" Type="http://schemas.openxmlformats.org/officeDocument/2006/relationships/slideMaster" Target="../slideMasters/slideMaster5.xml"/><Relationship Id="rId4" Type="http://schemas.openxmlformats.org/officeDocument/2006/relationships/image" Target="../media/image1.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emf"/><Relationship Id="rId1" Type="http://schemas.openxmlformats.org/officeDocument/2006/relationships/slideMaster" Target="../slideMasters/slideMaster6.xml"/><Relationship Id="rId4" Type="http://schemas.openxmlformats.org/officeDocument/2006/relationships/image" Target="../media/image1.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emf"/><Relationship Id="rId1" Type="http://schemas.openxmlformats.org/officeDocument/2006/relationships/slideMaster" Target="../slideMasters/slideMaster7.xml"/><Relationship Id="rId4" Type="http://schemas.openxmlformats.org/officeDocument/2006/relationships/image" Target="../media/image1.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sp>
        <p:nvSpPr>
          <p:cNvPr id="15" name="Rectangle 14"/>
          <p:cNvSpPr/>
          <p:nvPr userDrawn="1"/>
        </p:nvSpPr>
        <p:spPr>
          <a:xfrm>
            <a:off x="0" y="4839761"/>
            <a:ext cx="9180000" cy="2018239"/>
          </a:xfrm>
          <a:prstGeom prst="rect">
            <a:avLst/>
          </a:prstGeom>
          <a:solidFill>
            <a:srgbClr val="89B368"/>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latin typeface="Corbel"/>
            </a:endParaRPr>
          </a:p>
        </p:txBody>
      </p:sp>
      <p:sp>
        <p:nvSpPr>
          <p:cNvPr id="3" name="Subtitle 2"/>
          <p:cNvSpPr>
            <a:spLocks noGrp="1"/>
          </p:cNvSpPr>
          <p:nvPr>
            <p:ph type="subTitle" idx="1"/>
          </p:nvPr>
        </p:nvSpPr>
        <p:spPr>
          <a:xfrm>
            <a:off x="671681" y="5103516"/>
            <a:ext cx="7308070" cy="1486600"/>
          </a:xfrm>
        </p:spPr>
        <p:txBody>
          <a:bodyPr>
            <a:noAutofit/>
          </a:bodyPr>
          <a:lstStyle>
            <a:lvl1pPr marL="0" indent="0" algn="l">
              <a:buNone/>
              <a:defRPr sz="4400">
                <a:solidFill>
                  <a:schemeClr val="bg1"/>
                </a:solidFill>
                <a:latin typeface="Corbel"/>
                <a:cs typeface="Corbe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smtClean="0"/>
              <a:t>Click to edit Master subtitle style</a:t>
            </a:r>
            <a:endParaRPr lang="nl-BE" noProof="0"/>
          </a:p>
        </p:txBody>
      </p:sp>
      <p:pic>
        <p:nvPicPr>
          <p:cNvPr id="11" name="Picture 10"/>
          <p:cNvPicPr>
            <a:picLocks noChangeAspect="1"/>
          </p:cNvPicPr>
          <p:nvPr userDrawn="1"/>
        </p:nvPicPr>
        <p:blipFill rotWithShape="1">
          <a:blip r:embed="rId2">
            <a:extLst>
              <a:ext uri="{28A0092B-C50C-407E-A947-70E740481C1C}">
                <a14:useLocalDpi xmlns:a14="http://schemas.microsoft.com/office/drawing/2010/main" val="0"/>
              </a:ext>
            </a:extLst>
          </a:blip>
          <a:srcRect l="7358"/>
          <a:stretch/>
        </p:blipFill>
        <p:spPr>
          <a:xfrm>
            <a:off x="8041710" y="6220049"/>
            <a:ext cx="777110" cy="318755"/>
          </a:xfrm>
          <a:prstGeom prst="rect">
            <a:avLst/>
          </a:prstGeom>
        </p:spPr>
      </p:pic>
      <p:pic>
        <p:nvPicPr>
          <p:cNvPr id="16" name="Picture 15" descr="foto.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128" y="1030288"/>
            <a:ext cx="9186128" cy="3860785"/>
          </a:xfrm>
          <a:prstGeom prst="rect">
            <a:avLst/>
          </a:prstGeom>
          <a:ln>
            <a:noFill/>
          </a:ln>
        </p:spPr>
      </p:pic>
      <p:pic>
        <p:nvPicPr>
          <p:cNvPr id="13" name="Picture 12" descr="Odisee_zw.eps"/>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37017" y="205437"/>
            <a:ext cx="1779799" cy="460356"/>
          </a:xfrm>
          <a:prstGeom prst="rect">
            <a:avLst/>
          </a:prstGeom>
        </p:spPr>
      </p:pic>
      <p:sp>
        <p:nvSpPr>
          <p:cNvPr id="2" name="TextBox 1"/>
          <p:cNvSpPr txBox="1"/>
          <p:nvPr userDrawn="1"/>
        </p:nvSpPr>
        <p:spPr>
          <a:xfrm rot="16200000">
            <a:off x="7584964" y="6119697"/>
            <a:ext cx="858033" cy="161583"/>
          </a:xfrm>
          <a:prstGeom prst="rect">
            <a:avLst/>
          </a:prstGeom>
          <a:noFill/>
        </p:spPr>
        <p:txBody>
          <a:bodyPr wrap="square" rtlCol="0">
            <a:spAutoFit/>
          </a:bodyPr>
          <a:lstStyle/>
          <a:p>
            <a:r>
              <a:rPr lang="nl-BE" sz="450" kern="1400" baseline="0" dirty="0" smtClean="0"/>
              <a:t>MEMBER OF</a:t>
            </a:r>
            <a:endParaRPr lang="nl-BE" sz="450" kern="1400" baseline="0" dirty="0"/>
          </a:p>
        </p:txBody>
      </p:sp>
    </p:spTree>
    <p:extLst>
      <p:ext uri="{BB962C8B-B14F-4D97-AF65-F5344CB8AC3E}">
        <p14:creationId xmlns:p14="http://schemas.microsoft.com/office/powerpoint/2010/main" val="303991594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956C2C8-AF4A-3F4C-B9B4-50FA0AC2319A}" type="datetime1">
              <a:t>17/03/2017</a:t>
            </a:fld>
            <a:endParaRPr lang="en-US"/>
          </a:p>
        </p:txBody>
      </p:sp>
      <p:sp>
        <p:nvSpPr>
          <p:cNvPr id="5" name="Footer Placeholder 4"/>
          <p:cNvSpPr>
            <a:spLocks noGrp="1"/>
          </p:cNvSpPr>
          <p:nvPr>
            <p:ph type="ftr" sz="quarter" idx="11"/>
          </p:nvPr>
        </p:nvSpPr>
        <p:spPr/>
        <p:txBody>
          <a:bodyPr/>
          <a:lstStyle/>
          <a:p>
            <a:r>
              <a:rPr lang="en-US"/>
              <a:t>Titel van footer</a:t>
            </a:r>
          </a:p>
        </p:txBody>
      </p:sp>
      <p:sp>
        <p:nvSpPr>
          <p:cNvPr id="6" name="Slide Number Placeholder 5"/>
          <p:cNvSpPr>
            <a:spLocks noGrp="1"/>
          </p:cNvSpPr>
          <p:nvPr>
            <p:ph type="sldNum" sz="quarter" idx="12"/>
          </p:nvPr>
        </p:nvSpPr>
        <p:spPr/>
        <p:txBody>
          <a:bodyPr/>
          <a:lstStyle/>
          <a:p>
            <a:fld id="{FCA3638F-6D52-644A-9831-93255061F043}" type="slidenum">
              <a:t>‹#›</a:t>
            </a:fld>
            <a:endParaRPr lang="en-US"/>
          </a:p>
        </p:txBody>
      </p:sp>
    </p:spTree>
    <p:extLst>
      <p:ext uri="{BB962C8B-B14F-4D97-AF65-F5344CB8AC3E}">
        <p14:creationId xmlns:p14="http://schemas.microsoft.com/office/powerpoint/2010/main" val="390574552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ee objecte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57948" y="1600200"/>
            <a:ext cx="3837852"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B63FB6B-9458-BD43-9DB9-A2949799A662}" type="datetime1">
              <a:t>17/03/2017</a:t>
            </a:fld>
            <a:endParaRPr lang="en-US"/>
          </a:p>
        </p:txBody>
      </p:sp>
      <p:sp>
        <p:nvSpPr>
          <p:cNvPr id="6" name="Footer Placeholder 5"/>
          <p:cNvSpPr>
            <a:spLocks noGrp="1"/>
          </p:cNvSpPr>
          <p:nvPr>
            <p:ph type="ftr" sz="quarter" idx="11"/>
          </p:nvPr>
        </p:nvSpPr>
        <p:spPr/>
        <p:txBody>
          <a:bodyPr/>
          <a:lstStyle/>
          <a:p>
            <a:r>
              <a:rPr lang="en-US"/>
              <a:t>Titel van footer</a:t>
            </a:r>
          </a:p>
        </p:txBody>
      </p:sp>
      <p:sp>
        <p:nvSpPr>
          <p:cNvPr id="7" name="Slide Number Placeholder 6"/>
          <p:cNvSpPr>
            <a:spLocks noGrp="1"/>
          </p:cNvSpPr>
          <p:nvPr>
            <p:ph type="sldNum" sz="quarter" idx="12"/>
          </p:nvPr>
        </p:nvSpPr>
        <p:spPr/>
        <p:txBody>
          <a:bodyPr/>
          <a:lstStyle/>
          <a:p>
            <a:fld id="{FCA3638F-6D52-644A-9831-93255061F043}" type="slidenum">
              <a:t>‹#›</a:t>
            </a:fld>
            <a:endParaRPr lang="en-US"/>
          </a:p>
        </p:txBody>
      </p:sp>
    </p:spTree>
    <p:extLst>
      <p:ext uri="{BB962C8B-B14F-4D97-AF65-F5344CB8AC3E}">
        <p14:creationId xmlns:p14="http://schemas.microsoft.com/office/powerpoint/2010/main" val="23498944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FD44C4C-371A-1D4F-A9B8-07683E1252E8}" type="datetime1">
              <a:t>17/03/2017</a:t>
            </a:fld>
            <a:endParaRPr lang="en-US"/>
          </a:p>
        </p:txBody>
      </p:sp>
      <p:sp>
        <p:nvSpPr>
          <p:cNvPr id="3" name="Footer Placeholder 2"/>
          <p:cNvSpPr>
            <a:spLocks noGrp="1"/>
          </p:cNvSpPr>
          <p:nvPr>
            <p:ph type="ftr" sz="quarter" idx="11"/>
          </p:nvPr>
        </p:nvSpPr>
        <p:spPr/>
        <p:txBody>
          <a:bodyPr/>
          <a:lstStyle/>
          <a:p>
            <a:r>
              <a:rPr lang="en-US"/>
              <a:t>Titel van footer</a:t>
            </a:r>
          </a:p>
        </p:txBody>
      </p:sp>
      <p:sp>
        <p:nvSpPr>
          <p:cNvPr id="4" name="Slide Number Placeholder 3"/>
          <p:cNvSpPr>
            <a:spLocks noGrp="1"/>
          </p:cNvSpPr>
          <p:nvPr>
            <p:ph type="sldNum" sz="quarter" idx="12"/>
          </p:nvPr>
        </p:nvSpPr>
        <p:spPr/>
        <p:txBody>
          <a:bodyPr/>
          <a:lstStyle/>
          <a:p>
            <a:fld id="{FCA3638F-6D52-644A-9831-93255061F043}" type="slidenum">
              <a:t>‹#›</a:t>
            </a:fld>
            <a:endParaRPr lang="en-US"/>
          </a:p>
        </p:txBody>
      </p:sp>
    </p:spTree>
    <p:extLst>
      <p:ext uri="{BB962C8B-B14F-4D97-AF65-F5344CB8AC3E}">
        <p14:creationId xmlns:p14="http://schemas.microsoft.com/office/powerpoint/2010/main" val="24256142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670610" y="4800600"/>
            <a:ext cx="8016293"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760413" y="1030287"/>
            <a:ext cx="7926387" cy="369728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679641" y="5431478"/>
            <a:ext cx="8007159" cy="70015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63E7AB38-62BC-774C-97AE-1BF242D8582C}" type="datetime1">
              <a:t>17/03/2017</a:t>
            </a:fld>
            <a:endParaRPr lang="en-US"/>
          </a:p>
        </p:txBody>
      </p:sp>
      <p:sp>
        <p:nvSpPr>
          <p:cNvPr id="6" name="Footer Placeholder 5"/>
          <p:cNvSpPr>
            <a:spLocks noGrp="1"/>
          </p:cNvSpPr>
          <p:nvPr>
            <p:ph type="ftr" sz="quarter" idx="11"/>
          </p:nvPr>
        </p:nvSpPr>
        <p:spPr/>
        <p:txBody>
          <a:bodyPr/>
          <a:lstStyle/>
          <a:p>
            <a:r>
              <a:rPr lang="en-US"/>
              <a:t>Titel van footer</a:t>
            </a:r>
          </a:p>
        </p:txBody>
      </p:sp>
      <p:sp>
        <p:nvSpPr>
          <p:cNvPr id="7" name="Slide Number Placeholder 6"/>
          <p:cNvSpPr>
            <a:spLocks noGrp="1"/>
          </p:cNvSpPr>
          <p:nvPr>
            <p:ph type="sldNum" sz="quarter" idx="12"/>
          </p:nvPr>
        </p:nvSpPr>
        <p:spPr>
          <a:xfrm>
            <a:off x="8159360" y="6343522"/>
            <a:ext cx="527440" cy="365125"/>
          </a:xfrm>
        </p:spPr>
        <p:txBody>
          <a:bodyPr/>
          <a:lstStyle/>
          <a:p>
            <a:fld id="{FCA3638F-6D52-644A-9831-93255061F043}" type="slidenum">
              <a:t>‹#›</a:t>
            </a:fld>
            <a:endParaRPr lang="en-US"/>
          </a:p>
        </p:txBody>
      </p:sp>
    </p:spTree>
    <p:extLst>
      <p:ext uri="{BB962C8B-B14F-4D97-AF65-F5344CB8AC3E}">
        <p14:creationId xmlns:p14="http://schemas.microsoft.com/office/powerpoint/2010/main" val="2649015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15" name="Rectangle 14"/>
          <p:cNvSpPr/>
          <p:nvPr/>
        </p:nvSpPr>
        <p:spPr>
          <a:xfrm>
            <a:off x="0" y="4839761"/>
            <a:ext cx="9180000" cy="2018239"/>
          </a:xfrm>
          <a:prstGeom prst="rect">
            <a:avLst/>
          </a:prstGeom>
          <a:solidFill>
            <a:srgbClr val="4E8DCC"/>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latin typeface="Corbel"/>
            </a:endParaRPr>
          </a:p>
        </p:txBody>
      </p:sp>
      <p:sp>
        <p:nvSpPr>
          <p:cNvPr id="2" name="Title 1"/>
          <p:cNvSpPr>
            <a:spLocks noGrp="1"/>
          </p:cNvSpPr>
          <p:nvPr>
            <p:ph type="ctrTitle"/>
          </p:nvPr>
        </p:nvSpPr>
        <p:spPr>
          <a:xfrm>
            <a:off x="685800" y="2130425"/>
            <a:ext cx="7772400" cy="1470025"/>
          </a:xfrm>
        </p:spPr>
        <p:txBody>
          <a:bodyPr>
            <a:noAutofit/>
          </a:bodyPr>
          <a:lstStyle>
            <a:lvl1pPr>
              <a:defRPr sz="6000">
                <a:latin typeface="Corbel"/>
              </a:defRPr>
            </a:lvl1pPr>
          </a:lstStyle>
          <a:p>
            <a:r>
              <a:rPr lang="nl-BE"/>
              <a:t>Click to edit Master title style</a:t>
            </a:r>
            <a:endParaRPr lang="en-US"/>
          </a:p>
        </p:txBody>
      </p:sp>
      <p:sp>
        <p:nvSpPr>
          <p:cNvPr id="3" name="Subtitle 2"/>
          <p:cNvSpPr>
            <a:spLocks noGrp="1"/>
          </p:cNvSpPr>
          <p:nvPr>
            <p:ph type="subTitle" idx="1"/>
          </p:nvPr>
        </p:nvSpPr>
        <p:spPr>
          <a:xfrm>
            <a:off x="671681" y="5103516"/>
            <a:ext cx="7308070" cy="1486600"/>
          </a:xfrm>
        </p:spPr>
        <p:txBody>
          <a:bodyPr>
            <a:noAutofit/>
          </a:bodyPr>
          <a:lstStyle>
            <a:lvl1pPr marL="0" indent="0" algn="l">
              <a:buNone/>
              <a:defRPr sz="4400">
                <a:solidFill>
                  <a:schemeClr val="bg1"/>
                </a:solidFill>
                <a:latin typeface="Corbel"/>
                <a:cs typeface="Corbe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BE" noProof="0"/>
              <a:t>Click to edit Master subtitle style</a:t>
            </a:r>
          </a:p>
        </p:txBody>
      </p:sp>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79992" y="6220049"/>
            <a:ext cx="838828" cy="318755"/>
          </a:xfrm>
          <a:prstGeom prst="rect">
            <a:avLst/>
          </a:prstGeom>
        </p:spPr>
      </p:pic>
      <p:pic>
        <p:nvPicPr>
          <p:cNvPr id="13" name="Picture 12" descr="Odisee_zw.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7017" y="205437"/>
            <a:ext cx="1779799" cy="460356"/>
          </a:xfrm>
          <a:prstGeom prst="rect">
            <a:avLst/>
          </a:prstGeom>
        </p:spPr>
      </p:pic>
      <p:pic>
        <p:nvPicPr>
          <p:cNvPr id="16" name="Picture 15" descr="foto.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978976"/>
            <a:ext cx="9180000" cy="3860785"/>
          </a:xfrm>
          <a:prstGeom prst="rect">
            <a:avLst/>
          </a:prstGeom>
          <a:ln>
            <a:noFill/>
          </a:ln>
        </p:spPr>
      </p:pic>
    </p:spTree>
    <p:extLst>
      <p:ext uri="{BB962C8B-B14F-4D97-AF65-F5344CB8AC3E}">
        <p14:creationId xmlns:p14="http://schemas.microsoft.com/office/powerpoint/2010/main" val="30462131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5" name="Rectangle 14"/>
          <p:cNvSpPr/>
          <p:nvPr userDrawn="1"/>
        </p:nvSpPr>
        <p:spPr>
          <a:xfrm>
            <a:off x="0" y="4839761"/>
            <a:ext cx="9180000" cy="2018239"/>
          </a:xfrm>
          <a:prstGeom prst="rect">
            <a:avLst/>
          </a:prstGeom>
          <a:solidFill>
            <a:srgbClr val="4E8DCC"/>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latin typeface="Corbel"/>
            </a:endParaRPr>
          </a:p>
        </p:txBody>
      </p:sp>
      <p:sp>
        <p:nvSpPr>
          <p:cNvPr id="2" name="Title 1"/>
          <p:cNvSpPr>
            <a:spLocks noGrp="1"/>
          </p:cNvSpPr>
          <p:nvPr>
            <p:ph type="ctrTitle"/>
          </p:nvPr>
        </p:nvSpPr>
        <p:spPr>
          <a:xfrm>
            <a:off x="685800" y="2130425"/>
            <a:ext cx="7772400" cy="1470025"/>
          </a:xfrm>
        </p:spPr>
        <p:txBody>
          <a:bodyPr>
            <a:noAutofit/>
          </a:bodyPr>
          <a:lstStyle>
            <a:lvl1pPr>
              <a:defRPr sz="6000">
                <a:latin typeface="Corbel"/>
              </a:defRPr>
            </a:lvl1pPr>
          </a:lstStyle>
          <a:p>
            <a:r>
              <a:rPr lang="nl-BE"/>
              <a:t>Click to edit Master title style</a:t>
            </a:r>
            <a:endParaRPr lang="en-US"/>
          </a:p>
        </p:txBody>
      </p:sp>
      <p:sp>
        <p:nvSpPr>
          <p:cNvPr id="3" name="Subtitle 2"/>
          <p:cNvSpPr>
            <a:spLocks noGrp="1"/>
          </p:cNvSpPr>
          <p:nvPr>
            <p:ph type="subTitle" idx="1"/>
          </p:nvPr>
        </p:nvSpPr>
        <p:spPr>
          <a:xfrm>
            <a:off x="671681" y="5103516"/>
            <a:ext cx="7308070" cy="1486600"/>
          </a:xfrm>
        </p:spPr>
        <p:txBody>
          <a:bodyPr>
            <a:noAutofit/>
          </a:bodyPr>
          <a:lstStyle>
            <a:lvl1pPr marL="0" indent="0" algn="l">
              <a:buNone/>
              <a:defRPr sz="4400">
                <a:solidFill>
                  <a:schemeClr val="bg1"/>
                </a:solidFill>
                <a:latin typeface="Corbel"/>
                <a:cs typeface="Corbe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BE" noProof="0"/>
              <a:t>Click to edit Master subtitle style</a:t>
            </a:r>
          </a:p>
        </p:txBody>
      </p:sp>
      <p:pic>
        <p:nvPicPr>
          <p:cNvPr id="13" name="Picture 12" descr="Odisee_zw.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7017" y="205437"/>
            <a:ext cx="1779799" cy="460356"/>
          </a:xfrm>
          <a:prstGeom prst="rect">
            <a:avLst/>
          </a:prstGeom>
        </p:spPr>
      </p:pic>
      <p:pic>
        <p:nvPicPr>
          <p:cNvPr id="16" name="Picture 15" descr="foto.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978976"/>
            <a:ext cx="9180000" cy="3860785"/>
          </a:xfrm>
          <a:prstGeom prst="rect">
            <a:avLst/>
          </a:prstGeom>
          <a:ln>
            <a:noFill/>
          </a:ln>
        </p:spPr>
      </p:pic>
      <p:pic>
        <p:nvPicPr>
          <p:cNvPr id="8" name="Picture 7"/>
          <p:cNvPicPr>
            <a:picLocks noChangeAspect="1"/>
          </p:cNvPicPr>
          <p:nvPr userDrawn="1"/>
        </p:nvPicPr>
        <p:blipFill rotWithShape="1">
          <a:blip r:embed="rId4">
            <a:extLst>
              <a:ext uri="{28A0092B-C50C-407E-A947-70E740481C1C}">
                <a14:useLocalDpi xmlns:a14="http://schemas.microsoft.com/office/drawing/2010/main" val="0"/>
              </a:ext>
            </a:extLst>
          </a:blip>
          <a:srcRect l="7358"/>
          <a:stretch/>
        </p:blipFill>
        <p:spPr>
          <a:xfrm>
            <a:off x="8041710" y="6220049"/>
            <a:ext cx="777110" cy="318755"/>
          </a:xfrm>
          <a:prstGeom prst="rect">
            <a:avLst/>
          </a:prstGeom>
        </p:spPr>
      </p:pic>
      <p:sp>
        <p:nvSpPr>
          <p:cNvPr id="9" name="TextBox 8"/>
          <p:cNvSpPr txBox="1"/>
          <p:nvPr userDrawn="1"/>
        </p:nvSpPr>
        <p:spPr>
          <a:xfrm rot="16200000">
            <a:off x="7584964" y="6119697"/>
            <a:ext cx="858033" cy="161583"/>
          </a:xfrm>
          <a:prstGeom prst="rect">
            <a:avLst/>
          </a:prstGeom>
          <a:noFill/>
        </p:spPr>
        <p:txBody>
          <a:bodyPr wrap="square" rtlCol="0">
            <a:spAutoFit/>
          </a:bodyPr>
          <a:lstStyle/>
          <a:p>
            <a:r>
              <a:rPr lang="nl-BE" sz="450" kern="1400" baseline="0" dirty="0" smtClean="0"/>
              <a:t>MEMBER OF</a:t>
            </a:r>
            <a:endParaRPr lang="nl-BE" sz="450" kern="1400" baseline="0" dirty="0"/>
          </a:p>
        </p:txBody>
      </p:sp>
    </p:spTree>
    <p:extLst>
      <p:ext uri="{BB962C8B-B14F-4D97-AF65-F5344CB8AC3E}">
        <p14:creationId xmlns:p14="http://schemas.microsoft.com/office/powerpoint/2010/main" val="96439578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Click to edit Master title style</a:t>
            </a:r>
            <a:endParaRPr lang="en-US"/>
          </a:p>
        </p:txBody>
      </p:sp>
      <p:sp>
        <p:nvSpPr>
          <p:cNvPr id="3" name="Content Placeholder 2"/>
          <p:cNvSpPr>
            <a:spLocks noGrp="1"/>
          </p:cNvSpPr>
          <p:nvPr>
            <p:ph idx="1"/>
          </p:nvPr>
        </p:nvSpPr>
        <p:spPr/>
        <p:txBody>
          <a:bodyPr/>
          <a:lstStyle/>
          <a:p>
            <a:pPr lvl="0"/>
            <a:r>
              <a:rPr lang="nl-BE"/>
              <a:t>Click to edit Master text styles</a:t>
            </a:r>
          </a:p>
          <a:p>
            <a:pPr lvl="1"/>
            <a:r>
              <a:rPr lang="nl-BE"/>
              <a:t>Second level</a:t>
            </a:r>
          </a:p>
          <a:p>
            <a:pPr lvl="2"/>
            <a:r>
              <a:rPr lang="nl-BE"/>
              <a:t>Third level</a:t>
            </a:r>
          </a:p>
          <a:p>
            <a:pPr lvl="3"/>
            <a:r>
              <a:rPr lang="nl-BE"/>
              <a:t>Fourth level</a:t>
            </a:r>
          </a:p>
          <a:p>
            <a:pPr lvl="4"/>
            <a:r>
              <a:rPr lang="nl-BE"/>
              <a:t>Fifth level</a:t>
            </a:r>
            <a:endParaRPr lang="en-US"/>
          </a:p>
        </p:txBody>
      </p:sp>
      <p:sp>
        <p:nvSpPr>
          <p:cNvPr id="4" name="Date Placeholder 3"/>
          <p:cNvSpPr>
            <a:spLocks noGrp="1"/>
          </p:cNvSpPr>
          <p:nvPr>
            <p:ph type="dt" sz="half" idx="10"/>
          </p:nvPr>
        </p:nvSpPr>
        <p:spPr/>
        <p:txBody>
          <a:bodyPr/>
          <a:lstStyle/>
          <a:p>
            <a:fld id="{8CCD183A-059B-2542-813C-5A08B6D37968}" type="datetime1">
              <a:t>17/03/2017</a:t>
            </a:fld>
            <a:endParaRPr lang="en-US"/>
          </a:p>
        </p:txBody>
      </p:sp>
      <p:sp>
        <p:nvSpPr>
          <p:cNvPr id="5" name="Footer Placeholder 4"/>
          <p:cNvSpPr>
            <a:spLocks noGrp="1"/>
          </p:cNvSpPr>
          <p:nvPr>
            <p:ph type="ftr" sz="quarter" idx="11"/>
          </p:nvPr>
        </p:nvSpPr>
        <p:spPr/>
        <p:txBody>
          <a:bodyPr/>
          <a:lstStyle/>
          <a:p>
            <a:r>
              <a:rPr lang="en-US"/>
              <a:t>Titel van footer</a:t>
            </a:r>
          </a:p>
        </p:txBody>
      </p:sp>
      <p:sp>
        <p:nvSpPr>
          <p:cNvPr id="6" name="Slide Number Placeholder 5"/>
          <p:cNvSpPr>
            <a:spLocks noGrp="1"/>
          </p:cNvSpPr>
          <p:nvPr>
            <p:ph type="sldNum" sz="quarter" idx="12"/>
          </p:nvPr>
        </p:nvSpPr>
        <p:spPr/>
        <p:txBody>
          <a:bodyPr/>
          <a:lstStyle/>
          <a:p>
            <a:fld id="{FCA3638F-6D52-644A-9831-93255061F043}" type="slidenum">
              <a:t>‹#›</a:t>
            </a:fld>
            <a:endParaRPr lang="en-US"/>
          </a:p>
        </p:txBody>
      </p:sp>
    </p:spTree>
    <p:extLst>
      <p:ext uri="{BB962C8B-B14F-4D97-AF65-F5344CB8AC3E}">
        <p14:creationId xmlns:p14="http://schemas.microsoft.com/office/powerpoint/2010/main" val="2016535199"/>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Click to edit Master title style</a:t>
            </a:r>
            <a:endParaRPr lang="en-US"/>
          </a:p>
        </p:txBody>
      </p:sp>
      <p:sp>
        <p:nvSpPr>
          <p:cNvPr id="3" name="Content Placeholder 2"/>
          <p:cNvSpPr>
            <a:spLocks noGrp="1"/>
          </p:cNvSpPr>
          <p:nvPr>
            <p:ph sz="half" idx="1"/>
          </p:nvPr>
        </p:nvSpPr>
        <p:spPr>
          <a:xfrm>
            <a:off x="657948" y="1600200"/>
            <a:ext cx="3837852"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BE"/>
              <a:t>Click to edit Master text styles</a:t>
            </a:r>
          </a:p>
          <a:p>
            <a:pPr lvl="1"/>
            <a:r>
              <a:rPr lang="nl-BE"/>
              <a:t>Second level</a:t>
            </a:r>
          </a:p>
          <a:p>
            <a:pPr lvl="2"/>
            <a:r>
              <a:rPr lang="nl-BE"/>
              <a:t>Third level</a:t>
            </a:r>
          </a:p>
          <a:p>
            <a:pPr lvl="3"/>
            <a:r>
              <a:rPr lang="nl-BE"/>
              <a:t>Fourth level</a:t>
            </a:r>
          </a:p>
          <a:p>
            <a:pPr lvl="4"/>
            <a:r>
              <a:rPr lang="nl-BE"/>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BE"/>
              <a:t>Click to edit Master text styles</a:t>
            </a:r>
          </a:p>
          <a:p>
            <a:pPr lvl="1"/>
            <a:r>
              <a:rPr lang="nl-BE"/>
              <a:t>Second level</a:t>
            </a:r>
          </a:p>
          <a:p>
            <a:pPr lvl="2"/>
            <a:r>
              <a:rPr lang="nl-BE"/>
              <a:t>Third level</a:t>
            </a:r>
          </a:p>
          <a:p>
            <a:pPr lvl="3"/>
            <a:r>
              <a:rPr lang="nl-BE"/>
              <a:t>Fourth level</a:t>
            </a:r>
          </a:p>
          <a:p>
            <a:pPr lvl="4"/>
            <a:r>
              <a:rPr lang="nl-BE"/>
              <a:t>Fifth level</a:t>
            </a:r>
            <a:endParaRPr lang="en-US"/>
          </a:p>
        </p:txBody>
      </p:sp>
      <p:sp>
        <p:nvSpPr>
          <p:cNvPr id="5" name="Date Placeholder 4"/>
          <p:cNvSpPr>
            <a:spLocks noGrp="1"/>
          </p:cNvSpPr>
          <p:nvPr>
            <p:ph type="dt" sz="half" idx="10"/>
          </p:nvPr>
        </p:nvSpPr>
        <p:spPr/>
        <p:txBody>
          <a:bodyPr/>
          <a:lstStyle/>
          <a:p>
            <a:fld id="{A18FAD7D-2159-674C-BC18-A050D77CC070}" type="datetime1">
              <a:t>17/03/2017</a:t>
            </a:fld>
            <a:endParaRPr lang="en-US"/>
          </a:p>
        </p:txBody>
      </p:sp>
      <p:sp>
        <p:nvSpPr>
          <p:cNvPr id="6" name="Footer Placeholder 5"/>
          <p:cNvSpPr>
            <a:spLocks noGrp="1"/>
          </p:cNvSpPr>
          <p:nvPr>
            <p:ph type="ftr" sz="quarter" idx="11"/>
          </p:nvPr>
        </p:nvSpPr>
        <p:spPr/>
        <p:txBody>
          <a:bodyPr/>
          <a:lstStyle/>
          <a:p>
            <a:r>
              <a:rPr lang="en-US"/>
              <a:t>Titel van footer</a:t>
            </a:r>
          </a:p>
        </p:txBody>
      </p:sp>
      <p:sp>
        <p:nvSpPr>
          <p:cNvPr id="7" name="Slide Number Placeholder 6"/>
          <p:cNvSpPr>
            <a:spLocks noGrp="1"/>
          </p:cNvSpPr>
          <p:nvPr>
            <p:ph type="sldNum" sz="quarter" idx="12"/>
          </p:nvPr>
        </p:nvSpPr>
        <p:spPr/>
        <p:txBody>
          <a:bodyPr/>
          <a:lstStyle/>
          <a:p>
            <a:fld id="{FCA3638F-6D52-644A-9831-93255061F043}" type="slidenum">
              <a:t>‹#›</a:t>
            </a:fld>
            <a:endParaRPr lang="en-US"/>
          </a:p>
        </p:txBody>
      </p:sp>
    </p:spTree>
    <p:extLst>
      <p:ext uri="{BB962C8B-B14F-4D97-AF65-F5344CB8AC3E}">
        <p14:creationId xmlns:p14="http://schemas.microsoft.com/office/powerpoint/2010/main" val="23963916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F3EC34E-563E-3E4F-9CB6-35608B9F10E8}" type="datetime1">
              <a:t>17/03/2017</a:t>
            </a:fld>
            <a:endParaRPr lang="en-US"/>
          </a:p>
        </p:txBody>
      </p:sp>
      <p:sp>
        <p:nvSpPr>
          <p:cNvPr id="3" name="Footer Placeholder 2"/>
          <p:cNvSpPr>
            <a:spLocks noGrp="1"/>
          </p:cNvSpPr>
          <p:nvPr>
            <p:ph type="ftr" sz="quarter" idx="11"/>
          </p:nvPr>
        </p:nvSpPr>
        <p:spPr/>
        <p:txBody>
          <a:bodyPr/>
          <a:lstStyle/>
          <a:p>
            <a:r>
              <a:rPr lang="en-US"/>
              <a:t>Titel van footer</a:t>
            </a:r>
          </a:p>
        </p:txBody>
      </p:sp>
      <p:sp>
        <p:nvSpPr>
          <p:cNvPr id="4" name="Slide Number Placeholder 3"/>
          <p:cNvSpPr>
            <a:spLocks noGrp="1"/>
          </p:cNvSpPr>
          <p:nvPr>
            <p:ph type="sldNum" sz="quarter" idx="12"/>
          </p:nvPr>
        </p:nvSpPr>
        <p:spPr/>
        <p:txBody>
          <a:bodyPr/>
          <a:lstStyle/>
          <a:p>
            <a:fld id="{FCA3638F-6D52-644A-9831-93255061F043}" type="slidenum">
              <a:t>‹#›</a:t>
            </a:fld>
            <a:endParaRPr lang="en-US"/>
          </a:p>
        </p:txBody>
      </p:sp>
    </p:spTree>
    <p:extLst>
      <p:ext uri="{BB962C8B-B14F-4D97-AF65-F5344CB8AC3E}">
        <p14:creationId xmlns:p14="http://schemas.microsoft.com/office/powerpoint/2010/main" val="11669560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0610" y="4800600"/>
            <a:ext cx="8016293" cy="566738"/>
          </a:xfrm>
        </p:spPr>
        <p:txBody>
          <a:bodyPr anchor="b"/>
          <a:lstStyle>
            <a:lvl1pPr algn="l">
              <a:defRPr sz="2000" b="1"/>
            </a:lvl1pPr>
          </a:lstStyle>
          <a:p>
            <a:r>
              <a:rPr lang="nl-BE"/>
              <a:t>Click to edit Master title style</a:t>
            </a:r>
            <a:endParaRPr lang="en-US"/>
          </a:p>
        </p:txBody>
      </p:sp>
      <p:sp>
        <p:nvSpPr>
          <p:cNvPr id="3" name="Picture Placeholder 2"/>
          <p:cNvSpPr>
            <a:spLocks noGrp="1"/>
          </p:cNvSpPr>
          <p:nvPr>
            <p:ph type="pic" idx="1"/>
          </p:nvPr>
        </p:nvSpPr>
        <p:spPr>
          <a:xfrm>
            <a:off x="760413" y="1030287"/>
            <a:ext cx="7926387" cy="369728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79641" y="5431478"/>
            <a:ext cx="8007159" cy="70015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BE"/>
              <a:t>Click to edit Master text styles</a:t>
            </a:r>
          </a:p>
        </p:txBody>
      </p:sp>
      <p:sp>
        <p:nvSpPr>
          <p:cNvPr id="5" name="Date Placeholder 4"/>
          <p:cNvSpPr>
            <a:spLocks noGrp="1"/>
          </p:cNvSpPr>
          <p:nvPr>
            <p:ph type="dt" sz="half" idx="10"/>
          </p:nvPr>
        </p:nvSpPr>
        <p:spPr/>
        <p:txBody>
          <a:bodyPr/>
          <a:lstStyle/>
          <a:p>
            <a:fld id="{5F17BE6E-A6F8-3442-9DA5-5593485BE98C}" type="datetime1">
              <a:t>17/03/2017</a:t>
            </a:fld>
            <a:endParaRPr lang="en-US"/>
          </a:p>
        </p:txBody>
      </p:sp>
      <p:sp>
        <p:nvSpPr>
          <p:cNvPr id="6" name="Footer Placeholder 5"/>
          <p:cNvSpPr>
            <a:spLocks noGrp="1"/>
          </p:cNvSpPr>
          <p:nvPr>
            <p:ph type="ftr" sz="quarter" idx="11"/>
          </p:nvPr>
        </p:nvSpPr>
        <p:spPr/>
        <p:txBody>
          <a:bodyPr/>
          <a:lstStyle/>
          <a:p>
            <a:r>
              <a:rPr lang="en-US"/>
              <a:t>Titel van footer</a:t>
            </a:r>
          </a:p>
        </p:txBody>
      </p:sp>
      <p:sp>
        <p:nvSpPr>
          <p:cNvPr id="7" name="Slide Number Placeholder 6"/>
          <p:cNvSpPr>
            <a:spLocks noGrp="1"/>
          </p:cNvSpPr>
          <p:nvPr>
            <p:ph type="sldNum" sz="quarter" idx="12"/>
          </p:nvPr>
        </p:nvSpPr>
        <p:spPr>
          <a:xfrm>
            <a:off x="8159360" y="6343522"/>
            <a:ext cx="527440" cy="365125"/>
          </a:xfrm>
        </p:spPr>
        <p:txBody>
          <a:bodyPr/>
          <a:lstStyle/>
          <a:p>
            <a:fld id="{FCA3638F-6D52-644A-9831-93255061F043}" type="slidenum">
              <a:t>‹#›</a:t>
            </a:fld>
            <a:endParaRPr lang="en-US"/>
          </a:p>
        </p:txBody>
      </p:sp>
    </p:spTree>
    <p:extLst>
      <p:ext uri="{BB962C8B-B14F-4D97-AF65-F5344CB8AC3E}">
        <p14:creationId xmlns:p14="http://schemas.microsoft.com/office/powerpoint/2010/main" val="14596844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5" name="Rectangle 14"/>
          <p:cNvSpPr/>
          <p:nvPr userDrawn="1"/>
        </p:nvSpPr>
        <p:spPr>
          <a:xfrm>
            <a:off x="0" y="4839761"/>
            <a:ext cx="9180000" cy="2018239"/>
          </a:xfrm>
          <a:prstGeom prst="rect">
            <a:avLst/>
          </a:prstGeom>
          <a:solidFill>
            <a:srgbClr val="447E90"/>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latin typeface="Corbel"/>
            </a:endParaRPr>
          </a:p>
        </p:txBody>
      </p:sp>
      <p:sp>
        <p:nvSpPr>
          <p:cNvPr id="2" name="Title 1"/>
          <p:cNvSpPr>
            <a:spLocks noGrp="1"/>
          </p:cNvSpPr>
          <p:nvPr>
            <p:ph type="ctrTitle"/>
          </p:nvPr>
        </p:nvSpPr>
        <p:spPr>
          <a:xfrm>
            <a:off x="685800" y="2130425"/>
            <a:ext cx="7772400" cy="1470025"/>
          </a:xfrm>
        </p:spPr>
        <p:txBody>
          <a:bodyPr>
            <a:noAutofit/>
          </a:bodyPr>
          <a:lstStyle>
            <a:lvl1pPr>
              <a:defRPr sz="6000">
                <a:latin typeface="Corbel"/>
              </a:defRPr>
            </a:lvl1pPr>
          </a:lstStyle>
          <a:p>
            <a:r>
              <a:rPr lang="nl-BE"/>
              <a:t>Click to edit Master title style</a:t>
            </a:r>
            <a:endParaRPr lang="en-US"/>
          </a:p>
        </p:txBody>
      </p:sp>
      <p:sp>
        <p:nvSpPr>
          <p:cNvPr id="3" name="Subtitle 2"/>
          <p:cNvSpPr>
            <a:spLocks noGrp="1"/>
          </p:cNvSpPr>
          <p:nvPr>
            <p:ph type="subTitle" idx="1"/>
          </p:nvPr>
        </p:nvSpPr>
        <p:spPr>
          <a:xfrm>
            <a:off x="671681" y="5103516"/>
            <a:ext cx="7308070" cy="1486600"/>
          </a:xfrm>
        </p:spPr>
        <p:txBody>
          <a:bodyPr>
            <a:noAutofit/>
          </a:bodyPr>
          <a:lstStyle>
            <a:lvl1pPr marL="0" indent="0" algn="l">
              <a:buNone/>
              <a:defRPr sz="4400">
                <a:solidFill>
                  <a:schemeClr val="bg1"/>
                </a:solidFill>
                <a:latin typeface="Corbel"/>
                <a:cs typeface="Corbe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BE" noProof="0"/>
              <a:t>Click to edit Master subtitle style</a:t>
            </a:r>
          </a:p>
        </p:txBody>
      </p:sp>
      <p:pic>
        <p:nvPicPr>
          <p:cNvPr id="13" name="Picture 12" descr="Odisee_zw.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7017" y="205437"/>
            <a:ext cx="1779799" cy="460356"/>
          </a:xfrm>
          <a:prstGeom prst="rect">
            <a:avLst/>
          </a:prstGeom>
        </p:spPr>
      </p:pic>
      <p:pic>
        <p:nvPicPr>
          <p:cNvPr id="16" name="Picture 15" descr="foto.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978976"/>
            <a:ext cx="9180000" cy="3860785"/>
          </a:xfrm>
          <a:prstGeom prst="rect">
            <a:avLst/>
          </a:prstGeom>
          <a:ln>
            <a:noFill/>
          </a:ln>
        </p:spPr>
      </p:pic>
      <p:pic>
        <p:nvPicPr>
          <p:cNvPr id="8" name="Picture 7"/>
          <p:cNvPicPr>
            <a:picLocks noChangeAspect="1"/>
          </p:cNvPicPr>
          <p:nvPr userDrawn="1"/>
        </p:nvPicPr>
        <p:blipFill rotWithShape="1">
          <a:blip r:embed="rId4">
            <a:extLst>
              <a:ext uri="{28A0092B-C50C-407E-A947-70E740481C1C}">
                <a14:useLocalDpi xmlns:a14="http://schemas.microsoft.com/office/drawing/2010/main" val="0"/>
              </a:ext>
            </a:extLst>
          </a:blip>
          <a:srcRect l="7358"/>
          <a:stretch/>
        </p:blipFill>
        <p:spPr>
          <a:xfrm>
            <a:off x="8041710" y="6220049"/>
            <a:ext cx="777110" cy="318755"/>
          </a:xfrm>
          <a:prstGeom prst="rect">
            <a:avLst/>
          </a:prstGeom>
        </p:spPr>
      </p:pic>
      <p:sp>
        <p:nvSpPr>
          <p:cNvPr id="9" name="TextBox 8"/>
          <p:cNvSpPr txBox="1"/>
          <p:nvPr userDrawn="1"/>
        </p:nvSpPr>
        <p:spPr>
          <a:xfrm rot="16200000">
            <a:off x="7584964" y="6119697"/>
            <a:ext cx="858033" cy="161583"/>
          </a:xfrm>
          <a:prstGeom prst="rect">
            <a:avLst/>
          </a:prstGeom>
          <a:noFill/>
        </p:spPr>
        <p:txBody>
          <a:bodyPr wrap="square" rtlCol="0">
            <a:spAutoFit/>
          </a:bodyPr>
          <a:lstStyle/>
          <a:p>
            <a:r>
              <a:rPr lang="nl-BE" sz="450" kern="1400" baseline="0" dirty="0" smtClean="0"/>
              <a:t>MEMBER OF</a:t>
            </a:r>
            <a:endParaRPr lang="nl-BE" sz="450" kern="1400" baseline="0" dirty="0"/>
          </a:p>
        </p:txBody>
      </p:sp>
    </p:spTree>
    <p:extLst>
      <p:ext uri="{BB962C8B-B14F-4D97-AF65-F5344CB8AC3E}">
        <p14:creationId xmlns:p14="http://schemas.microsoft.com/office/powerpoint/2010/main" val="1757118603"/>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Click to edit Master title style</a:t>
            </a:r>
            <a:endParaRPr lang="en-US"/>
          </a:p>
        </p:txBody>
      </p:sp>
      <p:sp>
        <p:nvSpPr>
          <p:cNvPr id="3" name="Content Placeholder 2"/>
          <p:cNvSpPr>
            <a:spLocks noGrp="1"/>
          </p:cNvSpPr>
          <p:nvPr>
            <p:ph idx="1"/>
          </p:nvPr>
        </p:nvSpPr>
        <p:spPr/>
        <p:txBody>
          <a:bodyPr/>
          <a:lstStyle/>
          <a:p>
            <a:pPr lvl="0"/>
            <a:r>
              <a:rPr lang="nl-BE"/>
              <a:t>Click to edit Master text styles</a:t>
            </a:r>
          </a:p>
          <a:p>
            <a:pPr lvl="1"/>
            <a:r>
              <a:rPr lang="nl-BE"/>
              <a:t>Second level</a:t>
            </a:r>
          </a:p>
          <a:p>
            <a:pPr lvl="2"/>
            <a:r>
              <a:rPr lang="nl-BE"/>
              <a:t>Third level</a:t>
            </a:r>
          </a:p>
          <a:p>
            <a:pPr lvl="3"/>
            <a:r>
              <a:rPr lang="nl-BE"/>
              <a:t>Fourth level</a:t>
            </a:r>
          </a:p>
          <a:p>
            <a:pPr lvl="4"/>
            <a:r>
              <a:rPr lang="nl-BE"/>
              <a:t>Fifth level</a:t>
            </a:r>
            <a:endParaRPr lang="en-US"/>
          </a:p>
        </p:txBody>
      </p:sp>
      <p:sp>
        <p:nvSpPr>
          <p:cNvPr id="4" name="Date Placeholder 3"/>
          <p:cNvSpPr>
            <a:spLocks noGrp="1"/>
          </p:cNvSpPr>
          <p:nvPr>
            <p:ph type="dt" sz="half" idx="10"/>
          </p:nvPr>
        </p:nvSpPr>
        <p:spPr/>
        <p:txBody>
          <a:bodyPr/>
          <a:lstStyle/>
          <a:p>
            <a:fld id="{36086CE3-90FF-5744-87D8-5D36EE4D91CC}" type="datetime1">
              <a:t>17/03/2017</a:t>
            </a:fld>
            <a:endParaRPr lang="en-US"/>
          </a:p>
        </p:txBody>
      </p:sp>
      <p:sp>
        <p:nvSpPr>
          <p:cNvPr id="5" name="Footer Placeholder 4"/>
          <p:cNvSpPr>
            <a:spLocks noGrp="1"/>
          </p:cNvSpPr>
          <p:nvPr>
            <p:ph type="ftr" sz="quarter" idx="11"/>
          </p:nvPr>
        </p:nvSpPr>
        <p:spPr/>
        <p:txBody>
          <a:bodyPr/>
          <a:lstStyle/>
          <a:p>
            <a:r>
              <a:rPr lang="en-US"/>
              <a:t>Titel van footer</a:t>
            </a:r>
          </a:p>
        </p:txBody>
      </p:sp>
      <p:sp>
        <p:nvSpPr>
          <p:cNvPr id="6" name="Slide Number Placeholder 5"/>
          <p:cNvSpPr>
            <a:spLocks noGrp="1"/>
          </p:cNvSpPr>
          <p:nvPr>
            <p:ph type="sldNum" sz="quarter" idx="12"/>
          </p:nvPr>
        </p:nvSpPr>
        <p:spPr/>
        <p:txBody>
          <a:bodyPr/>
          <a:lstStyle/>
          <a:p>
            <a:fld id="{FCA3638F-6D52-644A-9831-93255061F043}" type="slidenum">
              <a:t>‹#›</a:t>
            </a:fld>
            <a:endParaRPr lang="en-US"/>
          </a:p>
        </p:txBody>
      </p:sp>
    </p:spTree>
    <p:extLst>
      <p:ext uri="{BB962C8B-B14F-4D97-AF65-F5344CB8AC3E}">
        <p14:creationId xmlns:p14="http://schemas.microsoft.com/office/powerpoint/2010/main" val="31825757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Click to edit Master title style</a:t>
            </a:r>
            <a:endParaRPr lang="en-US"/>
          </a:p>
        </p:txBody>
      </p:sp>
      <p:sp>
        <p:nvSpPr>
          <p:cNvPr id="3" name="Content Placeholder 2"/>
          <p:cNvSpPr>
            <a:spLocks noGrp="1"/>
          </p:cNvSpPr>
          <p:nvPr>
            <p:ph sz="half" idx="1"/>
          </p:nvPr>
        </p:nvSpPr>
        <p:spPr>
          <a:xfrm>
            <a:off x="657948" y="1600200"/>
            <a:ext cx="3837852"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BE"/>
              <a:t>Click to edit Master text styles</a:t>
            </a:r>
          </a:p>
          <a:p>
            <a:pPr lvl="1"/>
            <a:r>
              <a:rPr lang="nl-BE"/>
              <a:t>Second level</a:t>
            </a:r>
          </a:p>
          <a:p>
            <a:pPr lvl="2"/>
            <a:r>
              <a:rPr lang="nl-BE"/>
              <a:t>Third level</a:t>
            </a:r>
          </a:p>
          <a:p>
            <a:pPr lvl="3"/>
            <a:r>
              <a:rPr lang="nl-BE"/>
              <a:t>Fourth level</a:t>
            </a:r>
          </a:p>
          <a:p>
            <a:pPr lvl="4"/>
            <a:r>
              <a:rPr lang="nl-BE"/>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BE"/>
              <a:t>Click to edit Master text styles</a:t>
            </a:r>
          </a:p>
          <a:p>
            <a:pPr lvl="1"/>
            <a:r>
              <a:rPr lang="nl-BE"/>
              <a:t>Second level</a:t>
            </a:r>
          </a:p>
          <a:p>
            <a:pPr lvl="2"/>
            <a:r>
              <a:rPr lang="nl-BE"/>
              <a:t>Third level</a:t>
            </a:r>
          </a:p>
          <a:p>
            <a:pPr lvl="3"/>
            <a:r>
              <a:rPr lang="nl-BE"/>
              <a:t>Fourth level</a:t>
            </a:r>
          </a:p>
          <a:p>
            <a:pPr lvl="4"/>
            <a:r>
              <a:rPr lang="nl-BE"/>
              <a:t>Fifth level</a:t>
            </a:r>
            <a:endParaRPr lang="en-US"/>
          </a:p>
        </p:txBody>
      </p:sp>
      <p:sp>
        <p:nvSpPr>
          <p:cNvPr id="5" name="Date Placeholder 4"/>
          <p:cNvSpPr>
            <a:spLocks noGrp="1"/>
          </p:cNvSpPr>
          <p:nvPr>
            <p:ph type="dt" sz="half" idx="10"/>
          </p:nvPr>
        </p:nvSpPr>
        <p:spPr/>
        <p:txBody>
          <a:bodyPr/>
          <a:lstStyle/>
          <a:p>
            <a:fld id="{E5FDB7F4-B6ED-1748-9D00-406FDAEF6503}" type="datetime1">
              <a:t>17/03/2017</a:t>
            </a:fld>
            <a:endParaRPr lang="en-US"/>
          </a:p>
        </p:txBody>
      </p:sp>
      <p:sp>
        <p:nvSpPr>
          <p:cNvPr id="6" name="Footer Placeholder 5"/>
          <p:cNvSpPr>
            <a:spLocks noGrp="1"/>
          </p:cNvSpPr>
          <p:nvPr>
            <p:ph type="ftr" sz="quarter" idx="11"/>
          </p:nvPr>
        </p:nvSpPr>
        <p:spPr/>
        <p:txBody>
          <a:bodyPr/>
          <a:lstStyle/>
          <a:p>
            <a:r>
              <a:rPr lang="en-US"/>
              <a:t>Titel van footer</a:t>
            </a:r>
          </a:p>
        </p:txBody>
      </p:sp>
      <p:sp>
        <p:nvSpPr>
          <p:cNvPr id="7" name="Slide Number Placeholder 6"/>
          <p:cNvSpPr>
            <a:spLocks noGrp="1"/>
          </p:cNvSpPr>
          <p:nvPr>
            <p:ph type="sldNum" sz="quarter" idx="12"/>
          </p:nvPr>
        </p:nvSpPr>
        <p:spPr/>
        <p:txBody>
          <a:bodyPr/>
          <a:lstStyle/>
          <a:p>
            <a:fld id="{FCA3638F-6D52-644A-9831-93255061F043}" type="slidenum">
              <a:t>‹#›</a:t>
            </a:fld>
            <a:endParaRPr lang="en-US"/>
          </a:p>
        </p:txBody>
      </p:sp>
    </p:spTree>
    <p:extLst>
      <p:ext uri="{BB962C8B-B14F-4D97-AF65-F5344CB8AC3E}">
        <p14:creationId xmlns:p14="http://schemas.microsoft.com/office/powerpoint/2010/main" val="24624874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21E619-EBD6-CB45-B312-466BFC0B87E3}" type="datetime1">
              <a:t>17/03/2017</a:t>
            </a:fld>
            <a:endParaRPr lang="en-US"/>
          </a:p>
        </p:txBody>
      </p:sp>
      <p:sp>
        <p:nvSpPr>
          <p:cNvPr id="3" name="Footer Placeholder 2"/>
          <p:cNvSpPr>
            <a:spLocks noGrp="1"/>
          </p:cNvSpPr>
          <p:nvPr>
            <p:ph type="ftr" sz="quarter" idx="11"/>
          </p:nvPr>
        </p:nvSpPr>
        <p:spPr/>
        <p:txBody>
          <a:bodyPr/>
          <a:lstStyle/>
          <a:p>
            <a:r>
              <a:rPr lang="en-US"/>
              <a:t>Titel van footer</a:t>
            </a:r>
          </a:p>
        </p:txBody>
      </p:sp>
      <p:sp>
        <p:nvSpPr>
          <p:cNvPr id="4" name="Slide Number Placeholder 3"/>
          <p:cNvSpPr>
            <a:spLocks noGrp="1"/>
          </p:cNvSpPr>
          <p:nvPr>
            <p:ph type="sldNum" sz="quarter" idx="12"/>
          </p:nvPr>
        </p:nvSpPr>
        <p:spPr/>
        <p:txBody>
          <a:bodyPr/>
          <a:lstStyle/>
          <a:p>
            <a:fld id="{FCA3638F-6D52-644A-9831-93255061F043}" type="slidenum">
              <a:t>‹#›</a:t>
            </a:fld>
            <a:endParaRPr lang="en-US"/>
          </a:p>
        </p:txBody>
      </p:sp>
    </p:spTree>
    <p:extLst>
      <p:ext uri="{BB962C8B-B14F-4D97-AF65-F5344CB8AC3E}">
        <p14:creationId xmlns:p14="http://schemas.microsoft.com/office/powerpoint/2010/main" val="38229932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0610" y="4800600"/>
            <a:ext cx="8016293" cy="566738"/>
          </a:xfrm>
        </p:spPr>
        <p:txBody>
          <a:bodyPr anchor="b"/>
          <a:lstStyle>
            <a:lvl1pPr algn="l">
              <a:defRPr sz="2000" b="1"/>
            </a:lvl1pPr>
          </a:lstStyle>
          <a:p>
            <a:r>
              <a:rPr lang="nl-BE"/>
              <a:t>Click to edit Master title style</a:t>
            </a:r>
            <a:endParaRPr lang="en-US"/>
          </a:p>
        </p:txBody>
      </p:sp>
      <p:sp>
        <p:nvSpPr>
          <p:cNvPr id="3" name="Picture Placeholder 2"/>
          <p:cNvSpPr>
            <a:spLocks noGrp="1"/>
          </p:cNvSpPr>
          <p:nvPr>
            <p:ph type="pic" idx="1"/>
          </p:nvPr>
        </p:nvSpPr>
        <p:spPr>
          <a:xfrm>
            <a:off x="760413" y="1030287"/>
            <a:ext cx="7926387" cy="369728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79641" y="5431478"/>
            <a:ext cx="8007159" cy="70015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BE"/>
              <a:t>Click to edit Master text styles</a:t>
            </a:r>
          </a:p>
        </p:txBody>
      </p:sp>
      <p:sp>
        <p:nvSpPr>
          <p:cNvPr id="5" name="Date Placeholder 4"/>
          <p:cNvSpPr>
            <a:spLocks noGrp="1"/>
          </p:cNvSpPr>
          <p:nvPr>
            <p:ph type="dt" sz="half" idx="10"/>
          </p:nvPr>
        </p:nvSpPr>
        <p:spPr/>
        <p:txBody>
          <a:bodyPr/>
          <a:lstStyle/>
          <a:p>
            <a:fld id="{138FFCED-4308-CA4D-ACC4-3948E9F11CDF}" type="datetime1">
              <a:t>17/03/2017</a:t>
            </a:fld>
            <a:endParaRPr lang="en-US"/>
          </a:p>
        </p:txBody>
      </p:sp>
      <p:sp>
        <p:nvSpPr>
          <p:cNvPr id="6" name="Footer Placeholder 5"/>
          <p:cNvSpPr>
            <a:spLocks noGrp="1"/>
          </p:cNvSpPr>
          <p:nvPr>
            <p:ph type="ftr" sz="quarter" idx="11"/>
          </p:nvPr>
        </p:nvSpPr>
        <p:spPr/>
        <p:txBody>
          <a:bodyPr/>
          <a:lstStyle/>
          <a:p>
            <a:r>
              <a:rPr lang="en-US"/>
              <a:t>Titel van footer</a:t>
            </a:r>
          </a:p>
        </p:txBody>
      </p:sp>
      <p:sp>
        <p:nvSpPr>
          <p:cNvPr id="7" name="Slide Number Placeholder 6"/>
          <p:cNvSpPr>
            <a:spLocks noGrp="1"/>
          </p:cNvSpPr>
          <p:nvPr>
            <p:ph type="sldNum" sz="quarter" idx="12"/>
          </p:nvPr>
        </p:nvSpPr>
        <p:spPr>
          <a:xfrm>
            <a:off x="8159360" y="6343522"/>
            <a:ext cx="527440" cy="365125"/>
          </a:xfrm>
        </p:spPr>
        <p:txBody>
          <a:bodyPr/>
          <a:lstStyle/>
          <a:p>
            <a:fld id="{FCA3638F-6D52-644A-9831-93255061F043}" type="slidenum">
              <a:t>‹#›</a:t>
            </a:fld>
            <a:endParaRPr lang="en-US"/>
          </a:p>
        </p:txBody>
      </p:sp>
    </p:spTree>
    <p:extLst>
      <p:ext uri="{BB962C8B-B14F-4D97-AF65-F5344CB8AC3E}">
        <p14:creationId xmlns:p14="http://schemas.microsoft.com/office/powerpoint/2010/main" val="1744589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5" name="Rectangle 14"/>
          <p:cNvSpPr/>
          <p:nvPr userDrawn="1"/>
        </p:nvSpPr>
        <p:spPr>
          <a:xfrm>
            <a:off x="0" y="4839761"/>
            <a:ext cx="9180000" cy="2018239"/>
          </a:xfrm>
          <a:prstGeom prst="rect">
            <a:avLst/>
          </a:prstGeom>
          <a:solidFill>
            <a:srgbClr val="198B64"/>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latin typeface="Corbel"/>
            </a:endParaRPr>
          </a:p>
        </p:txBody>
      </p:sp>
      <p:sp>
        <p:nvSpPr>
          <p:cNvPr id="2" name="Title 1"/>
          <p:cNvSpPr>
            <a:spLocks noGrp="1"/>
          </p:cNvSpPr>
          <p:nvPr>
            <p:ph type="ctrTitle"/>
          </p:nvPr>
        </p:nvSpPr>
        <p:spPr>
          <a:xfrm>
            <a:off x="685800" y="2130425"/>
            <a:ext cx="7772400" cy="1470025"/>
          </a:xfrm>
        </p:spPr>
        <p:txBody>
          <a:bodyPr>
            <a:noAutofit/>
          </a:bodyPr>
          <a:lstStyle>
            <a:lvl1pPr>
              <a:defRPr sz="6000">
                <a:latin typeface="Corbel"/>
              </a:defRPr>
            </a:lvl1pPr>
          </a:lstStyle>
          <a:p>
            <a:r>
              <a:rPr lang="nl-BE"/>
              <a:t>Click to edit Master title style</a:t>
            </a:r>
            <a:endParaRPr lang="en-US"/>
          </a:p>
        </p:txBody>
      </p:sp>
      <p:sp>
        <p:nvSpPr>
          <p:cNvPr id="3" name="Subtitle 2"/>
          <p:cNvSpPr>
            <a:spLocks noGrp="1"/>
          </p:cNvSpPr>
          <p:nvPr>
            <p:ph type="subTitle" idx="1"/>
          </p:nvPr>
        </p:nvSpPr>
        <p:spPr>
          <a:xfrm>
            <a:off x="671681" y="5103516"/>
            <a:ext cx="7308070" cy="1486600"/>
          </a:xfrm>
        </p:spPr>
        <p:txBody>
          <a:bodyPr>
            <a:noAutofit/>
          </a:bodyPr>
          <a:lstStyle>
            <a:lvl1pPr marL="0" indent="0" algn="l">
              <a:buNone/>
              <a:defRPr sz="4400">
                <a:solidFill>
                  <a:schemeClr val="bg1"/>
                </a:solidFill>
                <a:latin typeface="Corbel"/>
                <a:cs typeface="Corbe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BE" noProof="0"/>
              <a:t>Click to edit Master subtitle style</a:t>
            </a:r>
          </a:p>
        </p:txBody>
      </p:sp>
      <p:pic>
        <p:nvPicPr>
          <p:cNvPr id="13" name="Picture 12" descr="Odisee_zw.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7017" y="205437"/>
            <a:ext cx="1779799" cy="460356"/>
          </a:xfrm>
          <a:prstGeom prst="rect">
            <a:avLst/>
          </a:prstGeom>
        </p:spPr>
      </p:pic>
      <p:pic>
        <p:nvPicPr>
          <p:cNvPr id="16" name="Picture 15" descr="foto.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978976"/>
            <a:ext cx="9180000" cy="3860785"/>
          </a:xfrm>
          <a:prstGeom prst="rect">
            <a:avLst/>
          </a:prstGeom>
          <a:ln>
            <a:noFill/>
          </a:ln>
        </p:spPr>
      </p:pic>
      <p:pic>
        <p:nvPicPr>
          <p:cNvPr id="8" name="Picture 7"/>
          <p:cNvPicPr>
            <a:picLocks noChangeAspect="1"/>
          </p:cNvPicPr>
          <p:nvPr userDrawn="1"/>
        </p:nvPicPr>
        <p:blipFill rotWithShape="1">
          <a:blip r:embed="rId4">
            <a:extLst>
              <a:ext uri="{28A0092B-C50C-407E-A947-70E740481C1C}">
                <a14:useLocalDpi xmlns:a14="http://schemas.microsoft.com/office/drawing/2010/main" val="0"/>
              </a:ext>
            </a:extLst>
          </a:blip>
          <a:srcRect l="7358"/>
          <a:stretch/>
        </p:blipFill>
        <p:spPr>
          <a:xfrm>
            <a:off x="8041710" y="6220049"/>
            <a:ext cx="777110" cy="318755"/>
          </a:xfrm>
          <a:prstGeom prst="rect">
            <a:avLst/>
          </a:prstGeom>
        </p:spPr>
      </p:pic>
      <p:sp>
        <p:nvSpPr>
          <p:cNvPr id="9" name="TextBox 8"/>
          <p:cNvSpPr txBox="1"/>
          <p:nvPr userDrawn="1"/>
        </p:nvSpPr>
        <p:spPr>
          <a:xfrm rot="16200000">
            <a:off x="7584964" y="6119697"/>
            <a:ext cx="858033" cy="161583"/>
          </a:xfrm>
          <a:prstGeom prst="rect">
            <a:avLst/>
          </a:prstGeom>
          <a:noFill/>
        </p:spPr>
        <p:txBody>
          <a:bodyPr wrap="square" rtlCol="0">
            <a:spAutoFit/>
          </a:bodyPr>
          <a:lstStyle/>
          <a:p>
            <a:r>
              <a:rPr lang="nl-BE" sz="450" kern="1400" baseline="0" dirty="0" smtClean="0"/>
              <a:t>MEMBER OF</a:t>
            </a:r>
            <a:endParaRPr lang="nl-BE" sz="450" kern="1400" baseline="0" dirty="0"/>
          </a:p>
        </p:txBody>
      </p:sp>
    </p:spTree>
    <p:extLst>
      <p:ext uri="{BB962C8B-B14F-4D97-AF65-F5344CB8AC3E}">
        <p14:creationId xmlns:p14="http://schemas.microsoft.com/office/powerpoint/2010/main" val="3465281812"/>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Click to edit Master title style</a:t>
            </a:r>
            <a:endParaRPr lang="en-US"/>
          </a:p>
        </p:txBody>
      </p:sp>
      <p:sp>
        <p:nvSpPr>
          <p:cNvPr id="3" name="Content Placeholder 2"/>
          <p:cNvSpPr>
            <a:spLocks noGrp="1"/>
          </p:cNvSpPr>
          <p:nvPr>
            <p:ph idx="1"/>
          </p:nvPr>
        </p:nvSpPr>
        <p:spPr/>
        <p:txBody>
          <a:bodyPr/>
          <a:lstStyle/>
          <a:p>
            <a:pPr lvl="0"/>
            <a:r>
              <a:rPr lang="nl-BE"/>
              <a:t>Click to edit Master text styles</a:t>
            </a:r>
          </a:p>
          <a:p>
            <a:pPr lvl="1"/>
            <a:r>
              <a:rPr lang="nl-BE"/>
              <a:t>Second level</a:t>
            </a:r>
          </a:p>
          <a:p>
            <a:pPr lvl="2"/>
            <a:r>
              <a:rPr lang="nl-BE"/>
              <a:t>Third level</a:t>
            </a:r>
          </a:p>
          <a:p>
            <a:pPr lvl="3"/>
            <a:r>
              <a:rPr lang="nl-BE"/>
              <a:t>Fourth level</a:t>
            </a:r>
          </a:p>
          <a:p>
            <a:pPr lvl="4"/>
            <a:r>
              <a:rPr lang="nl-BE"/>
              <a:t>Fifth level</a:t>
            </a:r>
            <a:endParaRPr lang="en-US"/>
          </a:p>
        </p:txBody>
      </p:sp>
      <p:sp>
        <p:nvSpPr>
          <p:cNvPr id="4" name="Date Placeholder 3"/>
          <p:cNvSpPr>
            <a:spLocks noGrp="1"/>
          </p:cNvSpPr>
          <p:nvPr>
            <p:ph type="dt" sz="half" idx="10"/>
          </p:nvPr>
        </p:nvSpPr>
        <p:spPr/>
        <p:txBody>
          <a:bodyPr/>
          <a:lstStyle/>
          <a:p>
            <a:fld id="{36086CE3-90FF-5744-87D8-5D36EE4D91CC}" type="datetime1">
              <a:t>17/03/2017</a:t>
            </a:fld>
            <a:endParaRPr lang="en-US"/>
          </a:p>
        </p:txBody>
      </p:sp>
      <p:sp>
        <p:nvSpPr>
          <p:cNvPr id="5" name="Footer Placeholder 4"/>
          <p:cNvSpPr>
            <a:spLocks noGrp="1"/>
          </p:cNvSpPr>
          <p:nvPr>
            <p:ph type="ftr" sz="quarter" idx="11"/>
          </p:nvPr>
        </p:nvSpPr>
        <p:spPr/>
        <p:txBody>
          <a:bodyPr/>
          <a:lstStyle/>
          <a:p>
            <a:r>
              <a:rPr lang="en-US"/>
              <a:t>Titel van footer</a:t>
            </a:r>
          </a:p>
        </p:txBody>
      </p:sp>
      <p:sp>
        <p:nvSpPr>
          <p:cNvPr id="6" name="Slide Number Placeholder 5"/>
          <p:cNvSpPr>
            <a:spLocks noGrp="1"/>
          </p:cNvSpPr>
          <p:nvPr>
            <p:ph type="sldNum" sz="quarter" idx="12"/>
          </p:nvPr>
        </p:nvSpPr>
        <p:spPr/>
        <p:txBody>
          <a:bodyPr/>
          <a:lstStyle/>
          <a:p>
            <a:fld id="{FCA3638F-6D52-644A-9831-93255061F043}" type="slidenum">
              <a:t>‹#›</a:t>
            </a:fld>
            <a:endParaRPr lang="en-US"/>
          </a:p>
        </p:txBody>
      </p:sp>
    </p:spTree>
    <p:extLst>
      <p:ext uri="{BB962C8B-B14F-4D97-AF65-F5344CB8AC3E}">
        <p14:creationId xmlns:p14="http://schemas.microsoft.com/office/powerpoint/2010/main" val="411010083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Click to edit Master title style</a:t>
            </a:r>
            <a:endParaRPr lang="en-US"/>
          </a:p>
        </p:txBody>
      </p:sp>
      <p:sp>
        <p:nvSpPr>
          <p:cNvPr id="3" name="Content Placeholder 2"/>
          <p:cNvSpPr>
            <a:spLocks noGrp="1"/>
          </p:cNvSpPr>
          <p:nvPr>
            <p:ph sz="half" idx="1"/>
          </p:nvPr>
        </p:nvSpPr>
        <p:spPr>
          <a:xfrm>
            <a:off x="657948" y="1600200"/>
            <a:ext cx="3837852"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BE"/>
              <a:t>Click to edit Master text styles</a:t>
            </a:r>
          </a:p>
          <a:p>
            <a:pPr lvl="1"/>
            <a:r>
              <a:rPr lang="nl-BE"/>
              <a:t>Second level</a:t>
            </a:r>
          </a:p>
          <a:p>
            <a:pPr lvl="2"/>
            <a:r>
              <a:rPr lang="nl-BE"/>
              <a:t>Third level</a:t>
            </a:r>
          </a:p>
          <a:p>
            <a:pPr lvl="3"/>
            <a:r>
              <a:rPr lang="nl-BE"/>
              <a:t>Fourth level</a:t>
            </a:r>
          </a:p>
          <a:p>
            <a:pPr lvl="4"/>
            <a:r>
              <a:rPr lang="nl-BE"/>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BE"/>
              <a:t>Click to edit Master text styles</a:t>
            </a:r>
          </a:p>
          <a:p>
            <a:pPr lvl="1"/>
            <a:r>
              <a:rPr lang="nl-BE"/>
              <a:t>Second level</a:t>
            </a:r>
          </a:p>
          <a:p>
            <a:pPr lvl="2"/>
            <a:r>
              <a:rPr lang="nl-BE"/>
              <a:t>Third level</a:t>
            </a:r>
          </a:p>
          <a:p>
            <a:pPr lvl="3"/>
            <a:r>
              <a:rPr lang="nl-BE"/>
              <a:t>Fourth level</a:t>
            </a:r>
          </a:p>
          <a:p>
            <a:pPr lvl="4"/>
            <a:r>
              <a:rPr lang="nl-BE"/>
              <a:t>Fifth level</a:t>
            </a:r>
            <a:endParaRPr lang="en-US"/>
          </a:p>
        </p:txBody>
      </p:sp>
      <p:sp>
        <p:nvSpPr>
          <p:cNvPr id="5" name="Date Placeholder 4"/>
          <p:cNvSpPr>
            <a:spLocks noGrp="1"/>
          </p:cNvSpPr>
          <p:nvPr>
            <p:ph type="dt" sz="half" idx="10"/>
          </p:nvPr>
        </p:nvSpPr>
        <p:spPr/>
        <p:txBody>
          <a:bodyPr/>
          <a:lstStyle/>
          <a:p>
            <a:fld id="{E5FDB7F4-B6ED-1748-9D00-406FDAEF6503}" type="datetime1">
              <a:t>17/03/2017</a:t>
            </a:fld>
            <a:endParaRPr lang="en-US"/>
          </a:p>
        </p:txBody>
      </p:sp>
      <p:sp>
        <p:nvSpPr>
          <p:cNvPr id="6" name="Footer Placeholder 5"/>
          <p:cNvSpPr>
            <a:spLocks noGrp="1"/>
          </p:cNvSpPr>
          <p:nvPr>
            <p:ph type="ftr" sz="quarter" idx="11"/>
          </p:nvPr>
        </p:nvSpPr>
        <p:spPr/>
        <p:txBody>
          <a:bodyPr/>
          <a:lstStyle/>
          <a:p>
            <a:r>
              <a:rPr lang="en-US"/>
              <a:t>Titel van footer</a:t>
            </a:r>
          </a:p>
        </p:txBody>
      </p:sp>
      <p:sp>
        <p:nvSpPr>
          <p:cNvPr id="7" name="Slide Number Placeholder 6"/>
          <p:cNvSpPr>
            <a:spLocks noGrp="1"/>
          </p:cNvSpPr>
          <p:nvPr>
            <p:ph type="sldNum" sz="quarter" idx="12"/>
          </p:nvPr>
        </p:nvSpPr>
        <p:spPr/>
        <p:txBody>
          <a:bodyPr/>
          <a:lstStyle/>
          <a:p>
            <a:fld id="{FCA3638F-6D52-644A-9831-93255061F043}" type="slidenum">
              <a:t>‹#›</a:t>
            </a:fld>
            <a:endParaRPr lang="en-US"/>
          </a:p>
        </p:txBody>
      </p:sp>
    </p:spTree>
    <p:extLst>
      <p:ext uri="{BB962C8B-B14F-4D97-AF65-F5344CB8AC3E}">
        <p14:creationId xmlns:p14="http://schemas.microsoft.com/office/powerpoint/2010/main" val="33869255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21E619-EBD6-CB45-B312-466BFC0B87E3}" type="datetime1">
              <a:t>17/03/2017</a:t>
            </a:fld>
            <a:endParaRPr lang="en-US"/>
          </a:p>
        </p:txBody>
      </p:sp>
      <p:sp>
        <p:nvSpPr>
          <p:cNvPr id="3" name="Footer Placeholder 2"/>
          <p:cNvSpPr>
            <a:spLocks noGrp="1"/>
          </p:cNvSpPr>
          <p:nvPr>
            <p:ph type="ftr" sz="quarter" idx="11"/>
          </p:nvPr>
        </p:nvSpPr>
        <p:spPr/>
        <p:txBody>
          <a:bodyPr/>
          <a:lstStyle/>
          <a:p>
            <a:r>
              <a:rPr lang="en-US"/>
              <a:t>Titel van footer</a:t>
            </a:r>
          </a:p>
        </p:txBody>
      </p:sp>
      <p:sp>
        <p:nvSpPr>
          <p:cNvPr id="4" name="Slide Number Placeholder 3"/>
          <p:cNvSpPr>
            <a:spLocks noGrp="1"/>
          </p:cNvSpPr>
          <p:nvPr>
            <p:ph type="sldNum" sz="quarter" idx="12"/>
          </p:nvPr>
        </p:nvSpPr>
        <p:spPr/>
        <p:txBody>
          <a:bodyPr/>
          <a:lstStyle/>
          <a:p>
            <a:fld id="{FCA3638F-6D52-644A-9831-93255061F043}" type="slidenum">
              <a:t>‹#›</a:t>
            </a:fld>
            <a:endParaRPr lang="en-US"/>
          </a:p>
        </p:txBody>
      </p:sp>
    </p:spTree>
    <p:extLst>
      <p:ext uri="{BB962C8B-B14F-4D97-AF65-F5344CB8AC3E}">
        <p14:creationId xmlns:p14="http://schemas.microsoft.com/office/powerpoint/2010/main" val="24213936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0610" y="4800600"/>
            <a:ext cx="8016293" cy="566738"/>
          </a:xfrm>
        </p:spPr>
        <p:txBody>
          <a:bodyPr anchor="b"/>
          <a:lstStyle>
            <a:lvl1pPr algn="l">
              <a:defRPr sz="2000" b="1"/>
            </a:lvl1pPr>
          </a:lstStyle>
          <a:p>
            <a:r>
              <a:rPr lang="nl-BE"/>
              <a:t>Click to edit Master title style</a:t>
            </a:r>
            <a:endParaRPr lang="en-US"/>
          </a:p>
        </p:txBody>
      </p:sp>
      <p:sp>
        <p:nvSpPr>
          <p:cNvPr id="3" name="Picture Placeholder 2"/>
          <p:cNvSpPr>
            <a:spLocks noGrp="1"/>
          </p:cNvSpPr>
          <p:nvPr>
            <p:ph type="pic" idx="1"/>
          </p:nvPr>
        </p:nvSpPr>
        <p:spPr>
          <a:xfrm>
            <a:off x="760413" y="1030287"/>
            <a:ext cx="7926387" cy="369728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79641" y="5431478"/>
            <a:ext cx="8007159" cy="70015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BE"/>
              <a:t>Click to edit Master text styles</a:t>
            </a:r>
          </a:p>
        </p:txBody>
      </p:sp>
      <p:sp>
        <p:nvSpPr>
          <p:cNvPr id="5" name="Date Placeholder 4"/>
          <p:cNvSpPr>
            <a:spLocks noGrp="1"/>
          </p:cNvSpPr>
          <p:nvPr>
            <p:ph type="dt" sz="half" idx="10"/>
          </p:nvPr>
        </p:nvSpPr>
        <p:spPr/>
        <p:txBody>
          <a:bodyPr/>
          <a:lstStyle/>
          <a:p>
            <a:fld id="{138FFCED-4308-CA4D-ACC4-3948E9F11CDF}" type="datetime1">
              <a:t>17/03/2017</a:t>
            </a:fld>
            <a:endParaRPr lang="en-US"/>
          </a:p>
        </p:txBody>
      </p:sp>
      <p:sp>
        <p:nvSpPr>
          <p:cNvPr id="6" name="Footer Placeholder 5"/>
          <p:cNvSpPr>
            <a:spLocks noGrp="1"/>
          </p:cNvSpPr>
          <p:nvPr>
            <p:ph type="ftr" sz="quarter" idx="11"/>
          </p:nvPr>
        </p:nvSpPr>
        <p:spPr/>
        <p:txBody>
          <a:bodyPr/>
          <a:lstStyle/>
          <a:p>
            <a:r>
              <a:rPr lang="en-US"/>
              <a:t>Titel van footer</a:t>
            </a:r>
          </a:p>
        </p:txBody>
      </p:sp>
      <p:sp>
        <p:nvSpPr>
          <p:cNvPr id="7" name="Slide Number Placeholder 6"/>
          <p:cNvSpPr>
            <a:spLocks noGrp="1"/>
          </p:cNvSpPr>
          <p:nvPr>
            <p:ph type="sldNum" sz="quarter" idx="12"/>
          </p:nvPr>
        </p:nvSpPr>
        <p:spPr>
          <a:xfrm>
            <a:off x="8159360" y="6343522"/>
            <a:ext cx="527440" cy="365125"/>
          </a:xfrm>
        </p:spPr>
        <p:txBody>
          <a:bodyPr/>
          <a:lstStyle/>
          <a:p>
            <a:fld id="{FCA3638F-6D52-644A-9831-93255061F043}" type="slidenum">
              <a:t>‹#›</a:t>
            </a:fld>
            <a:endParaRPr lang="en-US"/>
          </a:p>
        </p:txBody>
      </p:sp>
    </p:spTree>
    <p:extLst>
      <p:ext uri="{BB962C8B-B14F-4D97-AF65-F5344CB8AC3E}">
        <p14:creationId xmlns:p14="http://schemas.microsoft.com/office/powerpoint/2010/main" val="31787991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5" name="Rectangle 14"/>
          <p:cNvSpPr/>
          <p:nvPr userDrawn="1"/>
        </p:nvSpPr>
        <p:spPr>
          <a:xfrm>
            <a:off x="0" y="4839761"/>
            <a:ext cx="9180000" cy="2018239"/>
          </a:xfrm>
          <a:prstGeom prst="rect">
            <a:avLst/>
          </a:prstGeom>
          <a:solidFill>
            <a:srgbClr val="6B4189"/>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latin typeface="Corbel"/>
            </a:endParaRPr>
          </a:p>
        </p:txBody>
      </p:sp>
      <p:sp>
        <p:nvSpPr>
          <p:cNvPr id="2" name="Title 1"/>
          <p:cNvSpPr>
            <a:spLocks noGrp="1"/>
          </p:cNvSpPr>
          <p:nvPr>
            <p:ph type="ctrTitle"/>
          </p:nvPr>
        </p:nvSpPr>
        <p:spPr>
          <a:xfrm>
            <a:off x="685800" y="2130425"/>
            <a:ext cx="7772400" cy="1470025"/>
          </a:xfrm>
        </p:spPr>
        <p:txBody>
          <a:bodyPr>
            <a:noAutofit/>
          </a:bodyPr>
          <a:lstStyle>
            <a:lvl1pPr>
              <a:defRPr sz="6000">
                <a:latin typeface="Corbel"/>
              </a:defRPr>
            </a:lvl1pPr>
          </a:lstStyle>
          <a:p>
            <a:r>
              <a:rPr lang="nl-BE"/>
              <a:t>Click to edit Master title style</a:t>
            </a:r>
            <a:endParaRPr lang="en-US"/>
          </a:p>
        </p:txBody>
      </p:sp>
      <p:sp>
        <p:nvSpPr>
          <p:cNvPr id="3" name="Subtitle 2"/>
          <p:cNvSpPr>
            <a:spLocks noGrp="1"/>
          </p:cNvSpPr>
          <p:nvPr>
            <p:ph type="subTitle" idx="1"/>
          </p:nvPr>
        </p:nvSpPr>
        <p:spPr>
          <a:xfrm>
            <a:off x="671681" y="5103516"/>
            <a:ext cx="7308070" cy="1486600"/>
          </a:xfrm>
        </p:spPr>
        <p:txBody>
          <a:bodyPr>
            <a:noAutofit/>
          </a:bodyPr>
          <a:lstStyle>
            <a:lvl1pPr marL="0" indent="0" algn="l">
              <a:buNone/>
              <a:defRPr sz="4400">
                <a:solidFill>
                  <a:schemeClr val="bg1"/>
                </a:solidFill>
                <a:latin typeface="Corbel"/>
                <a:cs typeface="Corbe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BE" noProof="0"/>
              <a:t>Click to edit Master subtitle style</a:t>
            </a:r>
          </a:p>
        </p:txBody>
      </p:sp>
      <p:pic>
        <p:nvPicPr>
          <p:cNvPr id="13" name="Picture 12" descr="Odisee_zw.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7017" y="205437"/>
            <a:ext cx="1779799" cy="460356"/>
          </a:xfrm>
          <a:prstGeom prst="rect">
            <a:avLst/>
          </a:prstGeom>
        </p:spPr>
      </p:pic>
      <p:pic>
        <p:nvPicPr>
          <p:cNvPr id="16" name="Picture 15" descr="foto.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978976"/>
            <a:ext cx="9180000" cy="3860785"/>
          </a:xfrm>
          <a:prstGeom prst="rect">
            <a:avLst/>
          </a:prstGeom>
          <a:ln>
            <a:noFill/>
          </a:ln>
        </p:spPr>
      </p:pic>
      <p:pic>
        <p:nvPicPr>
          <p:cNvPr id="8" name="Picture 7"/>
          <p:cNvPicPr>
            <a:picLocks noChangeAspect="1"/>
          </p:cNvPicPr>
          <p:nvPr userDrawn="1"/>
        </p:nvPicPr>
        <p:blipFill rotWithShape="1">
          <a:blip r:embed="rId4">
            <a:extLst>
              <a:ext uri="{28A0092B-C50C-407E-A947-70E740481C1C}">
                <a14:useLocalDpi xmlns:a14="http://schemas.microsoft.com/office/drawing/2010/main" val="0"/>
              </a:ext>
            </a:extLst>
          </a:blip>
          <a:srcRect l="7358"/>
          <a:stretch/>
        </p:blipFill>
        <p:spPr>
          <a:xfrm>
            <a:off x="8041710" y="6220049"/>
            <a:ext cx="777110" cy="318755"/>
          </a:xfrm>
          <a:prstGeom prst="rect">
            <a:avLst/>
          </a:prstGeom>
        </p:spPr>
      </p:pic>
      <p:sp>
        <p:nvSpPr>
          <p:cNvPr id="9" name="TextBox 8"/>
          <p:cNvSpPr txBox="1"/>
          <p:nvPr userDrawn="1"/>
        </p:nvSpPr>
        <p:spPr>
          <a:xfrm rot="16200000">
            <a:off x="7584964" y="6119697"/>
            <a:ext cx="858033" cy="161583"/>
          </a:xfrm>
          <a:prstGeom prst="rect">
            <a:avLst/>
          </a:prstGeom>
          <a:noFill/>
        </p:spPr>
        <p:txBody>
          <a:bodyPr wrap="square" rtlCol="0">
            <a:spAutoFit/>
          </a:bodyPr>
          <a:lstStyle/>
          <a:p>
            <a:r>
              <a:rPr lang="nl-BE" sz="450" kern="1400" baseline="0" dirty="0" smtClean="0"/>
              <a:t>MEMBER OF</a:t>
            </a:r>
            <a:endParaRPr lang="nl-BE" sz="450" kern="1400" baseline="0" dirty="0"/>
          </a:p>
        </p:txBody>
      </p:sp>
    </p:spTree>
    <p:extLst>
      <p:ext uri="{BB962C8B-B14F-4D97-AF65-F5344CB8AC3E}">
        <p14:creationId xmlns:p14="http://schemas.microsoft.com/office/powerpoint/2010/main" val="1255713687"/>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Click to edit Master title style</a:t>
            </a:r>
            <a:endParaRPr lang="en-US"/>
          </a:p>
        </p:txBody>
      </p:sp>
      <p:sp>
        <p:nvSpPr>
          <p:cNvPr id="3" name="Content Placeholder 2"/>
          <p:cNvSpPr>
            <a:spLocks noGrp="1"/>
          </p:cNvSpPr>
          <p:nvPr>
            <p:ph idx="1"/>
          </p:nvPr>
        </p:nvSpPr>
        <p:spPr/>
        <p:txBody>
          <a:bodyPr/>
          <a:lstStyle/>
          <a:p>
            <a:pPr lvl="0"/>
            <a:r>
              <a:rPr lang="nl-BE"/>
              <a:t>Click to edit Master text styles</a:t>
            </a:r>
          </a:p>
          <a:p>
            <a:pPr lvl="1"/>
            <a:r>
              <a:rPr lang="nl-BE"/>
              <a:t>Second level</a:t>
            </a:r>
          </a:p>
          <a:p>
            <a:pPr lvl="2"/>
            <a:r>
              <a:rPr lang="nl-BE"/>
              <a:t>Third level</a:t>
            </a:r>
          </a:p>
          <a:p>
            <a:pPr lvl="3"/>
            <a:r>
              <a:rPr lang="nl-BE"/>
              <a:t>Fourth level</a:t>
            </a:r>
          </a:p>
          <a:p>
            <a:pPr lvl="4"/>
            <a:r>
              <a:rPr lang="nl-BE"/>
              <a:t>Fifth level</a:t>
            </a:r>
            <a:endParaRPr lang="en-US"/>
          </a:p>
        </p:txBody>
      </p:sp>
      <p:sp>
        <p:nvSpPr>
          <p:cNvPr id="4" name="Date Placeholder 3"/>
          <p:cNvSpPr>
            <a:spLocks noGrp="1"/>
          </p:cNvSpPr>
          <p:nvPr>
            <p:ph type="dt" sz="half" idx="10"/>
          </p:nvPr>
        </p:nvSpPr>
        <p:spPr/>
        <p:txBody>
          <a:bodyPr/>
          <a:lstStyle/>
          <a:p>
            <a:fld id="{E056D7AB-E25E-FB4B-969B-4A4EA7ABA0AD}" type="datetime1">
              <a:t>17/03/2017</a:t>
            </a:fld>
            <a:endParaRPr lang="en-US"/>
          </a:p>
        </p:txBody>
      </p:sp>
      <p:sp>
        <p:nvSpPr>
          <p:cNvPr id="5" name="Footer Placeholder 4"/>
          <p:cNvSpPr>
            <a:spLocks noGrp="1"/>
          </p:cNvSpPr>
          <p:nvPr>
            <p:ph type="ftr" sz="quarter" idx="11"/>
          </p:nvPr>
        </p:nvSpPr>
        <p:spPr/>
        <p:txBody>
          <a:bodyPr/>
          <a:lstStyle/>
          <a:p>
            <a:r>
              <a:rPr lang="en-US"/>
              <a:t>Titel van footer</a:t>
            </a:r>
          </a:p>
        </p:txBody>
      </p:sp>
      <p:sp>
        <p:nvSpPr>
          <p:cNvPr id="6" name="Slide Number Placeholder 5"/>
          <p:cNvSpPr>
            <a:spLocks noGrp="1"/>
          </p:cNvSpPr>
          <p:nvPr>
            <p:ph type="sldNum" sz="quarter" idx="12"/>
          </p:nvPr>
        </p:nvSpPr>
        <p:spPr/>
        <p:txBody>
          <a:bodyPr/>
          <a:lstStyle/>
          <a:p>
            <a:fld id="{FCA3638F-6D52-644A-9831-93255061F043}" type="slidenum">
              <a:t>‹#›</a:t>
            </a:fld>
            <a:endParaRPr lang="en-US"/>
          </a:p>
        </p:txBody>
      </p:sp>
    </p:spTree>
    <p:extLst>
      <p:ext uri="{BB962C8B-B14F-4D97-AF65-F5344CB8AC3E}">
        <p14:creationId xmlns:p14="http://schemas.microsoft.com/office/powerpoint/2010/main" val="21813669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Click to edit Master title style</a:t>
            </a:r>
            <a:endParaRPr lang="en-US"/>
          </a:p>
        </p:txBody>
      </p:sp>
      <p:sp>
        <p:nvSpPr>
          <p:cNvPr id="3" name="Content Placeholder 2"/>
          <p:cNvSpPr>
            <a:spLocks noGrp="1"/>
          </p:cNvSpPr>
          <p:nvPr>
            <p:ph sz="half" idx="1"/>
          </p:nvPr>
        </p:nvSpPr>
        <p:spPr>
          <a:xfrm>
            <a:off x="657948" y="1600200"/>
            <a:ext cx="3837852"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BE"/>
              <a:t>Click to edit Master text styles</a:t>
            </a:r>
          </a:p>
          <a:p>
            <a:pPr lvl="1"/>
            <a:r>
              <a:rPr lang="nl-BE"/>
              <a:t>Second level</a:t>
            </a:r>
          </a:p>
          <a:p>
            <a:pPr lvl="2"/>
            <a:r>
              <a:rPr lang="nl-BE"/>
              <a:t>Third level</a:t>
            </a:r>
          </a:p>
          <a:p>
            <a:pPr lvl="3"/>
            <a:r>
              <a:rPr lang="nl-BE"/>
              <a:t>Fourth level</a:t>
            </a:r>
          </a:p>
          <a:p>
            <a:pPr lvl="4"/>
            <a:r>
              <a:rPr lang="nl-BE"/>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BE"/>
              <a:t>Click to edit Master text styles</a:t>
            </a:r>
          </a:p>
          <a:p>
            <a:pPr lvl="1"/>
            <a:r>
              <a:rPr lang="nl-BE"/>
              <a:t>Second level</a:t>
            </a:r>
          </a:p>
          <a:p>
            <a:pPr lvl="2"/>
            <a:r>
              <a:rPr lang="nl-BE"/>
              <a:t>Third level</a:t>
            </a:r>
          </a:p>
          <a:p>
            <a:pPr lvl="3"/>
            <a:r>
              <a:rPr lang="nl-BE"/>
              <a:t>Fourth level</a:t>
            </a:r>
          </a:p>
          <a:p>
            <a:pPr lvl="4"/>
            <a:r>
              <a:rPr lang="nl-BE"/>
              <a:t>Fifth level</a:t>
            </a:r>
            <a:endParaRPr lang="en-US"/>
          </a:p>
        </p:txBody>
      </p:sp>
      <p:sp>
        <p:nvSpPr>
          <p:cNvPr id="5" name="Date Placeholder 4"/>
          <p:cNvSpPr>
            <a:spLocks noGrp="1"/>
          </p:cNvSpPr>
          <p:nvPr>
            <p:ph type="dt" sz="half" idx="10"/>
          </p:nvPr>
        </p:nvSpPr>
        <p:spPr/>
        <p:txBody>
          <a:bodyPr/>
          <a:lstStyle/>
          <a:p>
            <a:fld id="{347F30DE-79EA-A349-BE9F-7981F0F2DC46}" type="datetime1">
              <a:t>17/03/2017</a:t>
            </a:fld>
            <a:endParaRPr lang="en-US"/>
          </a:p>
        </p:txBody>
      </p:sp>
      <p:sp>
        <p:nvSpPr>
          <p:cNvPr id="6" name="Footer Placeholder 5"/>
          <p:cNvSpPr>
            <a:spLocks noGrp="1"/>
          </p:cNvSpPr>
          <p:nvPr>
            <p:ph type="ftr" sz="quarter" idx="11"/>
          </p:nvPr>
        </p:nvSpPr>
        <p:spPr/>
        <p:txBody>
          <a:bodyPr/>
          <a:lstStyle/>
          <a:p>
            <a:r>
              <a:rPr lang="en-US"/>
              <a:t>Titel van footer</a:t>
            </a:r>
          </a:p>
        </p:txBody>
      </p:sp>
      <p:sp>
        <p:nvSpPr>
          <p:cNvPr id="7" name="Slide Number Placeholder 6"/>
          <p:cNvSpPr>
            <a:spLocks noGrp="1"/>
          </p:cNvSpPr>
          <p:nvPr>
            <p:ph type="sldNum" sz="quarter" idx="12"/>
          </p:nvPr>
        </p:nvSpPr>
        <p:spPr/>
        <p:txBody>
          <a:bodyPr/>
          <a:lstStyle/>
          <a:p>
            <a:fld id="{FCA3638F-6D52-644A-9831-93255061F043}" type="slidenum">
              <a:t>‹#›</a:t>
            </a:fld>
            <a:endParaRPr lang="en-US"/>
          </a:p>
        </p:txBody>
      </p:sp>
    </p:spTree>
    <p:extLst>
      <p:ext uri="{BB962C8B-B14F-4D97-AF65-F5344CB8AC3E}">
        <p14:creationId xmlns:p14="http://schemas.microsoft.com/office/powerpoint/2010/main" val="352667742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C05770-7E08-F248-BA09-A0038AB0618E}" type="datetime1">
              <a:t>17/03/2017</a:t>
            </a:fld>
            <a:endParaRPr lang="en-US"/>
          </a:p>
        </p:txBody>
      </p:sp>
      <p:sp>
        <p:nvSpPr>
          <p:cNvPr id="3" name="Footer Placeholder 2"/>
          <p:cNvSpPr>
            <a:spLocks noGrp="1"/>
          </p:cNvSpPr>
          <p:nvPr>
            <p:ph type="ftr" sz="quarter" idx="11"/>
          </p:nvPr>
        </p:nvSpPr>
        <p:spPr/>
        <p:txBody>
          <a:bodyPr/>
          <a:lstStyle/>
          <a:p>
            <a:r>
              <a:rPr lang="en-US"/>
              <a:t>Titel van footer</a:t>
            </a:r>
          </a:p>
        </p:txBody>
      </p:sp>
      <p:sp>
        <p:nvSpPr>
          <p:cNvPr id="4" name="Slide Number Placeholder 3"/>
          <p:cNvSpPr>
            <a:spLocks noGrp="1"/>
          </p:cNvSpPr>
          <p:nvPr>
            <p:ph type="sldNum" sz="quarter" idx="12"/>
          </p:nvPr>
        </p:nvSpPr>
        <p:spPr/>
        <p:txBody>
          <a:bodyPr/>
          <a:lstStyle/>
          <a:p>
            <a:fld id="{FCA3638F-6D52-644A-9831-93255061F043}" type="slidenum">
              <a:t>‹#›</a:t>
            </a:fld>
            <a:endParaRPr lang="en-US"/>
          </a:p>
        </p:txBody>
      </p:sp>
    </p:spTree>
    <p:extLst>
      <p:ext uri="{BB962C8B-B14F-4D97-AF65-F5344CB8AC3E}">
        <p14:creationId xmlns:p14="http://schemas.microsoft.com/office/powerpoint/2010/main" val="343621648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0610" y="4800600"/>
            <a:ext cx="8016293" cy="566738"/>
          </a:xfrm>
        </p:spPr>
        <p:txBody>
          <a:bodyPr anchor="b"/>
          <a:lstStyle>
            <a:lvl1pPr algn="l">
              <a:defRPr sz="2000" b="1"/>
            </a:lvl1pPr>
          </a:lstStyle>
          <a:p>
            <a:r>
              <a:rPr lang="nl-BE"/>
              <a:t>Click to edit Master title style</a:t>
            </a:r>
            <a:endParaRPr lang="en-US"/>
          </a:p>
        </p:txBody>
      </p:sp>
      <p:sp>
        <p:nvSpPr>
          <p:cNvPr id="3" name="Picture Placeholder 2"/>
          <p:cNvSpPr>
            <a:spLocks noGrp="1"/>
          </p:cNvSpPr>
          <p:nvPr>
            <p:ph type="pic" idx="1"/>
          </p:nvPr>
        </p:nvSpPr>
        <p:spPr>
          <a:xfrm>
            <a:off x="760413" y="1030287"/>
            <a:ext cx="7926387" cy="369728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79641" y="5431478"/>
            <a:ext cx="8007159" cy="70015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BE"/>
              <a:t>Click to edit Master text styles</a:t>
            </a:r>
          </a:p>
        </p:txBody>
      </p:sp>
      <p:sp>
        <p:nvSpPr>
          <p:cNvPr id="5" name="Date Placeholder 4"/>
          <p:cNvSpPr>
            <a:spLocks noGrp="1"/>
          </p:cNvSpPr>
          <p:nvPr>
            <p:ph type="dt" sz="half" idx="10"/>
          </p:nvPr>
        </p:nvSpPr>
        <p:spPr/>
        <p:txBody>
          <a:bodyPr/>
          <a:lstStyle/>
          <a:p>
            <a:fld id="{0149C62E-9B80-144E-9FFF-A108B648E2E0}" type="datetime1">
              <a:t>17/03/2017</a:t>
            </a:fld>
            <a:endParaRPr lang="en-US"/>
          </a:p>
        </p:txBody>
      </p:sp>
      <p:sp>
        <p:nvSpPr>
          <p:cNvPr id="6" name="Footer Placeholder 5"/>
          <p:cNvSpPr>
            <a:spLocks noGrp="1"/>
          </p:cNvSpPr>
          <p:nvPr>
            <p:ph type="ftr" sz="quarter" idx="11"/>
          </p:nvPr>
        </p:nvSpPr>
        <p:spPr/>
        <p:txBody>
          <a:bodyPr/>
          <a:lstStyle/>
          <a:p>
            <a:r>
              <a:rPr lang="en-US"/>
              <a:t>Titel van footer</a:t>
            </a:r>
          </a:p>
        </p:txBody>
      </p:sp>
      <p:sp>
        <p:nvSpPr>
          <p:cNvPr id="7" name="Slide Number Placeholder 6"/>
          <p:cNvSpPr>
            <a:spLocks noGrp="1"/>
          </p:cNvSpPr>
          <p:nvPr>
            <p:ph type="sldNum" sz="quarter" idx="12"/>
          </p:nvPr>
        </p:nvSpPr>
        <p:spPr>
          <a:xfrm>
            <a:off x="8159360" y="6343522"/>
            <a:ext cx="527440" cy="365125"/>
          </a:xfrm>
        </p:spPr>
        <p:txBody>
          <a:bodyPr/>
          <a:lstStyle/>
          <a:p>
            <a:fld id="{FCA3638F-6D52-644A-9831-93255061F043}" type="slidenum">
              <a:t>‹#›</a:t>
            </a:fld>
            <a:endParaRPr lang="en-US"/>
          </a:p>
        </p:txBody>
      </p:sp>
    </p:spTree>
    <p:extLst>
      <p:ext uri="{BB962C8B-B14F-4D97-AF65-F5344CB8AC3E}">
        <p14:creationId xmlns:p14="http://schemas.microsoft.com/office/powerpoint/2010/main" val="18090093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5" name="Rectangle 14"/>
          <p:cNvSpPr/>
          <p:nvPr userDrawn="1"/>
        </p:nvSpPr>
        <p:spPr>
          <a:xfrm>
            <a:off x="0" y="4839761"/>
            <a:ext cx="9180000" cy="2018239"/>
          </a:xfrm>
          <a:prstGeom prst="rect">
            <a:avLst/>
          </a:prstGeom>
          <a:solidFill>
            <a:srgbClr val="DCA655"/>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latin typeface="Corbel"/>
            </a:endParaRPr>
          </a:p>
        </p:txBody>
      </p:sp>
      <p:sp>
        <p:nvSpPr>
          <p:cNvPr id="2" name="Title 1"/>
          <p:cNvSpPr>
            <a:spLocks noGrp="1"/>
          </p:cNvSpPr>
          <p:nvPr>
            <p:ph type="ctrTitle"/>
          </p:nvPr>
        </p:nvSpPr>
        <p:spPr>
          <a:xfrm>
            <a:off x="685800" y="2130425"/>
            <a:ext cx="7772400" cy="1470025"/>
          </a:xfrm>
        </p:spPr>
        <p:txBody>
          <a:bodyPr>
            <a:noAutofit/>
          </a:bodyPr>
          <a:lstStyle>
            <a:lvl1pPr>
              <a:defRPr sz="6000">
                <a:latin typeface="Corbel"/>
              </a:defRPr>
            </a:lvl1pPr>
          </a:lstStyle>
          <a:p>
            <a:r>
              <a:rPr lang="nl-BE"/>
              <a:t>Click to edit Master title style</a:t>
            </a:r>
            <a:endParaRPr lang="en-US"/>
          </a:p>
        </p:txBody>
      </p:sp>
      <p:sp>
        <p:nvSpPr>
          <p:cNvPr id="3" name="Subtitle 2"/>
          <p:cNvSpPr>
            <a:spLocks noGrp="1"/>
          </p:cNvSpPr>
          <p:nvPr>
            <p:ph type="subTitle" idx="1"/>
          </p:nvPr>
        </p:nvSpPr>
        <p:spPr>
          <a:xfrm>
            <a:off x="671681" y="5103516"/>
            <a:ext cx="7308070" cy="1486600"/>
          </a:xfrm>
        </p:spPr>
        <p:txBody>
          <a:bodyPr>
            <a:noAutofit/>
          </a:bodyPr>
          <a:lstStyle>
            <a:lvl1pPr marL="0" indent="0" algn="l">
              <a:buNone/>
              <a:defRPr sz="4400">
                <a:solidFill>
                  <a:schemeClr val="bg1"/>
                </a:solidFill>
                <a:latin typeface="Corbel"/>
                <a:cs typeface="Corbe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BE" noProof="0"/>
              <a:t>Click to edit Master subtitle style</a:t>
            </a:r>
          </a:p>
        </p:txBody>
      </p:sp>
      <p:pic>
        <p:nvPicPr>
          <p:cNvPr id="13" name="Picture 12" descr="Odisee_zw.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7017" y="205437"/>
            <a:ext cx="1779799" cy="460356"/>
          </a:xfrm>
          <a:prstGeom prst="rect">
            <a:avLst/>
          </a:prstGeom>
        </p:spPr>
      </p:pic>
      <p:pic>
        <p:nvPicPr>
          <p:cNvPr id="16" name="Picture 15" descr="foto.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978976"/>
            <a:ext cx="9180000" cy="3860785"/>
          </a:xfrm>
          <a:prstGeom prst="rect">
            <a:avLst/>
          </a:prstGeom>
          <a:ln>
            <a:noFill/>
          </a:ln>
        </p:spPr>
      </p:pic>
      <p:pic>
        <p:nvPicPr>
          <p:cNvPr id="8" name="Picture 7"/>
          <p:cNvPicPr>
            <a:picLocks noChangeAspect="1"/>
          </p:cNvPicPr>
          <p:nvPr userDrawn="1"/>
        </p:nvPicPr>
        <p:blipFill rotWithShape="1">
          <a:blip r:embed="rId4">
            <a:extLst>
              <a:ext uri="{28A0092B-C50C-407E-A947-70E740481C1C}">
                <a14:useLocalDpi xmlns:a14="http://schemas.microsoft.com/office/drawing/2010/main" val="0"/>
              </a:ext>
            </a:extLst>
          </a:blip>
          <a:srcRect l="7358"/>
          <a:stretch/>
        </p:blipFill>
        <p:spPr>
          <a:xfrm>
            <a:off x="8041710" y="6220049"/>
            <a:ext cx="777110" cy="318755"/>
          </a:xfrm>
          <a:prstGeom prst="rect">
            <a:avLst/>
          </a:prstGeom>
        </p:spPr>
      </p:pic>
      <p:sp>
        <p:nvSpPr>
          <p:cNvPr id="9" name="TextBox 8"/>
          <p:cNvSpPr txBox="1"/>
          <p:nvPr userDrawn="1"/>
        </p:nvSpPr>
        <p:spPr>
          <a:xfrm rot="16200000">
            <a:off x="7584964" y="6119697"/>
            <a:ext cx="858033" cy="161583"/>
          </a:xfrm>
          <a:prstGeom prst="rect">
            <a:avLst/>
          </a:prstGeom>
          <a:noFill/>
        </p:spPr>
        <p:txBody>
          <a:bodyPr wrap="square" rtlCol="0">
            <a:spAutoFit/>
          </a:bodyPr>
          <a:lstStyle/>
          <a:p>
            <a:r>
              <a:rPr lang="nl-BE" sz="450" kern="1400" baseline="0" dirty="0" smtClean="0"/>
              <a:t>MEMBER OF</a:t>
            </a:r>
            <a:endParaRPr lang="nl-BE" sz="450" kern="1400" baseline="0" dirty="0"/>
          </a:p>
        </p:txBody>
      </p:sp>
    </p:spTree>
    <p:extLst>
      <p:ext uri="{BB962C8B-B14F-4D97-AF65-F5344CB8AC3E}">
        <p14:creationId xmlns:p14="http://schemas.microsoft.com/office/powerpoint/2010/main" val="4541604"/>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Click to edit Master title style</a:t>
            </a:r>
            <a:endParaRPr lang="en-US"/>
          </a:p>
        </p:txBody>
      </p:sp>
      <p:sp>
        <p:nvSpPr>
          <p:cNvPr id="3" name="Content Placeholder 2"/>
          <p:cNvSpPr>
            <a:spLocks noGrp="1"/>
          </p:cNvSpPr>
          <p:nvPr>
            <p:ph idx="1"/>
          </p:nvPr>
        </p:nvSpPr>
        <p:spPr/>
        <p:txBody>
          <a:bodyPr/>
          <a:lstStyle/>
          <a:p>
            <a:pPr lvl="0"/>
            <a:r>
              <a:rPr lang="nl-BE"/>
              <a:t>Click to edit Master text styles</a:t>
            </a:r>
          </a:p>
          <a:p>
            <a:pPr lvl="1"/>
            <a:r>
              <a:rPr lang="nl-BE"/>
              <a:t>Second level</a:t>
            </a:r>
          </a:p>
          <a:p>
            <a:pPr lvl="2"/>
            <a:r>
              <a:rPr lang="nl-BE"/>
              <a:t>Third level</a:t>
            </a:r>
          </a:p>
          <a:p>
            <a:pPr lvl="3"/>
            <a:r>
              <a:rPr lang="nl-BE"/>
              <a:t>Fourth level</a:t>
            </a:r>
          </a:p>
          <a:p>
            <a:pPr lvl="4"/>
            <a:r>
              <a:rPr lang="nl-BE"/>
              <a:t>Fifth level</a:t>
            </a:r>
            <a:endParaRPr lang="en-US"/>
          </a:p>
        </p:txBody>
      </p:sp>
      <p:sp>
        <p:nvSpPr>
          <p:cNvPr id="4" name="Date Placeholder 3"/>
          <p:cNvSpPr>
            <a:spLocks noGrp="1"/>
          </p:cNvSpPr>
          <p:nvPr>
            <p:ph type="dt" sz="half" idx="10"/>
          </p:nvPr>
        </p:nvSpPr>
        <p:spPr/>
        <p:txBody>
          <a:bodyPr/>
          <a:lstStyle/>
          <a:p>
            <a:fld id="{5F856C8F-3F9B-6D44-8056-EDB07DB254DC}" type="datetime1">
              <a:t>17/03/2017</a:t>
            </a:fld>
            <a:endParaRPr lang="en-US"/>
          </a:p>
        </p:txBody>
      </p:sp>
      <p:sp>
        <p:nvSpPr>
          <p:cNvPr id="5" name="Footer Placeholder 4"/>
          <p:cNvSpPr>
            <a:spLocks noGrp="1"/>
          </p:cNvSpPr>
          <p:nvPr>
            <p:ph type="ftr" sz="quarter" idx="11"/>
          </p:nvPr>
        </p:nvSpPr>
        <p:spPr/>
        <p:txBody>
          <a:bodyPr/>
          <a:lstStyle/>
          <a:p>
            <a:r>
              <a:rPr lang="en-US"/>
              <a:t>Titel van footer</a:t>
            </a:r>
          </a:p>
        </p:txBody>
      </p:sp>
      <p:sp>
        <p:nvSpPr>
          <p:cNvPr id="6" name="Slide Number Placeholder 5"/>
          <p:cNvSpPr>
            <a:spLocks noGrp="1"/>
          </p:cNvSpPr>
          <p:nvPr>
            <p:ph type="sldNum" sz="quarter" idx="12"/>
          </p:nvPr>
        </p:nvSpPr>
        <p:spPr/>
        <p:txBody>
          <a:bodyPr/>
          <a:lstStyle/>
          <a:p>
            <a:fld id="{FCA3638F-6D52-644A-9831-93255061F043}" type="slidenum">
              <a:t>‹#›</a:t>
            </a:fld>
            <a:endParaRPr lang="en-US"/>
          </a:p>
        </p:txBody>
      </p:sp>
    </p:spTree>
    <p:extLst>
      <p:ext uri="{BB962C8B-B14F-4D97-AF65-F5344CB8AC3E}">
        <p14:creationId xmlns:p14="http://schemas.microsoft.com/office/powerpoint/2010/main" val="404334932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Click to edit Master title style</a:t>
            </a:r>
            <a:endParaRPr lang="en-US"/>
          </a:p>
        </p:txBody>
      </p:sp>
      <p:sp>
        <p:nvSpPr>
          <p:cNvPr id="3" name="Content Placeholder 2"/>
          <p:cNvSpPr>
            <a:spLocks noGrp="1"/>
          </p:cNvSpPr>
          <p:nvPr>
            <p:ph sz="half" idx="1"/>
          </p:nvPr>
        </p:nvSpPr>
        <p:spPr>
          <a:xfrm>
            <a:off x="657948" y="1600200"/>
            <a:ext cx="3837852"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BE"/>
              <a:t>Click to edit Master text styles</a:t>
            </a:r>
          </a:p>
          <a:p>
            <a:pPr lvl="1"/>
            <a:r>
              <a:rPr lang="nl-BE"/>
              <a:t>Second level</a:t>
            </a:r>
          </a:p>
          <a:p>
            <a:pPr lvl="2"/>
            <a:r>
              <a:rPr lang="nl-BE"/>
              <a:t>Third level</a:t>
            </a:r>
          </a:p>
          <a:p>
            <a:pPr lvl="3"/>
            <a:r>
              <a:rPr lang="nl-BE"/>
              <a:t>Fourth level</a:t>
            </a:r>
          </a:p>
          <a:p>
            <a:pPr lvl="4"/>
            <a:r>
              <a:rPr lang="nl-BE"/>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BE"/>
              <a:t>Click to edit Master text styles</a:t>
            </a:r>
          </a:p>
          <a:p>
            <a:pPr lvl="1"/>
            <a:r>
              <a:rPr lang="nl-BE"/>
              <a:t>Second level</a:t>
            </a:r>
          </a:p>
          <a:p>
            <a:pPr lvl="2"/>
            <a:r>
              <a:rPr lang="nl-BE"/>
              <a:t>Third level</a:t>
            </a:r>
          </a:p>
          <a:p>
            <a:pPr lvl="3"/>
            <a:r>
              <a:rPr lang="nl-BE"/>
              <a:t>Fourth level</a:t>
            </a:r>
          </a:p>
          <a:p>
            <a:pPr lvl="4"/>
            <a:r>
              <a:rPr lang="nl-BE"/>
              <a:t>Fifth level</a:t>
            </a:r>
            <a:endParaRPr lang="en-US"/>
          </a:p>
        </p:txBody>
      </p:sp>
      <p:sp>
        <p:nvSpPr>
          <p:cNvPr id="5" name="Date Placeholder 4"/>
          <p:cNvSpPr>
            <a:spLocks noGrp="1"/>
          </p:cNvSpPr>
          <p:nvPr>
            <p:ph type="dt" sz="half" idx="10"/>
          </p:nvPr>
        </p:nvSpPr>
        <p:spPr/>
        <p:txBody>
          <a:bodyPr/>
          <a:lstStyle/>
          <a:p>
            <a:fld id="{1CE7233C-6A1A-B347-86E1-38E7A4477365}" type="datetime1">
              <a:t>17/03/2017</a:t>
            </a:fld>
            <a:endParaRPr lang="en-US"/>
          </a:p>
        </p:txBody>
      </p:sp>
      <p:sp>
        <p:nvSpPr>
          <p:cNvPr id="6" name="Footer Placeholder 5"/>
          <p:cNvSpPr>
            <a:spLocks noGrp="1"/>
          </p:cNvSpPr>
          <p:nvPr>
            <p:ph type="ftr" sz="quarter" idx="11"/>
          </p:nvPr>
        </p:nvSpPr>
        <p:spPr/>
        <p:txBody>
          <a:bodyPr/>
          <a:lstStyle/>
          <a:p>
            <a:r>
              <a:rPr lang="en-US"/>
              <a:t>Titel van footer</a:t>
            </a:r>
          </a:p>
        </p:txBody>
      </p:sp>
      <p:sp>
        <p:nvSpPr>
          <p:cNvPr id="7" name="Slide Number Placeholder 6"/>
          <p:cNvSpPr>
            <a:spLocks noGrp="1"/>
          </p:cNvSpPr>
          <p:nvPr>
            <p:ph type="sldNum" sz="quarter" idx="12"/>
          </p:nvPr>
        </p:nvSpPr>
        <p:spPr/>
        <p:txBody>
          <a:bodyPr/>
          <a:lstStyle/>
          <a:p>
            <a:fld id="{FCA3638F-6D52-644A-9831-93255061F043}" type="slidenum">
              <a:t>‹#›</a:t>
            </a:fld>
            <a:endParaRPr lang="en-US"/>
          </a:p>
        </p:txBody>
      </p:sp>
    </p:spTree>
    <p:extLst>
      <p:ext uri="{BB962C8B-B14F-4D97-AF65-F5344CB8AC3E}">
        <p14:creationId xmlns:p14="http://schemas.microsoft.com/office/powerpoint/2010/main" val="167247152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55A780-40C0-BD41-9FCF-DB3CB79764AE}" type="datetime1">
              <a:t>17/03/2017</a:t>
            </a:fld>
            <a:endParaRPr lang="en-US"/>
          </a:p>
        </p:txBody>
      </p:sp>
      <p:sp>
        <p:nvSpPr>
          <p:cNvPr id="3" name="Footer Placeholder 2"/>
          <p:cNvSpPr>
            <a:spLocks noGrp="1"/>
          </p:cNvSpPr>
          <p:nvPr>
            <p:ph type="ftr" sz="quarter" idx="11"/>
          </p:nvPr>
        </p:nvSpPr>
        <p:spPr/>
        <p:txBody>
          <a:bodyPr/>
          <a:lstStyle/>
          <a:p>
            <a:r>
              <a:rPr lang="en-US"/>
              <a:t>Titel van footer</a:t>
            </a:r>
          </a:p>
        </p:txBody>
      </p:sp>
      <p:sp>
        <p:nvSpPr>
          <p:cNvPr id="4" name="Slide Number Placeholder 3"/>
          <p:cNvSpPr>
            <a:spLocks noGrp="1"/>
          </p:cNvSpPr>
          <p:nvPr>
            <p:ph type="sldNum" sz="quarter" idx="12"/>
          </p:nvPr>
        </p:nvSpPr>
        <p:spPr/>
        <p:txBody>
          <a:bodyPr/>
          <a:lstStyle/>
          <a:p>
            <a:fld id="{FCA3638F-6D52-644A-9831-93255061F043}" type="slidenum">
              <a:t>‹#›</a:t>
            </a:fld>
            <a:endParaRPr lang="en-US"/>
          </a:p>
        </p:txBody>
      </p:sp>
    </p:spTree>
    <p:extLst>
      <p:ext uri="{BB962C8B-B14F-4D97-AF65-F5344CB8AC3E}">
        <p14:creationId xmlns:p14="http://schemas.microsoft.com/office/powerpoint/2010/main" val="176346199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0610" y="4800600"/>
            <a:ext cx="8016293" cy="566738"/>
          </a:xfrm>
        </p:spPr>
        <p:txBody>
          <a:bodyPr anchor="b"/>
          <a:lstStyle>
            <a:lvl1pPr algn="l">
              <a:defRPr sz="2000" b="1"/>
            </a:lvl1pPr>
          </a:lstStyle>
          <a:p>
            <a:r>
              <a:rPr lang="nl-BE"/>
              <a:t>Click to edit Master title style</a:t>
            </a:r>
            <a:endParaRPr lang="en-US"/>
          </a:p>
        </p:txBody>
      </p:sp>
      <p:sp>
        <p:nvSpPr>
          <p:cNvPr id="3" name="Picture Placeholder 2"/>
          <p:cNvSpPr>
            <a:spLocks noGrp="1"/>
          </p:cNvSpPr>
          <p:nvPr>
            <p:ph type="pic" idx="1"/>
          </p:nvPr>
        </p:nvSpPr>
        <p:spPr>
          <a:xfrm>
            <a:off x="760413" y="1030287"/>
            <a:ext cx="7926387" cy="369728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79641" y="5431478"/>
            <a:ext cx="8007159" cy="70015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BE"/>
              <a:t>Click to edit Master text styles</a:t>
            </a:r>
          </a:p>
        </p:txBody>
      </p:sp>
      <p:sp>
        <p:nvSpPr>
          <p:cNvPr id="5" name="Date Placeholder 4"/>
          <p:cNvSpPr>
            <a:spLocks noGrp="1"/>
          </p:cNvSpPr>
          <p:nvPr>
            <p:ph type="dt" sz="half" idx="10"/>
          </p:nvPr>
        </p:nvSpPr>
        <p:spPr/>
        <p:txBody>
          <a:bodyPr/>
          <a:lstStyle/>
          <a:p>
            <a:fld id="{A316EF45-E80A-A14C-9D81-938871F147C8}" type="datetime1">
              <a:t>17/03/2017</a:t>
            </a:fld>
            <a:endParaRPr lang="en-US"/>
          </a:p>
        </p:txBody>
      </p:sp>
      <p:sp>
        <p:nvSpPr>
          <p:cNvPr id="6" name="Footer Placeholder 5"/>
          <p:cNvSpPr>
            <a:spLocks noGrp="1"/>
          </p:cNvSpPr>
          <p:nvPr>
            <p:ph type="ftr" sz="quarter" idx="11"/>
          </p:nvPr>
        </p:nvSpPr>
        <p:spPr/>
        <p:txBody>
          <a:bodyPr/>
          <a:lstStyle/>
          <a:p>
            <a:r>
              <a:rPr lang="en-US"/>
              <a:t>Titel van footer</a:t>
            </a:r>
          </a:p>
        </p:txBody>
      </p:sp>
      <p:sp>
        <p:nvSpPr>
          <p:cNvPr id="7" name="Slide Number Placeholder 6"/>
          <p:cNvSpPr>
            <a:spLocks noGrp="1"/>
          </p:cNvSpPr>
          <p:nvPr>
            <p:ph type="sldNum" sz="quarter" idx="12"/>
          </p:nvPr>
        </p:nvSpPr>
        <p:spPr>
          <a:xfrm>
            <a:off x="8159360" y="6343522"/>
            <a:ext cx="527440" cy="365125"/>
          </a:xfrm>
        </p:spPr>
        <p:txBody>
          <a:bodyPr/>
          <a:lstStyle/>
          <a:p>
            <a:fld id="{FCA3638F-6D52-644A-9831-93255061F043}" type="slidenum">
              <a:t>‹#›</a:t>
            </a:fld>
            <a:endParaRPr lang="en-US"/>
          </a:p>
        </p:txBody>
      </p:sp>
    </p:spTree>
    <p:extLst>
      <p:ext uri="{BB962C8B-B14F-4D97-AF65-F5344CB8AC3E}">
        <p14:creationId xmlns:p14="http://schemas.microsoft.com/office/powerpoint/2010/main" val="395934032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5" name="Rectangle 14"/>
          <p:cNvSpPr/>
          <p:nvPr userDrawn="1"/>
        </p:nvSpPr>
        <p:spPr>
          <a:xfrm>
            <a:off x="0" y="4839761"/>
            <a:ext cx="9180000" cy="2018239"/>
          </a:xfrm>
          <a:prstGeom prst="rect">
            <a:avLst/>
          </a:prstGeom>
          <a:solidFill>
            <a:srgbClr val="C6714A"/>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latin typeface="Corbel"/>
            </a:endParaRPr>
          </a:p>
        </p:txBody>
      </p:sp>
      <p:sp>
        <p:nvSpPr>
          <p:cNvPr id="2" name="Title 1"/>
          <p:cNvSpPr>
            <a:spLocks noGrp="1"/>
          </p:cNvSpPr>
          <p:nvPr>
            <p:ph type="ctrTitle"/>
          </p:nvPr>
        </p:nvSpPr>
        <p:spPr>
          <a:xfrm>
            <a:off x="685800" y="2130425"/>
            <a:ext cx="7772400" cy="1470025"/>
          </a:xfrm>
        </p:spPr>
        <p:txBody>
          <a:bodyPr>
            <a:noAutofit/>
          </a:bodyPr>
          <a:lstStyle>
            <a:lvl1pPr>
              <a:defRPr sz="6000">
                <a:latin typeface="Corbel"/>
              </a:defRPr>
            </a:lvl1pPr>
          </a:lstStyle>
          <a:p>
            <a:r>
              <a:rPr lang="nl-BE"/>
              <a:t>Click to edit Master title style</a:t>
            </a:r>
            <a:endParaRPr lang="en-US"/>
          </a:p>
        </p:txBody>
      </p:sp>
      <p:sp>
        <p:nvSpPr>
          <p:cNvPr id="3" name="Subtitle 2"/>
          <p:cNvSpPr>
            <a:spLocks noGrp="1"/>
          </p:cNvSpPr>
          <p:nvPr>
            <p:ph type="subTitle" idx="1"/>
          </p:nvPr>
        </p:nvSpPr>
        <p:spPr>
          <a:xfrm>
            <a:off x="671681" y="5103516"/>
            <a:ext cx="7308070" cy="1486600"/>
          </a:xfrm>
        </p:spPr>
        <p:txBody>
          <a:bodyPr>
            <a:noAutofit/>
          </a:bodyPr>
          <a:lstStyle>
            <a:lvl1pPr marL="0" indent="0" algn="l">
              <a:buNone/>
              <a:defRPr sz="4400">
                <a:solidFill>
                  <a:schemeClr val="bg1"/>
                </a:solidFill>
                <a:latin typeface="Corbel"/>
                <a:cs typeface="Corbe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BE" noProof="0"/>
              <a:t>Click to edit Master subtitle style</a:t>
            </a:r>
          </a:p>
        </p:txBody>
      </p:sp>
      <p:pic>
        <p:nvPicPr>
          <p:cNvPr id="13" name="Picture 12" descr="Odisee_zw.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7017" y="205437"/>
            <a:ext cx="1779799" cy="460356"/>
          </a:xfrm>
          <a:prstGeom prst="rect">
            <a:avLst/>
          </a:prstGeom>
        </p:spPr>
      </p:pic>
      <p:pic>
        <p:nvPicPr>
          <p:cNvPr id="16" name="Picture 15" descr="foto.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978976"/>
            <a:ext cx="9180000" cy="3860785"/>
          </a:xfrm>
          <a:prstGeom prst="rect">
            <a:avLst/>
          </a:prstGeom>
          <a:ln>
            <a:noFill/>
          </a:ln>
        </p:spPr>
      </p:pic>
      <p:pic>
        <p:nvPicPr>
          <p:cNvPr id="10" name="Picture 9"/>
          <p:cNvPicPr>
            <a:picLocks noChangeAspect="1"/>
          </p:cNvPicPr>
          <p:nvPr userDrawn="1"/>
        </p:nvPicPr>
        <p:blipFill rotWithShape="1">
          <a:blip r:embed="rId4">
            <a:extLst>
              <a:ext uri="{28A0092B-C50C-407E-A947-70E740481C1C}">
                <a14:useLocalDpi xmlns:a14="http://schemas.microsoft.com/office/drawing/2010/main" val="0"/>
              </a:ext>
            </a:extLst>
          </a:blip>
          <a:srcRect l="7358"/>
          <a:stretch/>
        </p:blipFill>
        <p:spPr>
          <a:xfrm>
            <a:off x="8041710" y="6220049"/>
            <a:ext cx="777110" cy="318755"/>
          </a:xfrm>
          <a:prstGeom prst="rect">
            <a:avLst/>
          </a:prstGeom>
        </p:spPr>
      </p:pic>
      <p:sp>
        <p:nvSpPr>
          <p:cNvPr id="12" name="TextBox 11"/>
          <p:cNvSpPr txBox="1"/>
          <p:nvPr userDrawn="1"/>
        </p:nvSpPr>
        <p:spPr>
          <a:xfrm rot="16200000">
            <a:off x="7584964" y="6119697"/>
            <a:ext cx="858033" cy="161583"/>
          </a:xfrm>
          <a:prstGeom prst="rect">
            <a:avLst/>
          </a:prstGeom>
          <a:noFill/>
        </p:spPr>
        <p:txBody>
          <a:bodyPr wrap="square" rtlCol="0">
            <a:spAutoFit/>
          </a:bodyPr>
          <a:lstStyle/>
          <a:p>
            <a:r>
              <a:rPr lang="nl-BE" sz="450" kern="1400" baseline="0" dirty="0" smtClean="0"/>
              <a:t>MEMBER OF</a:t>
            </a:r>
            <a:endParaRPr lang="nl-BE" sz="450" kern="1400" baseline="0" dirty="0"/>
          </a:p>
        </p:txBody>
      </p:sp>
    </p:spTree>
    <p:extLst>
      <p:ext uri="{BB962C8B-B14F-4D97-AF65-F5344CB8AC3E}">
        <p14:creationId xmlns:p14="http://schemas.microsoft.com/office/powerpoint/2010/main" val="2185110761"/>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Click to edit Master title style</a:t>
            </a:r>
            <a:endParaRPr lang="en-US"/>
          </a:p>
        </p:txBody>
      </p:sp>
      <p:sp>
        <p:nvSpPr>
          <p:cNvPr id="3" name="Content Placeholder 2"/>
          <p:cNvSpPr>
            <a:spLocks noGrp="1"/>
          </p:cNvSpPr>
          <p:nvPr>
            <p:ph idx="1"/>
          </p:nvPr>
        </p:nvSpPr>
        <p:spPr/>
        <p:txBody>
          <a:bodyPr/>
          <a:lstStyle/>
          <a:p>
            <a:pPr lvl="0"/>
            <a:r>
              <a:rPr lang="nl-BE"/>
              <a:t>Click to edit Master text styles</a:t>
            </a:r>
          </a:p>
          <a:p>
            <a:pPr lvl="1"/>
            <a:r>
              <a:rPr lang="nl-BE"/>
              <a:t>Second level</a:t>
            </a:r>
          </a:p>
          <a:p>
            <a:pPr lvl="2"/>
            <a:r>
              <a:rPr lang="nl-BE"/>
              <a:t>Third level</a:t>
            </a:r>
          </a:p>
          <a:p>
            <a:pPr lvl="3"/>
            <a:r>
              <a:rPr lang="nl-BE"/>
              <a:t>Fourth level</a:t>
            </a:r>
          </a:p>
          <a:p>
            <a:pPr lvl="4"/>
            <a:r>
              <a:rPr lang="nl-BE"/>
              <a:t>Fifth level</a:t>
            </a:r>
            <a:endParaRPr lang="en-US"/>
          </a:p>
        </p:txBody>
      </p:sp>
      <p:sp>
        <p:nvSpPr>
          <p:cNvPr id="4" name="Date Placeholder 3"/>
          <p:cNvSpPr>
            <a:spLocks noGrp="1"/>
          </p:cNvSpPr>
          <p:nvPr>
            <p:ph type="dt" sz="half" idx="10"/>
          </p:nvPr>
        </p:nvSpPr>
        <p:spPr/>
        <p:txBody>
          <a:bodyPr/>
          <a:lstStyle/>
          <a:p>
            <a:fld id="{0C0CCFA7-D12C-7141-8399-7EC2FD74B1F4}" type="datetime1">
              <a:t>17/03/2017</a:t>
            </a:fld>
            <a:endParaRPr lang="en-US"/>
          </a:p>
        </p:txBody>
      </p:sp>
      <p:sp>
        <p:nvSpPr>
          <p:cNvPr id="5" name="Footer Placeholder 4"/>
          <p:cNvSpPr>
            <a:spLocks noGrp="1"/>
          </p:cNvSpPr>
          <p:nvPr>
            <p:ph type="ftr" sz="quarter" idx="11"/>
          </p:nvPr>
        </p:nvSpPr>
        <p:spPr/>
        <p:txBody>
          <a:bodyPr/>
          <a:lstStyle/>
          <a:p>
            <a:r>
              <a:rPr lang="en-US"/>
              <a:t>Titel van footer</a:t>
            </a:r>
          </a:p>
        </p:txBody>
      </p:sp>
      <p:sp>
        <p:nvSpPr>
          <p:cNvPr id="6" name="Slide Number Placeholder 5"/>
          <p:cNvSpPr>
            <a:spLocks noGrp="1"/>
          </p:cNvSpPr>
          <p:nvPr>
            <p:ph type="sldNum" sz="quarter" idx="12"/>
          </p:nvPr>
        </p:nvSpPr>
        <p:spPr/>
        <p:txBody>
          <a:bodyPr/>
          <a:lstStyle/>
          <a:p>
            <a:fld id="{FCA3638F-6D52-644A-9831-93255061F043}" type="slidenum">
              <a:t>‹#›</a:t>
            </a:fld>
            <a:endParaRPr lang="en-US"/>
          </a:p>
        </p:txBody>
      </p:sp>
    </p:spTree>
    <p:extLst>
      <p:ext uri="{BB962C8B-B14F-4D97-AF65-F5344CB8AC3E}">
        <p14:creationId xmlns:p14="http://schemas.microsoft.com/office/powerpoint/2010/main" val="54981242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Click to edit Master title style</a:t>
            </a:r>
            <a:endParaRPr lang="en-US"/>
          </a:p>
        </p:txBody>
      </p:sp>
      <p:sp>
        <p:nvSpPr>
          <p:cNvPr id="3" name="Content Placeholder 2"/>
          <p:cNvSpPr>
            <a:spLocks noGrp="1"/>
          </p:cNvSpPr>
          <p:nvPr>
            <p:ph sz="half" idx="1"/>
          </p:nvPr>
        </p:nvSpPr>
        <p:spPr>
          <a:xfrm>
            <a:off x="657948" y="1600200"/>
            <a:ext cx="3837852"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BE"/>
              <a:t>Click to edit Master text styles</a:t>
            </a:r>
          </a:p>
          <a:p>
            <a:pPr lvl="1"/>
            <a:r>
              <a:rPr lang="nl-BE"/>
              <a:t>Second level</a:t>
            </a:r>
          </a:p>
          <a:p>
            <a:pPr lvl="2"/>
            <a:r>
              <a:rPr lang="nl-BE"/>
              <a:t>Third level</a:t>
            </a:r>
          </a:p>
          <a:p>
            <a:pPr lvl="3"/>
            <a:r>
              <a:rPr lang="nl-BE"/>
              <a:t>Fourth level</a:t>
            </a:r>
          </a:p>
          <a:p>
            <a:pPr lvl="4"/>
            <a:r>
              <a:rPr lang="nl-BE"/>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BE"/>
              <a:t>Click to edit Master text styles</a:t>
            </a:r>
          </a:p>
          <a:p>
            <a:pPr lvl="1"/>
            <a:r>
              <a:rPr lang="nl-BE"/>
              <a:t>Second level</a:t>
            </a:r>
          </a:p>
          <a:p>
            <a:pPr lvl="2"/>
            <a:r>
              <a:rPr lang="nl-BE"/>
              <a:t>Third level</a:t>
            </a:r>
          </a:p>
          <a:p>
            <a:pPr lvl="3"/>
            <a:r>
              <a:rPr lang="nl-BE"/>
              <a:t>Fourth level</a:t>
            </a:r>
          </a:p>
          <a:p>
            <a:pPr lvl="4"/>
            <a:r>
              <a:rPr lang="nl-BE"/>
              <a:t>Fifth level</a:t>
            </a:r>
            <a:endParaRPr lang="en-US"/>
          </a:p>
        </p:txBody>
      </p:sp>
      <p:sp>
        <p:nvSpPr>
          <p:cNvPr id="5" name="Date Placeholder 4"/>
          <p:cNvSpPr>
            <a:spLocks noGrp="1"/>
          </p:cNvSpPr>
          <p:nvPr>
            <p:ph type="dt" sz="half" idx="10"/>
          </p:nvPr>
        </p:nvSpPr>
        <p:spPr/>
        <p:txBody>
          <a:bodyPr/>
          <a:lstStyle/>
          <a:p>
            <a:fld id="{5D13D340-8AB4-384E-BF13-A0690AD7A543}" type="datetime1">
              <a:t>17/03/2017</a:t>
            </a:fld>
            <a:endParaRPr lang="en-US"/>
          </a:p>
        </p:txBody>
      </p:sp>
      <p:sp>
        <p:nvSpPr>
          <p:cNvPr id="6" name="Footer Placeholder 5"/>
          <p:cNvSpPr>
            <a:spLocks noGrp="1"/>
          </p:cNvSpPr>
          <p:nvPr>
            <p:ph type="ftr" sz="quarter" idx="11"/>
          </p:nvPr>
        </p:nvSpPr>
        <p:spPr/>
        <p:txBody>
          <a:bodyPr/>
          <a:lstStyle/>
          <a:p>
            <a:r>
              <a:rPr lang="en-US"/>
              <a:t>Titel van footer</a:t>
            </a:r>
          </a:p>
        </p:txBody>
      </p:sp>
      <p:sp>
        <p:nvSpPr>
          <p:cNvPr id="7" name="Slide Number Placeholder 6"/>
          <p:cNvSpPr>
            <a:spLocks noGrp="1"/>
          </p:cNvSpPr>
          <p:nvPr>
            <p:ph type="sldNum" sz="quarter" idx="12"/>
          </p:nvPr>
        </p:nvSpPr>
        <p:spPr/>
        <p:txBody>
          <a:bodyPr/>
          <a:lstStyle/>
          <a:p>
            <a:fld id="{FCA3638F-6D52-644A-9831-93255061F043}" type="slidenum">
              <a:t>‹#›</a:t>
            </a:fld>
            <a:endParaRPr lang="en-US"/>
          </a:p>
        </p:txBody>
      </p:sp>
    </p:spTree>
    <p:extLst>
      <p:ext uri="{BB962C8B-B14F-4D97-AF65-F5344CB8AC3E}">
        <p14:creationId xmlns:p14="http://schemas.microsoft.com/office/powerpoint/2010/main" val="79334036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1A3B24D-7E8B-9541-B8F1-940F0036A509}" type="datetime1">
              <a:t>17/03/2017</a:t>
            </a:fld>
            <a:endParaRPr lang="en-US"/>
          </a:p>
        </p:txBody>
      </p:sp>
      <p:sp>
        <p:nvSpPr>
          <p:cNvPr id="3" name="Footer Placeholder 2"/>
          <p:cNvSpPr>
            <a:spLocks noGrp="1"/>
          </p:cNvSpPr>
          <p:nvPr>
            <p:ph type="ftr" sz="quarter" idx="11"/>
          </p:nvPr>
        </p:nvSpPr>
        <p:spPr/>
        <p:txBody>
          <a:bodyPr/>
          <a:lstStyle/>
          <a:p>
            <a:r>
              <a:rPr lang="en-US"/>
              <a:t>Titel van footer</a:t>
            </a:r>
          </a:p>
        </p:txBody>
      </p:sp>
      <p:sp>
        <p:nvSpPr>
          <p:cNvPr id="4" name="Slide Number Placeholder 3"/>
          <p:cNvSpPr>
            <a:spLocks noGrp="1"/>
          </p:cNvSpPr>
          <p:nvPr>
            <p:ph type="sldNum" sz="quarter" idx="12"/>
          </p:nvPr>
        </p:nvSpPr>
        <p:spPr/>
        <p:txBody>
          <a:bodyPr/>
          <a:lstStyle/>
          <a:p>
            <a:fld id="{FCA3638F-6D52-644A-9831-93255061F043}" type="slidenum">
              <a:t>‹#›</a:t>
            </a:fld>
            <a:endParaRPr lang="en-US"/>
          </a:p>
        </p:txBody>
      </p:sp>
    </p:spTree>
    <p:extLst>
      <p:ext uri="{BB962C8B-B14F-4D97-AF65-F5344CB8AC3E}">
        <p14:creationId xmlns:p14="http://schemas.microsoft.com/office/powerpoint/2010/main" val="343556330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0610" y="4800600"/>
            <a:ext cx="8016293" cy="566738"/>
          </a:xfrm>
        </p:spPr>
        <p:txBody>
          <a:bodyPr anchor="b"/>
          <a:lstStyle>
            <a:lvl1pPr algn="l">
              <a:defRPr sz="2000" b="1"/>
            </a:lvl1pPr>
          </a:lstStyle>
          <a:p>
            <a:r>
              <a:rPr lang="nl-BE"/>
              <a:t>Click to edit Master title style</a:t>
            </a:r>
            <a:endParaRPr lang="en-US"/>
          </a:p>
        </p:txBody>
      </p:sp>
      <p:sp>
        <p:nvSpPr>
          <p:cNvPr id="3" name="Picture Placeholder 2"/>
          <p:cNvSpPr>
            <a:spLocks noGrp="1"/>
          </p:cNvSpPr>
          <p:nvPr>
            <p:ph type="pic" idx="1"/>
          </p:nvPr>
        </p:nvSpPr>
        <p:spPr>
          <a:xfrm>
            <a:off x="760413" y="1030287"/>
            <a:ext cx="7926387" cy="369728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79641" y="5431478"/>
            <a:ext cx="8007159" cy="70015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BE"/>
              <a:t>Click to edit Master text styles</a:t>
            </a:r>
          </a:p>
        </p:txBody>
      </p:sp>
      <p:sp>
        <p:nvSpPr>
          <p:cNvPr id="5" name="Date Placeholder 4"/>
          <p:cNvSpPr>
            <a:spLocks noGrp="1"/>
          </p:cNvSpPr>
          <p:nvPr>
            <p:ph type="dt" sz="half" idx="10"/>
          </p:nvPr>
        </p:nvSpPr>
        <p:spPr/>
        <p:txBody>
          <a:bodyPr/>
          <a:lstStyle/>
          <a:p>
            <a:fld id="{3F0D68B8-9D46-6848-AE7E-75CFB53DB47C}" type="datetime1">
              <a:t>17/03/2017</a:t>
            </a:fld>
            <a:endParaRPr lang="en-US"/>
          </a:p>
        </p:txBody>
      </p:sp>
      <p:sp>
        <p:nvSpPr>
          <p:cNvPr id="6" name="Footer Placeholder 5"/>
          <p:cNvSpPr>
            <a:spLocks noGrp="1"/>
          </p:cNvSpPr>
          <p:nvPr>
            <p:ph type="ftr" sz="quarter" idx="11"/>
          </p:nvPr>
        </p:nvSpPr>
        <p:spPr/>
        <p:txBody>
          <a:bodyPr/>
          <a:lstStyle/>
          <a:p>
            <a:r>
              <a:rPr lang="en-US"/>
              <a:t>Titel van footer</a:t>
            </a:r>
          </a:p>
        </p:txBody>
      </p:sp>
      <p:sp>
        <p:nvSpPr>
          <p:cNvPr id="7" name="Slide Number Placeholder 6"/>
          <p:cNvSpPr>
            <a:spLocks noGrp="1"/>
          </p:cNvSpPr>
          <p:nvPr>
            <p:ph type="sldNum" sz="quarter" idx="12"/>
          </p:nvPr>
        </p:nvSpPr>
        <p:spPr>
          <a:xfrm>
            <a:off x="8159360" y="6343522"/>
            <a:ext cx="527440" cy="365125"/>
          </a:xfrm>
        </p:spPr>
        <p:txBody>
          <a:bodyPr/>
          <a:lstStyle/>
          <a:p>
            <a:fld id="{FCA3638F-6D52-644A-9831-93255061F043}" type="slidenum">
              <a:t>‹#›</a:t>
            </a:fld>
            <a:endParaRPr lang="en-US"/>
          </a:p>
        </p:txBody>
      </p:sp>
    </p:spTree>
    <p:extLst>
      <p:ext uri="{BB962C8B-B14F-4D97-AF65-F5344CB8AC3E}">
        <p14:creationId xmlns:p14="http://schemas.microsoft.com/office/powerpoint/2010/main" val="119441485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theme" Target="../theme/theme2.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theme" Target="../theme/theme3.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theme" Target="../theme/theme4.xml"/><Relationship Id="rId5" Type="http://schemas.openxmlformats.org/officeDocument/2006/relationships/slideLayout" Target="../slideLayouts/slideLayout21.xml"/><Relationship Id="rId4" Type="http://schemas.openxmlformats.org/officeDocument/2006/relationships/slideLayout" Target="../slideLayouts/slideLayout20.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theme" Target="../theme/theme5.xml"/><Relationship Id="rId5" Type="http://schemas.openxmlformats.org/officeDocument/2006/relationships/slideLayout" Target="../slideLayouts/slideLayout26.xml"/><Relationship Id="rId4" Type="http://schemas.openxmlformats.org/officeDocument/2006/relationships/slideLayout" Target="../slideLayouts/slideLayout25.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theme" Target="../theme/theme6.xml"/><Relationship Id="rId5" Type="http://schemas.openxmlformats.org/officeDocument/2006/relationships/slideLayout" Target="../slideLayouts/slideLayout31.xml"/><Relationship Id="rId4" Type="http://schemas.openxmlformats.org/officeDocument/2006/relationships/slideLayout" Target="../slideLayouts/slideLayout30.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34.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theme" Target="../theme/theme7.xml"/><Relationship Id="rId5" Type="http://schemas.openxmlformats.org/officeDocument/2006/relationships/slideLayout" Target="../slideLayouts/slideLayout36.xml"/><Relationship Id="rId4"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165304"/>
            <a:ext cx="9180000" cy="718352"/>
          </a:xfrm>
          <a:prstGeom prst="rect">
            <a:avLst/>
          </a:prstGeom>
          <a:solidFill>
            <a:srgbClr val="89B368"/>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latin typeface="Corbel"/>
            </a:endParaRPr>
          </a:p>
        </p:txBody>
      </p:sp>
      <p:sp>
        <p:nvSpPr>
          <p:cNvPr id="2" name="Title Placeholder 1"/>
          <p:cNvSpPr>
            <a:spLocks noGrp="1"/>
          </p:cNvSpPr>
          <p:nvPr>
            <p:ph type="title"/>
          </p:nvPr>
        </p:nvSpPr>
        <p:spPr>
          <a:xfrm>
            <a:off x="657948" y="184842"/>
            <a:ext cx="8028852" cy="1143000"/>
          </a:xfrm>
          <a:prstGeom prst="rect">
            <a:avLst/>
          </a:prstGeom>
        </p:spPr>
        <p:txBody>
          <a:bodyPr vert="horz" lIns="91440" tIns="45720" rIns="91440" bIns="45720" rtlCol="0" anchor="ctr">
            <a:normAutofit/>
          </a:bodyPr>
          <a:lstStyle/>
          <a:p>
            <a:r>
              <a:rPr lang="nl-BE" smtClean="0"/>
              <a:t>Titelstijl van model bewerken</a:t>
            </a:r>
            <a:endParaRPr lang="en-US"/>
          </a:p>
        </p:txBody>
      </p:sp>
      <p:sp>
        <p:nvSpPr>
          <p:cNvPr id="3" name="Text Placeholder 2"/>
          <p:cNvSpPr>
            <a:spLocks noGrp="1"/>
          </p:cNvSpPr>
          <p:nvPr>
            <p:ph type="body" idx="1"/>
          </p:nvPr>
        </p:nvSpPr>
        <p:spPr>
          <a:xfrm>
            <a:off x="657948" y="1523232"/>
            <a:ext cx="8028852" cy="4525963"/>
          </a:xfrm>
          <a:prstGeom prst="rect">
            <a:avLst/>
          </a:prstGeom>
        </p:spPr>
        <p:txBody>
          <a:bodyPr vert="horz" lIns="91440" tIns="45720" rIns="91440" bIns="45720" rtlCol="0">
            <a:normAutofit/>
          </a:bodyPr>
          <a:lstStyle/>
          <a:p>
            <a:pPr lvl="0"/>
            <a:r>
              <a:rPr lang="nl-BE" smtClean="0"/>
              <a:t>Klik om de tekststijl van het model te bewerken</a:t>
            </a:r>
          </a:p>
          <a:p>
            <a:pPr lvl="1"/>
            <a:r>
              <a:rPr lang="nl-BE" smtClean="0"/>
              <a:t>Tweede niveau</a:t>
            </a:r>
          </a:p>
          <a:p>
            <a:pPr lvl="2"/>
            <a:r>
              <a:rPr lang="nl-BE" smtClean="0"/>
              <a:t>Derde niveau</a:t>
            </a:r>
          </a:p>
          <a:p>
            <a:pPr lvl="3"/>
            <a:r>
              <a:rPr lang="nl-BE" smtClean="0"/>
              <a:t>Vierde niveau</a:t>
            </a:r>
          </a:p>
          <a:p>
            <a:pPr lvl="4"/>
            <a:r>
              <a:rPr lang="nl-BE" smtClean="0"/>
              <a:t>Vijfde niveau</a:t>
            </a:r>
            <a:endParaRPr lang="en-US"/>
          </a:p>
        </p:txBody>
      </p:sp>
      <p:sp>
        <p:nvSpPr>
          <p:cNvPr id="4" name="Date Placeholder 3"/>
          <p:cNvSpPr>
            <a:spLocks noGrp="1"/>
          </p:cNvSpPr>
          <p:nvPr>
            <p:ph type="dt" sz="half" idx="2"/>
          </p:nvPr>
        </p:nvSpPr>
        <p:spPr>
          <a:xfrm>
            <a:off x="6025760" y="6350169"/>
            <a:ext cx="2133600" cy="365125"/>
          </a:xfrm>
          <a:prstGeom prst="rect">
            <a:avLst/>
          </a:prstGeom>
        </p:spPr>
        <p:txBody>
          <a:bodyPr vert="horz" lIns="91440" tIns="45720" rIns="91440" bIns="45720" rtlCol="0" anchor="ctr"/>
          <a:lstStyle>
            <a:lvl1pPr algn="l">
              <a:defRPr sz="1200">
                <a:solidFill>
                  <a:srgbClr val="FFFFFF"/>
                </a:solidFill>
                <a:latin typeface="Corbel"/>
                <a:cs typeface="Corbel"/>
              </a:defRPr>
            </a:lvl1pPr>
          </a:lstStyle>
          <a:p>
            <a:fld id="{6608C39C-6A92-104F-A944-21D39204BEAF}" type="datetime1">
              <a:t>17/03/2017</a:t>
            </a:fld>
            <a:endParaRPr lang="en-US"/>
          </a:p>
        </p:txBody>
      </p:sp>
      <p:sp>
        <p:nvSpPr>
          <p:cNvPr id="5" name="Footer Placeholder 4"/>
          <p:cNvSpPr>
            <a:spLocks noGrp="1"/>
          </p:cNvSpPr>
          <p:nvPr>
            <p:ph type="ftr" sz="quarter" idx="3"/>
          </p:nvPr>
        </p:nvSpPr>
        <p:spPr>
          <a:xfrm>
            <a:off x="683606" y="6350169"/>
            <a:ext cx="5290838" cy="365125"/>
          </a:xfrm>
          <a:prstGeom prst="rect">
            <a:avLst/>
          </a:prstGeom>
        </p:spPr>
        <p:txBody>
          <a:bodyPr vert="horz" lIns="91440" tIns="45720" rIns="91440" bIns="45720" rtlCol="0" anchor="ctr"/>
          <a:lstStyle>
            <a:lvl1pPr algn="l">
              <a:defRPr sz="1200">
                <a:solidFill>
                  <a:srgbClr val="FFFFFF"/>
                </a:solidFill>
                <a:latin typeface="Corbel"/>
                <a:cs typeface="Corbel"/>
              </a:defRPr>
            </a:lvl1pPr>
          </a:lstStyle>
          <a:p>
            <a:r>
              <a:rPr lang="en-US"/>
              <a:t>Titel van footer</a:t>
            </a:r>
          </a:p>
        </p:txBody>
      </p:sp>
      <p:sp>
        <p:nvSpPr>
          <p:cNvPr id="6" name="Slide Number Placeholder 5"/>
          <p:cNvSpPr>
            <a:spLocks noGrp="1"/>
          </p:cNvSpPr>
          <p:nvPr>
            <p:ph type="sldNum" sz="quarter" idx="4"/>
          </p:nvPr>
        </p:nvSpPr>
        <p:spPr>
          <a:xfrm>
            <a:off x="8159360" y="6343522"/>
            <a:ext cx="527440" cy="365125"/>
          </a:xfrm>
          <a:prstGeom prst="rect">
            <a:avLst/>
          </a:prstGeom>
        </p:spPr>
        <p:txBody>
          <a:bodyPr vert="horz" lIns="91440" tIns="45720" rIns="91440" bIns="45720" rtlCol="0" anchor="ctr"/>
          <a:lstStyle>
            <a:lvl1pPr algn="r">
              <a:defRPr sz="1200">
                <a:solidFill>
                  <a:srgbClr val="FFFFFF"/>
                </a:solidFill>
                <a:latin typeface="Corbel"/>
                <a:cs typeface="Corbel"/>
              </a:defRPr>
            </a:lvl1pPr>
          </a:lstStyle>
          <a:p>
            <a:fld id="{FCA3638F-6D52-644A-9831-93255061F043}" type="slidenum">
              <a:rPr lang="en-US"/>
              <a:pPr/>
              <a:t>‹#›</a:t>
            </a:fld>
            <a:endParaRPr lang="en-US"/>
          </a:p>
        </p:txBody>
      </p:sp>
    </p:spTree>
    <p:extLst>
      <p:ext uri="{BB962C8B-B14F-4D97-AF65-F5344CB8AC3E}">
        <p14:creationId xmlns:p14="http://schemas.microsoft.com/office/powerpoint/2010/main" val="1017861706"/>
      </p:ext>
    </p:extLst>
  </p:cSld>
  <p:clrMap bg1="lt1" tx1="dk1" bg2="lt2" tx2="dk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700" r:id="rId6"/>
  </p:sldLayoutIdLst>
  <p:timing>
    <p:tnLst>
      <p:par>
        <p:cTn id="1" dur="indefinite" restart="never" nodeType="tmRoot"/>
      </p:par>
    </p:tnLst>
  </p:timing>
  <p:hf hdr="0"/>
  <p:txStyles>
    <p:titleStyle>
      <a:lvl1pPr algn="l" defTabSz="457200" rtl="0" eaLnBrk="1" latinLnBrk="0" hangingPunct="1">
        <a:spcBef>
          <a:spcPct val="0"/>
        </a:spcBef>
        <a:buNone/>
        <a:defRPr sz="4400" b="1" kern="1200">
          <a:solidFill>
            <a:srgbClr val="89B368"/>
          </a:solidFill>
          <a:latin typeface="Corbel"/>
          <a:ea typeface="+mj-ea"/>
          <a:cs typeface="Corbel"/>
        </a:defRPr>
      </a:lvl1pPr>
    </p:titleStyle>
    <p:bodyStyle>
      <a:lvl1pPr marL="0" indent="0" algn="l" defTabSz="457200" rtl="0" eaLnBrk="1" latinLnBrk="0" hangingPunct="1">
        <a:lnSpc>
          <a:spcPct val="120000"/>
        </a:lnSpc>
        <a:spcBef>
          <a:spcPct val="20000"/>
        </a:spcBef>
        <a:buFont typeface="Arial"/>
        <a:buNone/>
        <a:defRPr sz="3000" b="1" kern="1200">
          <a:solidFill>
            <a:schemeClr val="tx1"/>
          </a:solidFill>
          <a:latin typeface="Corbel"/>
          <a:ea typeface="+mn-ea"/>
          <a:cs typeface="Corbel"/>
        </a:defRPr>
      </a:lvl1pPr>
      <a:lvl2pPr marL="269875" indent="-269875" algn="l" defTabSz="457200" rtl="0" eaLnBrk="1" latinLnBrk="0" hangingPunct="1">
        <a:spcBef>
          <a:spcPct val="20000"/>
        </a:spcBef>
        <a:buFont typeface="Arial"/>
        <a:buChar char="•"/>
        <a:defRPr sz="2600" kern="1200">
          <a:solidFill>
            <a:schemeClr val="tx1"/>
          </a:solidFill>
          <a:latin typeface="Corbel"/>
          <a:ea typeface="+mn-ea"/>
          <a:cs typeface="Corbel"/>
        </a:defRPr>
      </a:lvl2pPr>
      <a:lvl3pPr marL="449263" indent="-179388" algn="l" defTabSz="457200" rtl="0" eaLnBrk="1" latinLnBrk="0" hangingPunct="1">
        <a:spcBef>
          <a:spcPct val="20000"/>
        </a:spcBef>
        <a:buFont typeface="Arial"/>
        <a:buChar char="•"/>
        <a:defRPr sz="2400" kern="1200">
          <a:solidFill>
            <a:schemeClr val="tx1"/>
          </a:solidFill>
          <a:latin typeface="Corbel"/>
          <a:ea typeface="+mn-ea"/>
          <a:cs typeface="Corbel"/>
        </a:defRPr>
      </a:lvl3pPr>
      <a:lvl4pPr marL="628650" indent="-179388" algn="l" defTabSz="457200" rtl="0" eaLnBrk="1" latinLnBrk="0" hangingPunct="1">
        <a:spcBef>
          <a:spcPct val="20000"/>
        </a:spcBef>
        <a:buFont typeface="Arial"/>
        <a:buChar char="•"/>
        <a:defRPr sz="2000" kern="1200">
          <a:solidFill>
            <a:schemeClr val="tx1"/>
          </a:solidFill>
          <a:latin typeface="Corbel"/>
          <a:ea typeface="+mn-ea"/>
          <a:cs typeface="Corbel"/>
        </a:defRPr>
      </a:lvl4pPr>
      <a:lvl5pPr marL="808038" indent="-179388" algn="l" defTabSz="457200" rtl="0" eaLnBrk="1" latinLnBrk="0" hangingPunct="1">
        <a:spcBef>
          <a:spcPct val="20000"/>
        </a:spcBef>
        <a:buFont typeface="Arial"/>
        <a:buChar char="•"/>
        <a:defRPr sz="2000" kern="1200">
          <a:solidFill>
            <a:schemeClr val="tx1"/>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165304"/>
            <a:ext cx="9180000" cy="718352"/>
          </a:xfrm>
          <a:prstGeom prst="rect">
            <a:avLst/>
          </a:prstGeom>
          <a:solidFill>
            <a:srgbClr val="4E8DCC"/>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latin typeface="Corbel"/>
            </a:endParaRPr>
          </a:p>
        </p:txBody>
      </p:sp>
      <p:sp>
        <p:nvSpPr>
          <p:cNvPr id="2" name="Title Placeholder 1"/>
          <p:cNvSpPr>
            <a:spLocks noGrp="1"/>
          </p:cNvSpPr>
          <p:nvPr>
            <p:ph type="title"/>
          </p:nvPr>
        </p:nvSpPr>
        <p:spPr>
          <a:xfrm>
            <a:off x="657948" y="184842"/>
            <a:ext cx="8028852" cy="1143000"/>
          </a:xfrm>
          <a:prstGeom prst="rect">
            <a:avLst/>
          </a:prstGeom>
        </p:spPr>
        <p:txBody>
          <a:bodyPr vert="horz" lIns="91440" tIns="45720" rIns="91440" bIns="45720" rtlCol="0" anchor="ctr">
            <a:normAutofit/>
          </a:bodyPr>
          <a:lstStyle/>
          <a:p>
            <a:r>
              <a:rPr lang="nl-BE"/>
              <a:t>Click to edit Master title style</a:t>
            </a:r>
            <a:endParaRPr lang="en-US"/>
          </a:p>
        </p:txBody>
      </p:sp>
      <p:sp>
        <p:nvSpPr>
          <p:cNvPr id="3" name="Text Placeholder 2"/>
          <p:cNvSpPr>
            <a:spLocks noGrp="1"/>
          </p:cNvSpPr>
          <p:nvPr>
            <p:ph type="body" idx="1"/>
          </p:nvPr>
        </p:nvSpPr>
        <p:spPr>
          <a:xfrm>
            <a:off x="657948" y="1523232"/>
            <a:ext cx="8028852" cy="4525963"/>
          </a:xfrm>
          <a:prstGeom prst="rect">
            <a:avLst/>
          </a:prstGeom>
        </p:spPr>
        <p:txBody>
          <a:bodyPr vert="horz" lIns="91440" tIns="45720" rIns="91440" bIns="45720" rtlCol="0">
            <a:normAutofit/>
          </a:bodyPr>
          <a:lstStyle/>
          <a:p>
            <a:pPr lvl="0"/>
            <a:r>
              <a:rPr lang="nl-BE"/>
              <a:t>Click to edit Master text styles</a:t>
            </a:r>
          </a:p>
          <a:p>
            <a:pPr lvl="1"/>
            <a:r>
              <a:rPr lang="nl-BE"/>
              <a:t>Second level</a:t>
            </a:r>
          </a:p>
          <a:p>
            <a:pPr lvl="2"/>
            <a:r>
              <a:rPr lang="nl-BE"/>
              <a:t>Third level</a:t>
            </a:r>
          </a:p>
          <a:p>
            <a:pPr lvl="3"/>
            <a:r>
              <a:rPr lang="nl-BE"/>
              <a:t>Fourth level</a:t>
            </a:r>
          </a:p>
          <a:p>
            <a:pPr lvl="4"/>
            <a:r>
              <a:rPr lang="nl-BE"/>
              <a:t>Fifth level</a:t>
            </a:r>
            <a:endParaRPr lang="en-US"/>
          </a:p>
        </p:txBody>
      </p:sp>
      <p:sp>
        <p:nvSpPr>
          <p:cNvPr id="4" name="Date Placeholder 3"/>
          <p:cNvSpPr>
            <a:spLocks noGrp="1"/>
          </p:cNvSpPr>
          <p:nvPr>
            <p:ph type="dt" sz="half" idx="2"/>
          </p:nvPr>
        </p:nvSpPr>
        <p:spPr>
          <a:xfrm>
            <a:off x="6025760" y="6350169"/>
            <a:ext cx="2133600" cy="365125"/>
          </a:xfrm>
          <a:prstGeom prst="rect">
            <a:avLst/>
          </a:prstGeom>
        </p:spPr>
        <p:txBody>
          <a:bodyPr vert="horz" lIns="91440" tIns="45720" rIns="91440" bIns="45720" rtlCol="0" anchor="ctr"/>
          <a:lstStyle>
            <a:lvl1pPr algn="l">
              <a:defRPr sz="1200">
                <a:solidFill>
                  <a:srgbClr val="FFFFFF"/>
                </a:solidFill>
                <a:latin typeface="Corbel"/>
                <a:cs typeface="Corbel"/>
              </a:defRPr>
            </a:lvl1pPr>
          </a:lstStyle>
          <a:p>
            <a:fld id="{2D86298A-010A-FA4C-979A-202A0C3B0B89}" type="datetime1">
              <a:t>17/03/2017</a:t>
            </a:fld>
            <a:endParaRPr lang="en-US"/>
          </a:p>
        </p:txBody>
      </p:sp>
      <p:sp>
        <p:nvSpPr>
          <p:cNvPr id="5" name="Footer Placeholder 4"/>
          <p:cNvSpPr>
            <a:spLocks noGrp="1"/>
          </p:cNvSpPr>
          <p:nvPr>
            <p:ph type="ftr" sz="quarter" idx="3"/>
          </p:nvPr>
        </p:nvSpPr>
        <p:spPr>
          <a:xfrm>
            <a:off x="683606" y="6350169"/>
            <a:ext cx="5290838" cy="365125"/>
          </a:xfrm>
          <a:prstGeom prst="rect">
            <a:avLst/>
          </a:prstGeom>
        </p:spPr>
        <p:txBody>
          <a:bodyPr vert="horz" lIns="91440" tIns="45720" rIns="91440" bIns="45720" rtlCol="0" anchor="ctr"/>
          <a:lstStyle>
            <a:lvl1pPr algn="l">
              <a:defRPr sz="1200">
                <a:solidFill>
                  <a:srgbClr val="FFFFFF"/>
                </a:solidFill>
                <a:latin typeface="Corbel"/>
                <a:cs typeface="Corbel"/>
              </a:defRPr>
            </a:lvl1pPr>
          </a:lstStyle>
          <a:p>
            <a:r>
              <a:rPr lang="en-US"/>
              <a:t>Titel van footer</a:t>
            </a:r>
          </a:p>
        </p:txBody>
      </p:sp>
      <p:sp>
        <p:nvSpPr>
          <p:cNvPr id="6" name="Slide Number Placeholder 5"/>
          <p:cNvSpPr>
            <a:spLocks noGrp="1"/>
          </p:cNvSpPr>
          <p:nvPr>
            <p:ph type="sldNum" sz="quarter" idx="4"/>
          </p:nvPr>
        </p:nvSpPr>
        <p:spPr>
          <a:xfrm>
            <a:off x="8159360" y="6343522"/>
            <a:ext cx="527440" cy="365125"/>
          </a:xfrm>
          <a:prstGeom prst="rect">
            <a:avLst/>
          </a:prstGeom>
        </p:spPr>
        <p:txBody>
          <a:bodyPr vert="horz" lIns="91440" tIns="45720" rIns="91440" bIns="45720" rtlCol="0" anchor="ctr"/>
          <a:lstStyle>
            <a:lvl1pPr algn="r">
              <a:defRPr sz="1200">
                <a:solidFill>
                  <a:srgbClr val="FFFFFF"/>
                </a:solidFill>
                <a:latin typeface="Corbel"/>
                <a:cs typeface="Corbel"/>
              </a:defRPr>
            </a:lvl1pPr>
          </a:lstStyle>
          <a:p>
            <a:fld id="{FCA3638F-6D52-644A-9831-93255061F043}" type="slidenum">
              <a:rPr lang="en-US"/>
              <a:pPr/>
              <a:t>‹#›</a:t>
            </a:fld>
            <a:endParaRPr lang="en-US"/>
          </a:p>
        </p:txBody>
      </p:sp>
    </p:spTree>
    <p:extLst>
      <p:ext uri="{BB962C8B-B14F-4D97-AF65-F5344CB8AC3E}">
        <p14:creationId xmlns:p14="http://schemas.microsoft.com/office/powerpoint/2010/main" val="3700975510"/>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Lst>
  <p:hf hdr="0"/>
  <p:txStyles>
    <p:titleStyle>
      <a:lvl1pPr algn="l" defTabSz="457200" rtl="0" eaLnBrk="1" latinLnBrk="0" hangingPunct="1">
        <a:spcBef>
          <a:spcPct val="0"/>
        </a:spcBef>
        <a:buNone/>
        <a:defRPr sz="4400" b="1" kern="1200">
          <a:solidFill>
            <a:srgbClr val="4E8DCC"/>
          </a:solidFill>
          <a:latin typeface="Corbel"/>
          <a:ea typeface="+mj-ea"/>
          <a:cs typeface="Corbel"/>
        </a:defRPr>
      </a:lvl1pPr>
    </p:titleStyle>
    <p:bodyStyle>
      <a:lvl1pPr marL="0" indent="0" algn="l" defTabSz="457200" rtl="0" eaLnBrk="1" latinLnBrk="0" hangingPunct="1">
        <a:lnSpc>
          <a:spcPct val="120000"/>
        </a:lnSpc>
        <a:spcBef>
          <a:spcPct val="20000"/>
        </a:spcBef>
        <a:buFont typeface="Arial"/>
        <a:buNone/>
        <a:defRPr sz="3000" b="1" kern="1200">
          <a:solidFill>
            <a:schemeClr val="tx1"/>
          </a:solidFill>
          <a:latin typeface="Corbel"/>
          <a:ea typeface="+mn-ea"/>
          <a:cs typeface="Corbel"/>
        </a:defRPr>
      </a:lvl1pPr>
      <a:lvl2pPr marL="269875" indent="-269875" algn="l" defTabSz="457200" rtl="0" eaLnBrk="1" latinLnBrk="0" hangingPunct="1">
        <a:spcBef>
          <a:spcPct val="20000"/>
        </a:spcBef>
        <a:buFont typeface="Arial"/>
        <a:buChar char="•"/>
        <a:defRPr sz="2600" kern="1200">
          <a:solidFill>
            <a:schemeClr val="tx1"/>
          </a:solidFill>
          <a:latin typeface="Corbel"/>
          <a:ea typeface="+mn-ea"/>
          <a:cs typeface="Corbel"/>
        </a:defRPr>
      </a:lvl2pPr>
      <a:lvl3pPr marL="449263" indent="-179388" algn="l" defTabSz="457200" rtl="0" eaLnBrk="1" latinLnBrk="0" hangingPunct="1">
        <a:spcBef>
          <a:spcPct val="20000"/>
        </a:spcBef>
        <a:buFont typeface="Arial"/>
        <a:buChar char="•"/>
        <a:defRPr sz="2400" kern="1200">
          <a:solidFill>
            <a:schemeClr val="tx1"/>
          </a:solidFill>
          <a:latin typeface="Corbel"/>
          <a:ea typeface="+mn-ea"/>
          <a:cs typeface="Corbel"/>
        </a:defRPr>
      </a:lvl3pPr>
      <a:lvl4pPr marL="628650" indent="-179388" algn="l" defTabSz="457200" rtl="0" eaLnBrk="1" latinLnBrk="0" hangingPunct="1">
        <a:spcBef>
          <a:spcPct val="20000"/>
        </a:spcBef>
        <a:buFont typeface="Arial"/>
        <a:buChar char="•"/>
        <a:defRPr sz="2000" kern="1200">
          <a:solidFill>
            <a:schemeClr val="tx1"/>
          </a:solidFill>
          <a:latin typeface="Corbel"/>
          <a:ea typeface="+mn-ea"/>
          <a:cs typeface="Corbel"/>
        </a:defRPr>
      </a:lvl4pPr>
      <a:lvl5pPr marL="808038" indent="-179388" algn="l" defTabSz="457200" rtl="0" eaLnBrk="1" latinLnBrk="0" hangingPunct="1">
        <a:spcBef>
          <a:spcPct val="20000"/>
        </a:spcBef>
        <a:buFont typeface="Arial"/>
        <a:buChar char="•"/>
        <a:defRPr sz="2000" kern="1200">
          <a:solidFill>
            <a:schemeClr val="tx1"/>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165304"/>
            <a:ext cx="9180000" cy="718352"/>
          </a:xfrm>
          <a:prstGeom prst="rect">
            <a:avLst/>
          </a:prstGeom>
          <a:solidFill>
            <a:srgbClr val="447E90"/>
          </a:solidFill>
          <a:ln>
            <a:solidFill>
              <a:srgbClr val="447E9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latin typeface="Corbel"/>
            </a:endParaRPr>
          </a:p>
        </p:txBody>
      </p:sp>
      <p:sp>
        <p:nvSpPr>
          <p:cNvPr id="2" name="Title Placeholder 1"/>
          <p:cNvSpPr>
            <a:spLocks noGrp="1"/>
          </p:cNvSpPr>
          <p:nvPr>
            <p:ph type="title"/>
          </p:nvPr>
        </p:nvSpPr>
        <p:spPr>
          <a:xfrm>
            <a:off x="657948" y="184842"/>
            <a:ext cx="8028852" cy="1143000"/>
          </a:xfrm>
          <a:prstGeom prst="rect">
            <a:avLst/>
          </a:prstGeom>
          <a:noFill/>
        </p:spPr>
        <p:txBody>
          <a:bodyPr vert="horz" lIns="91440" tIns="45720" rIns="91440" bIns="45720" rtlCol="0" anchor="ctr">
            <a:normAutofit/>
          </a:bodyPr>
          <a:lstStyle/>
          <a:p>
            <a:r>
              <a:rPr lang="nl-BE"/>
              <a:t>Click to edit Master title style</a:t>
            </a:r>
            <a:endParaRPr lang="en-US"/>
          </a:p>
        </p:txBody>
      </p:sp>
      <p:sp>
        <p:nvSpPr>
          <p:cNvPr id="3" name="Text Placeholder 2"/>
          <p:cNvSpPr>
            <a:spLocks noGrp="1"/>
          </p:cNvSpPr>
          <p:nvPr>
            <p:ph type="body" idx="1"/>
          </p:nvPr>
        </p:nvSpPr>
        <p:spPr>
          <a:xfrm>
            <a:off x="657948" y="1523232"/>
            <a:ext cx="8028852" cy="4525963"/>
          </a:xfrm>
          <a:prstGeom prst="rect">
            <a:avLst/>
          </a:prstGeom>
        </p:spPr>
        <p:txBody>
          <a:bodyPr vert="horz" lIns="91440" tIns="45720" rIns="91440" bIns="45720" rtlCol="0">
            <a:normAutofit/>
          </a:bodyPr>
          <a:lstStyle/>
          <a:p>
            <a:pPr lvl="0"/>
            <a:r>
              <a:rPr lang="nl-BE"/>
              <a:t>Click to edit Master text styles</a:t>
            </a:r>
          </a:p>
          <a:p>
            <a:pPr lvl="1"/>
            <a:r>
              <a:rPr lang="nl-BE"/>
              <a:t>Second level</a:t>
            </a:r>
          </a:p>
          <a:p>
            <a:pPr lvl="2"/>
            <a:r>
              <a:rPr lang="nl-BE"/>
              <a:t>Third level</a:t>
            </a:r>
          </a:p>
          <a:p>
            <a:pPr lvl="3"/>
            <a:r>
              <a:rPr lang="nl-BE"/>
              <a:t>Fourth level</a:t>
            </a:r>
          </a:p>
          <a:p>
            <a:pPr lvl="4"/>
            <a:r>
              <a:rPr lang="nl-BE"/>
              <a:t>Fifth level</a:t>
            </a:r>
            <a:endParaRPr lang="en-US"/>
          </a:p>
        </p:txBody>
      </p:sp>
      <p:sp>
        <p:nvSpPr>
          <p:cNvPr id="4" name="Date Placeholder 3"/>
          <p:cNvSpPr>
            <a:spLocks noGrp="1"/>
          </p:cNvSpPr>
          <p:nvPr>
            <p:ph type="dt" sz="half" idx="2"/>
          </p:nvPr>
        </p:nvSpPr>
        <p:spPr>
          <a:xfrm>
            <a:off x="6025760" y="6350169"/>
            <a:ext cx="2133600" cy="365125"/>
          </a:xfrm>
          <a:prstGeom prst="rect">
            <a:avLst/>
          </a:prstGeom>
        </p:spPr>
        <p:txBody>
          <a:bodyPr vert="horz" lIns="91440" tIns="45720" rIns="91440" bIns="45720" rtlCol="0" anchor="ctr"/>
          <a:lstStyle>
            <a:lvl1pPr algn="l">
              <a:defRPr sz="1200">
                <a:solidFill>
                  <a:srgbClr val="FFFFFF"/>
                </a:solidFill>
                <a:latin typeface="Corbel"/>
                <a:cs typeface="Corbel"/>
              </a:defRPr>
            </a:lvl1pPr>
          </a:lstStyle>
          <a:p>
            <a:fld id="{3DC040B7-7FDC-EC48-B37F-6E02E1E9CC0E}" type="datetime1">
              <a:t>17/03/2017</a:t>
            </a:fld>
            <a:endParaRPr lang="en-US"/>
          </a:p>
        </p:txBody>
      </p:sp>
      <p:sp>
        <p:nvSpPr>
          <p:cNvPr id="5" name="Footer Placeholder 4"/>
          <p:cNvSpPr>
            <a:spLocks noGrp="1"/>
          </p:cNvSpPr>
          <p:nvPr>
            <p:ph type="ftr" sz="quarter" idx="3"/>
          </p:nvPr>
        </p:nvSpPr>
        <p:spPr>
          <a:xfrm>
            <a:off x="683606" y="6350169"/>
            <a:ext cx="5290838" cy="365125"/>
          </a:xfrm>
          <a:prstGeom prst="rect">
            <a:avLst/>
          </a:prstGeom>
        </p:spPr>
        <p:txBody>
          <a:bodyPr vert="horz" lIns="91440" tIns="45720" rIns="91440" bIns="45720" rtlCol="0" anchor="ctr"/>
          <a:lstStyle>
            <a:lvl1pPr algn="l">
              <a:defRPr sz="1200">
                <a:solidFill>
                  <a:srgbClr val="FFFFFF"/>
                </a:solidFill>
                <a:latin typeface="Corbel"/>
                <a:cs typeface="Corbel"/>
              </a:defRPr>
            </a:lvl1pPr>
          </a:lstStyle>
          <a:p>
            <a:r>
              <a:rPr lang="en-US"/>
              <a:t>Titel van footer</a:t>
            </a:r>
          </a:p>
        </p:txBody>
      </p:sp>
      <p:sp>
        <p:nvSpPr>
          <p:cNvPr id="6" name="Slide Number Placeholder 5"/>
          <p:cNvSpPr>
            <a:spLocks noGrp="1"/>
          </p:cNvSpPr>
          <p:nvPr>
            <p:ph type="sldNum" sz="quarter" idx="4"/>
          </p:nvPr>
        </p:nvSpPr>
        <p:spPr>
          <a:xfrm>
            <a:off x="8159360" y="6343522"/>
            <a:ext cx="527440" cy="365125"/>
          </a:xfrm>
          <a:prstGeom prst="rect">
            <a:avLst/>
          </a:prstGeom>
        </p:spPr>
        <p:txBody>
          <a:bodyPr vert="horz" lIns="91440" tIns="45720" rIns="91440" bIns="45720" rtlCol="0" anchor="ctr"/>
          <a:lstStyle>
            <a:lvl1pPr algn="r">
              <a:defRPr sz="1200">
                <a:solidFill>
                  <a:srgbClr val="FFFFFF"/>
                </a:solidFill>
                <a:latin typeface="Corbel"/>
                <a:cs typeface="Corbel"/>
              </a:defRPr>
            </a:lvl1pPr>
          </a:lstStyle>
          <a:p>
            <a:fld id="{FCA3638F-6D52-644A-9831-93255061F043}" type="slidenum">
              <a:rPr lang="en-US"/>
              <a:pPr/>
              <a:t>‹#›</a:t>
            </a:fld>
            <a:endParaRPr lang="en-US"/>
          </a:p>
        </p:txBody>
      </p:sp>
    </p:spTree>
    <p:extLst>
      <p:ext uri="{BB962C8B-B14F-4D97-AF65-F5344CB8AC3E}">
        <p14:creationId xmlns:p14="http://schemas.microsoft.com/office/powerpoint/2010/main" val="319921587"/>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Lst>
  <p:hf hdr="0"/>
  <p:txStyles>
    <p:titleStyle>
      <a:lvl1pPr algn="l" defTabSz="457200" rtl="0" eaLnBrk="1" latinLnBrk="0" hangingPunct="1">
        <a:spcBef>
          <a:spcPct val="0"/>
        </a:spcBef>
        <a:buNone/>
        <a:defRPr sz="4400" b="1" kern="1200">
          <a:solidFill>
            <a:srgbClr val="447E90"/>
          </a:solidFill>
          <a:latin typeface="Corbel"/>
          <a:ea typeface="+mj-ea"/>
          <a:cs typeface="Corbel"/>
        </a:defRPr>
      </a:lvl1pPr>
    </p:titleStyle>
    <p:bodyStyle>
      <a:lvl1pPr marL="0" indent="0" algn="l" defTabSz="457200" rtl="0" eaLnBrk="1" latinLnBrk="0" hangingPunct="1">
        <a:lnSpc>
          <a:spcPct val="120000"/>
        </a:lnSpc>
        <a:spcBef>
          <a:spcPct val="20000"/>
        </a:spcBef>
        <a:buFont typeface="Arial"/>
        <a:buNone/>
        <a:defRPr sz="3000" b="1" kern="1200">
          <a:solidFill>
            <a:schemeClr val="tx1"/>
          </a:solidFill>
          <a:latin typeface="Corbel"/>
          <a:ea typeface="+mn-ea"/>
          <a:cs typeface="Corbel"/>
        </a:defRPr>
      </a:lvl1pPr>
      <a:lvl2pPr marL="269875" indent="-269875" algn="l" defTabSz="457200" rtl="0" eaLnBrk="1" latinLnBrk="0" hangingPunct="1">
        <a:spcBef>
          <a:spcPct val="20000"/>
        </a:spcBef>
        <a:buFont typeface="Arial"/>
        <a:buChar char="•"/>
        <a:defRPr sz="2600" kern="1200">
          <a:solidFill>
            <a:schemeClr val="tx1"/>
          </a:solidFill>
          <a:latin typeface="Corbel"/>
          <a:ea typeface="+mn-ea"/>
          <a:cs typeface="Corbel"/>
        </a:defRPr>
      </a:lvl2pPr>
      <a:lvl3pPr marL="449263" indent="-179388" algn="l" defTabSz="457200" rtl="0" eaLnBrk="1" latinLnBrk="0" hangingPunct="1">
        <a:spcBef>
          <a:spcPct val="20000"/>
        </a:spcBef>
        <a:buFont typeface="Arial"/>
        <a:buChar char="•"/>
        <a:defRPr sz="2400" kern="1200">
          <a:solidFill>
            <a:schemeClr val="tx1"/>
          </a:solidFill>
          <a:latin typeface="Corbel"/>
          <a:ea typeface="+mn-ea"/>
          <a:cs typeface="Corbel"/>
        </a:defRPr>
      </a:lvl3pPr>
      <a:lvl4pPr marL="628650" indent="-179388" algn="l" defTabSz="457200" rtl="0" eaLnBrk="1" latinLnBrk="0" hangingPunct="1">
        <a:spcBef>
          <a:spcPct val="20000"/>
        </a:spcBef>
        <a:buFont typeface="Arial"/>
        <a:buChar char="•"/>
        <a:defRPr sz="2000" kern="1200">
          <a:solidFill>
            <a:schemeClr val="tx1"/>
          </a:solidFill>
          <a:latin typeface="Corbel"/>
          <a:ea typeface="+mn-ea"/>
          <a:cs typeface="Corbel"/>
        </a:defRPr>
      </a:lvl4pPr>
      <a:lvl5pPr marL="808038" indent="-179388" algn="l" defTabSz="457200" rtl="0" eaLnBrk="1" latinLnBrk="0" hangingPunct="1">
        <a:spcBef>
          <a:spcPct val="20000"/>
        </a:spcBef>
        <a:buFont typeface="Arial"/>
        <a:buChar char="•"/>
        <a:defRPr sz="2000" kern="1200">
          <a:solidFill>
            <a:schemeClr val="tx1"/>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165304"/>
            <a:ext cx="9180000" cy="718352"/>
          </a:xfrm>
          <a:prstGeom prst="rect">
            <a:avLst/>
          </a:prstGeom>
          <a:solidFill>
            <a:srgbClr val="198B64"/>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latin typeface="Corbel"/>
            </a:endParaRPr>
          </a:p>
        </p:txBody>
      </p:sp>
      <p:sp>
        <p:nvSpPr>
          <p:cNvPr id="2" name="Title Placeholder 1"/>
          <p:cNvSpPr>
            <a:spLocks noGrp="1"/>
          </p:cNvSpPr>
          <p:nvPr>
            <p:ph type="title"/>
          </p:nvPr>
        </p:nvSpPr>
        <p:spPr>
          <a:xfrm>
            <a:off x="657948" y="184842"/>
            <a:ext cx="8028852" cy="1143000"/>
          </a:xfrm>
          <a:prstGeom prst="rect">
            <a:avLst/>
          </a:prstGeom>
          <a:noFill/>
        </p:spPr>
        <p:txBody>
          <a:bodyPr vert="horz" lIns="91440" tIns="45720" rIns="91440" bIns="45720" rtlCol="0" anchor="ctr">
            <a:normAutofit/>
          </a:bodyPr>
          <a:lstStyle/>
          <a:p>
            <a:r>
              <a:rPr lang="nl-BE" dirty="0"/>
              <a:t>Click to edit Master title style</a:t>
            </a:r>
            <a:endParaRPr lang="en-US" dirty="0"/>
          </a:p>
        </p:txBody>
      </p:sp>
      <p:sp>
        <p:nvSpPr>
          <p:cNvPr id="3" name="Text Placeholder 2"/>
          <p:cNvSpPr>
            <a:spLocks noGrp="1"/>
          </p:cNvSpPr>
          <p:nvPr>
            <p:ph type="body" idx="1"/>
          </p:nvPr>
        </p:nvSpPr>
        <p:spPr>
          <a:xfrm>
            <a:off x="657948" y="1523232"/>
            <a:ext cx="8028852" cy="4525963"/>
          </a:xfrm>
          <a:prstGeom prst="rect">
            <a:avLst/>
          </a:prstGeom>
        </p:spPr>
        <p:txBody>
          <a:bodyPr vert="horz" lIns="91440" tIns="45720" rIns="91440" bIns="45720" rtlCol="0">
            <a:normAutofit/>
          </a:bodyPr>
          <a:lstStyle/>
          <a:p>
            <a:pPr lvl="0"/>
            <a:r>
              <a:rPr lang="nl-BE" dirty="0"/>
              <a:t>Click to edit Master text styles</a:t>
            </a:r>
          </a:p>
          <a:p>
            <a:pPr lvl="1"/>
            <a:r>
              <a:rPr lang="nl-BE" dirty="0"/>
              <a:t>Second level</a:t>
            </a:r>
          </a:p>
          <a:p>
            <a:pPr lvl="2"/>
            <a:r>
              <a:rPr lang="nl-BE" dirty="0"/>
              <a:t>Third level</a:t>
            </a:r>
          </a:p>
          <a:p>
            <a:pPr lvl="3"/>
            <a:r>
              <a:rPr lang="nl-BE" dirty="0"/>
              <a:t>Fourth level</a:t>
            </a:r>
          </a:p>
          <a:p>
            <a:pPr lvl="4"/>
            <a:r>
              <a:rPr lang="nl-BE" dirty="0"/>
              <a:t>Fifth level</a:t>
            </a:r>
            <a:endParaRPr lang="en-US" dirty="0"/>
          </a:p>
        </p:txBody>
      </p:sp>
      <p:sp>
        <p:nvSpPr>
          <p:cNvPr id="4" name="Date Placeholder 3"/>
          <p:cNvSpPr>
            <a:spLocks noGrp="1"/>
          </p:cNvSpPr>
          <p:nvPr>
            <p:ph type="dt" sz="half" idx="2"/>
          </p:nvPr>
        </p:nvSpPr>
        <p:spPr>
          <a:xfrm>
            <a:off x="6025760" y="6350169"/>
            <a:ext cx="2133600" cy="365125"/>
          </a:xfrm>
          <a:prstGeom prst="rect">
            <a:avLst/>
          </a:prstGeom>
        </p:spPr>
        <p:txBody>
          <a:bodyPr vert="horz" lIns="91440" tIns="45720" rIns="91440" bIns="45720" rtlCol="0" anchor="ctr"/>
          <a:lstStyle>
            <a:lvl1pPr algn="l">
              <a:defRPr sz="1200">
                <a:solidFill>
                  <a:srgbClr val="FFFFFF"/>
                </a:solidFill>
                <a:latin typeface="Corbel"/>
                <a:cs typeface="Corbel"/>
              </a:defRPr>
            </a:lvl1pPr>
          </a:lstStyle>
          <a:p>
            <a:fld id="{3DC040B7-7FDC-EC48-B37F-6E02E1E9CC0E}" type="datetime1">
              <a:t>17/03/2017</a:t>
            </a:fld>
            <a:endParaRPr lang="en-US"/>
          </a:p>
        </p:txBody>
      </p:sp>
      <p:sp>
        <p:nvSpPr>
          <p:cNvPr id="5" name="Footer Placeholder 4"/>
          <p:cNvSpPr>
            <a:spLocks noGrp="1"/>
          </p:cNvSpPr>
          <p:nvPr>
            <p:ph type="ftr" sz="quarter" idx="3"/>
          </p:nvPr>
        </p:nvSpPr>
        <p:spPr>
          <a:xfrm>
            <a:off x="683606" y="6350169"/>
            <a:ext cx="5290838" cy="365125"/>
          </a:xfrm>
          <a:prstGeom prst="rect">
            <a:avLst/>
          </a:prstGeom>
        </p:spPr>
        <p:txBody>
          <a:bodyPr vert="horz" lIns="91440" tIns="45720" rIns="91440" bIns="45720" rtlCol="0" anchor="ctr"/>
          <a:lstStyle>
            <a:lvl1pPr algn="l">
              <a:defRPr sz="1200">
                <a:solidFill>
                  <a:srgbClr val="FFFFFF"/>
                </a:solidFill>
                <a:latin typeface="Corbel"/>
                <a:cs typeface="Corbel"/>
              </a:defRPr>
            </a:lvl1pPr>
          </a:lstStyle>
          <a:p>
            <a:r>
              <a:rPr lang="en-US"/>
              <a:t>Titel van footer</a:t>
            </a:r>
          </a:p>
        </p:txBody>
      </p:sp>
      <p:sp>
        <p:nvSpPr>
          <p:cNvPr id="6" name="Slide Number Placeholder 5"/>
          <p:cNvSpPr>
            <a:spLocks noGrp="1"/>
          </p:cNvSpPr>
          <p:nvPr>
            <p:ph type="sldNum" sz="quarter" idx="4"/>
          </p:nvPr>
        </p:nvSpPr>
        <p:spPr>
          <a:xfrm>
            <a:off x="8159360" y="6343522"/>
            <a:ext cx="527440" cy="365125"/>
          </a:xfrm>
          <a:prstGeom prst="rect">
            <a:avLst/>
          </a:prstGeom>
        </p:spPr>
        <p:txBody>
          <a:bodyPr vert="horz" lIns="91440" tIns="45720" rIns="91440" bIns="45720" rtlCol="0" anchor="ctr"/>
          <a:lstStyle>
            <a:lvl1pPr algn="r">
              <a:defRPr sz="1200">
                <a:solidFill>
                  <a:srgbClr val="FFFFFF"/>
                </a:solidFill>
                <a:latin typeface="Corbel"/>
                <a:cs typeface="Corbel"/>
              </a:defRPr>
            </a:lvl1pPr>
          </a:lstStyle>
          <a:p>
            <a:fld id="{FCA3638F-6D52-644A-9831-93255061F043}" type="slidenum">
              <a:rPr lang="en-US"/>
              <a:pPr/>
              <a:t>‹#›</a:t>
            </a:fld>
            <a:endParaRPr lang="en-US"/>
          </a:p>
        </p:txBody>
      </p:sp>
    </p:spTree>
    <p:extLst>
      <p:ext uri="{BB962C8B-B14F-4D97-AF65-F5344CB8AC3E}">
        <p14:creationId xmlns:p14="http://schemas.microsoft.com/office/powerpoint/2010/main" val="651380743"/>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Lst>
  <p:hf hdr="0"/>
  <p:txStyles>
    <p:titleStyle>
      <a:lvl1pPr algn="l" defTabSz="457200" rtl="0" eaLnBrk="1" latinLnBrk="0" hangingPunct="1">
        <a:spcBef>
          <a:spcPct val="0"/>
        </a:spcBef>
        <a:buNone/>
        <a:defRPr sz="4400" b="1" kern="1200">
          <a:solidFill>
            <a:srgbClr val="198B64"/>
          </a:solidFill>
          <a:latin typeface="Corbel"/>
          <a:ea typeface="+mj-ea"/>
          <a:cs typeface="Corbel"/>
        </a:defRPr>
      </a:lvl1pPr>
    </p:titleStyle>
    <p:bodyStyle>
      <a:lvl1pPr marL="0" indent="0" algn="l" defTabSz="457200" rtl="0" eaLnBrk="1" latinLnBrk="0" hangingPunct="1">
        <a:lnSpc>
          <a:spcPct val="120000"/>
        </a:lnSpc>
        <a:spcBef>
          <a:spcPct val="20000"/>
        </a:spcBef>
        <a:buFont typeface="Arial"/>
        <a:buNone/>
        <a:defRPr sz="3000" b="1" kern="1200">
          <a:solidFill>
            <a:schemeClr val="tx1"/>
          </a:solidFill>
          <a:latin typeface="Corbel"/>
          <a:ea typeface="+mn-ea"/>
          <a:cs typeface="Corbel"/>
        </a:defRPr>
      </a:lvl1pPr>
      <a:lvl2pPr marL="269875" indent="-269875" algn="l" defTabSz="457200" rtl="0" eaLnBrk="1" latinLnBrk="0" hangingPunct="1">
        <a:spcBef>
          <a:spcPct val="20000"/>
        </a:spcBef>
        <a:buFont typeface="Arial"/>
        <a:buChar char="•"/>
        <a:defRPr sz="2600" kern="1200">
          <a:solidFill>
            <a:schemeClr val="tx1"/>
          </a:solidFill>
          <a:latin typeface="Corbel"/>
          <a:ea typeface="+mn-ea"/>
          <a:cs typeface="Corbel"/>
        </a:defRPr>
      </a:lvl2pPr>
      <a:lvl3pPr marL="449263" indent="-179388" algn="l" defTabSz="457200" rtl="0" eaLnBrk="1" latinLnBrk="0" hangingPunct="1">
        <a:spcBef>
          <a:spcPct val="20000"/>
        </a:spcBef>
        <a:buFont typeface="Arial"/>
        <a:buChar char="•"/>
        <a:defRPr sz="2400" kern="1200">
          <a:solidFill>
            <a:schemeClr val="tx1"/>
          </a:solidFill>
          <a:latin typeface="Corbel"/>
          <a:ea typeface="+mn-ea"/>
          <a:cs typeface="Corbel"/>
        </a:defRPr>
      </a:lvl3pPr>
      <a:lvl4pPr marL="628650" indent="-179388" algn="l" defTabSz="457200" rtl="0" eaLnBrk="1" latinLnBrk="0" hangingPunct="1">
        <a:spcBef>
          <a:spcPct val="20000"/>
        </a:spcBef>
        <a:buFont typeface="Arial"/>
        <a:buChar char="•"/>
        <a:defRPr sz="2000" kern="1200">
          <a:solidFill>
            <a:schemeClr val="tx1"/>
          </a:solidFill>
          <a:latin typeface="Corbel"/>
          <a:ea typeface="+mn-ea"/>
          <a:cs typeface="Corbel"/>
        </a:defRPr>
      </a:lvl4pPr>
      <a:lvl5pPr marL="808038" indent="-179388" algn="l" defTabSz="457200" rtl="0" eaLnBrk="1" latinLnBrk="0" hangingPunct="1">
        <a:spcBef>
          <a:spcPct val="20000"/>
        </a:spcBef>
        <a:buFont typeface="Arial"/>
        <a:buChar char="•"/>
        <a:defRPr sz="2000" kern="1200">
          <a:solidFill>
            <a:schemeClr val="tx1"/>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165304"/>
            <a:ext cx="9180000" cy="718352"/>
          </a:xfrm>
          <a:prstGeom prst="rect">
            <a:avLst/>
          </a:prstGeom>
          <a:solidFill>
            <a:srgbClr val="6B4189"/>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latin typeface="Corbel"/>
            </a:endParaRPr>
          </a:p>
        </p:txBody>
      </p:sp>
      <p:sp>
        <p:nvSpPr>
          <p:cNvPr id="2" name="Title Placeholder 1"/>
          <p:cNvSpPr>
            <a:spLocks noGrp="1"/>
          </p:cNvSpPr>
          <p:nvPr>
            <p:ph type="title"/>
          </p:nvPr>
        </p:nvSpPr>
        <p:spPr>
          <a:xfrm>
            <a:off x="657948" y="184842"/>
            <a:ext cx="8028852" cy="1143000"/>
          </a:xfrm>
          <a:prstGeom prst="rect">
            <a:avLst/>
          </a:prstGeom>
          <a:noFill/>
        </p:spPr>
        <p:txBody>
          <a:bodyPr vert="horz" lIns="91440" tIns="45720" rIns="91440" bIns="45720" rtlCol="0" anchor="ctr">
            <a:normAutofit/>
          </a:bodyPr>
          <a:lstStyle/>
          <a:p>
            <a:r>
              <a:rPr lang="nl-BE"/>
              <a:t>Click to edit Master title style</a:t>
            </a:r>
            <a:endParaRPr lang="en-US"/>
          </a:p>
        </p:txBody>
      </p:sp>
      <p:sp>
        <p:nvSpPr>
          <p:cNvPr id="3" name="Text Placeholder 2"/>
          <p:cNvSpPr>
            <a:spLocks noGrp="1"/>
          </p:cNvSpPr>
          <p:nvPr>
            <p:ph type="body" idx="1"/>
          </p:nvPr>
        </p:nvSpPr>
        <p:spPr>
          <a:xfrm>
            <a:off x="657948" y="1523232"/>
            <a:ext cx="8028852" cy="4525963"/>
          </a:xfrm>
          <a:prstGeom prst="rect">
            <a:avLst/>
          </a:prstGeom>
        </p:spPr>
        <p:txBody>
          <a:bodyPr vert="horz" lIns="91440" tIns="45720" rIns="91440" bIns="45720" rtlCol="0">
            <a:normAutofit/>
          </a:bodyPr>
          <a:lstStyle/>
          <a:p>
            <a:pPr lvl="0"/>
            <a:r>
              <a:rPr lang="nl-BE"/>
              <a:t>Click to edit Master text styles</a:t>
            </a:r>
          </a:p>
          <a:p>
            <a:pPr lvl="1"/>
            <a:r>
              <a:rPr lang="nl-BE"/>
              <a:t>Second level</a:t>
            </a:r>
          </a:p>
          <a:p>
            <a:pPr lvl="2"/>
            <a:r>
              <a:rPr lang="nl-BE"/>
              <a:t>Third level</a:t>
            </a:r>
          </a:p>
          <a:p>
            <a:pPr lvl="3"/>
            <a:r>
              <a:rPr lang="nl-BE"/>
              <a:t>Fourth level</a:t>
            </a:r>
          </a:p>
          <a:p>
            <a:pPr lvl="4"/>
            <a:r>
              <a:rPr lang="nl-BE"/>
              <a:t>Fifth level</a:t>
            </a:r>
            <a:endParaRPr lang="en-US"/>
          </a:p>
        </p:txBody>
      </p:sp>
      <p:sp>
        <p:nvSpPr>
          <p:cNvPr id="4" name="Date Placeholder 3"/>
          <p:cNvSpPr>
            <a:spLocks noGrp="1"/>
          </p:cNvSpPr>
          <p:nvPr>
            <p:ph type="dt" sz="half" idx="2"/>
          </p:nvPr>
        </p:nvSpPr>
        <p:spPr>
          <a:xfrm>
            <a:off x="6025760" y="6350169"/>
            <a:ext cx="2133600" cy="365125"/>
          </a:xfrm>
          <a:prstGeom prst="rect">
            <a:avLst/>
          </a:prstGeom>
        </p:spPr>
        <p:txBody>
          <a:bodyPr vert="horz" lIns="91440" tIns="45720" rIns="91440" bIns="45720" rtlCol="0" anchor="ctr"/>
          <a:lstStyle>
            <a:lvl1pPr algn="l">
              <a:defRPr sz="1200">
                <a:solidFill>
                  <a:srgbClr val="FFFFFF"/>
                </a:solidFill>
                <a:latin typeface="Corbel"/>
                <a:cs typeface="Corbel"/>
              </a:defRPr>
            </a:lvl1pPr>
          </a:lstStyle>
          <a:p>
            <a:fld id="{226A858B-F2A2-4C42-A574-D382CE7CB5B0}" type="datetime1">
              <a:t>17/03/2017</a:t>
            </a:fld>
            <a:endParaRPr lang="en-US"/>
          </a:p>
        </p:txBody>
      </p:sp>
      <p:sp>
        <p:nvSpPr>
          <p:cNvPr id="5" name="Footer Placeholder 4"/>
          <p:cNvSpPr>
            <a:spLocks noGrp="1"/>
          </p:cNvSpPr>
          <p:nvPr>
            <p:ph type="ftr" sz="quarter" idx="3"/>
          </p:nvPr>
        </p:nvSpPr>
        <p:spPr>
          <a:xfrm>
            <a:off x="683606" y="6350169"/>
            <a:ext cx="5290838" cy="365125"/>
          </a:xfrm>
          <a:prstGeom prst="rect">
            <a:avLst/>
          </a:prstGeom>
        </p:spPr>
        <p:txBody>
          <a:bodyPr vert="horz" lIns="91440" tIns="45720" rIns="91440" bIns="45720" rtlCol="0" anchor="ctr"/>
          <a:lstStyle>
            <a:lvl1pPr algn="l">
              <a:defRPr sz="1200">
                <a:solidFill>
                  <a:srgbClr val="FFFFFF"/>
                </a:solidFill>
                <a:latin typeface="Corbel"/>
                <a:cs typeface="Corbel"/>
              </a:defRPr>
            </a:lvl1pPr>
          </a:lstStyle>
          <a:p>
            <a:r>
              <a:rPr lang="en-US"/>
              <a:t>Titel van footer</a:t>
            </a:r>
          </a:p>
        </p:txBody>
      </p:sp>
      <p:sp>
        <p:nvSpPr>
          <p:cNvPr id="6" name="Slide Number Placeholder 5"/>
          <p:cNvSpPr>
            <a:spLocks noGrp="1"/>
          </p:cNvSpPr>
          <p:nvPr>
            <p:ph type="sldNum" sz="quarter" idx="4"/>
          </p:nvPr>
        </p:nvSpPr>
        <p:spPr>
          <a:xfrm>
            <a:off x="8159360" y="6343522"/>
            <a:ext cx="527440" cy="365125"/>
          </a:xfrm>
          <a:prstGeom prst="rect">
            <a:avLst/>
          </a:prstGeom>
        </p:spPr>
        <p:txBody>
          <a:bodyPr vert="horz" lIns="91440" tIns="45720" rIns="91440" bIns="45720" rtlCol="0" anchor="ctr"/>
          <a:lstStyle>
            <a:lvl1pPr algn="r">
              <a:defRPr sz="1200">
                <a:solidFill>
                  <a:srgbClr val="FFFFFF"/>
                </a:solidFill>
                <a:latin typeface="Corbel"/>
                <a:cs typeface="Corbel"/>
              </a:defRPr>
            </a:lvl1pPr>
          </a:lstStyle>
          <a:p>
            <a:fld id="{FCA3638F-6D52-644A-9831-93255061F043}" type="slidenum">
              <a:rPr lang="en-US"/>
              <a:pPr/>
              <a:t>‹#›</a:t>
            </a:fld>
            <a:endParaRPr lang="en-US"/>
          </a:p>
        </p:txBody>
      </p:sp>
    </p:spTree>
    <p:extLst>
      <p:ext uri="{BB962C8B-B14F-4D97-AF65-F5344CB8AC3E}">
        <p14:creationId xmlns:p14="http://schemas.microsoft.com/office/powerpoint/2010/main" val="1614151546"/>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Lst>
  <p:hf hdr="0"/>
  <p:txStyles>
    <p:titleStyle>
      <a:lvl1pPr algn="l" defTabSz="457200" rtl="0" eaLnBrk="1" latinLnBrk="0" hangingPunct="1">
        <a:spcBef>
          <a:spcPct val="0"/>
        </a:spcBef>
        <a:buNone/>
        <a:defRPr sz="4400" b="1" kern="1200">
          <a:solidFill>
            <a:srgbClr val="6B4189"/>
          </a:solidFill>
          <a:latin typeface="Corbel"/>
          <a:ea typeface="+mj-ea"/>
          <a:cs typeface="Corbel"/>
        </a:defRPr>
      </a:lvl1pPr>
    </p:titleStyle>
    <p:bodyStyle>
      <a:lvl1pPr marL="0" indent="0" algn="l" defTabSz="457200" rtl="0" eaLnBrk="1" latinLnBrk="0" hangingPunct="1">
        <a:lnSpc>
          <a:spcPct val="120000"/>
        </a:lnSpc>
        <a:spcBef>
          <a:spcPct val="20000"/>
        </a:spcBef>
        <a:buFont typeface="Arial"/>
        <a:buNone/>
        <a:defRPr sz="3000" b="1" kern="1200">
          <a:solidFill>
            <a:schemeClr val="tx1"/>
          </a:solidFill>
          <a:latin typeface="Corbel"/>
          <a:ea typeface="+mn-ea"/>
          <a:cs typeface="Corbel"/>
        </a:defRPr>
      </a:lvl1pPr>
      <a:lvl2pPr marL="269875" indent="-269875" algn="l" defTabSz="457200" rtl="0" eaLnBrk="1" latinLnBrk="0" hangingPunct="1">
        <a:spcBef>
          <a:spcPct val="20000"/>
        </a:spcBef>
        <a:buFont typeface="Arial"/>
        <a:buChar char="•"/>
        <a:defRPr sz="2600" kern="1200">
          <a:solidFill>
            <a:schemeClr val="tx1"/>
          </a:solidFill>
          <a:latin typeface="Corbel"/>
          <a:ea typeface="+mn-ea"/>
          <a:cs typeface="Corbel"/>
        </a:defRPr>
      </a:lvl2pPr>
      <a:lvl3pPr marL="449263" indent="-179388" algn="l" defTabSz="457200" rtl="0" eaLnBrk="1" latinLnBrk="0" hangingPunct="1">
        <a:spcBef>
          <a:spcPct val="20000"/>
        </a:spcBef>
        <a:buFont typeface="Arial"/>
        <a:buChar char="•"/>
        <a:defRPr sz="2400" kern="1200">
          <a:solidFill>
            <a:schemeClr val="tx1"/>
          </a:solidFill>
          <a:latin typeface="Corbel"/>
          <a:ea typeface="+mn-ea"/>
          <a:cs typeface="Corbel"/>
        </a:defRPr>
      </a:lvl3pPr>
      <a:lvl4pPr marL="628650" indent="-179388" algn="l" defTabSz="457200" rtl="0" eaLnBrk="1" latinLnBrk="0" hangingPunct="1">
        <a:spcBef>
          <a:spcPct val="20000"/>
        </a:spcBef>
        <a:buFont typeface="Arial"/>
        <a:buChar char="•"/>
        <a:defRPr sz="2000" kern="1200">
          <a:solidFill>
            <a:schemeClr val="tx1"/>
          </a:solidFill>
          <a:latin typeface="Corbel"/>
          <a:ea typeface="+mn-ea"/>
          <a:cs typeface="Corbel"/>
        </a:defRPr>
      </a:lvl4pPr>
      <a:lvl5pPr marL="808038" indent="-179388" algn="l" defTabSz="457200" rtl="0" eaLnBrk="1" latinLnBrk="0" hangingPunct="1">
        <a:spcBef>
          <a:spcPct val="20000"/>
        </a:spcBef>
        <a:buFont typeface="Arial"/>
        <a:buChar char="•"/>
        <a:defRPr sz="2000" kern="1200">
          <a:solidFill>
            <a:schemeClr val="tx1"/>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165304"/>
            <a:ext cx="9180000" cy="718352"/>
          </a:xfrm>
          <a:prstGeom prst="rect">
            <a:avLst/>
          </a:prstGeom>
          <a:solidFill>
            <a:srgbClr val="DCA655"/>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latin typeface="Corbel"/>
            </a:endParaRPr>
          </a:p>
        </p:txBody>
      </p:sp>
      <p:sp>
        <p:nvSpPr>
          <p:cNvPr id="2" name="Title Placeholder 1"/>
          <p:cNvSpPr>
            <a:spLocks noGrp="1"/>
          </p:cNvSpPr>
          <p:nvPr>
            <p:ph type="title"/>
          </p:nvPr>
        </p:nvSpPr>
        <p:spPr>
          <a:xfrm>
            <a:off x="657948" y="184842"/>
            <a:ext cx="8028852" cy="1143000"/>
          </a:xfrm>
          <a:prstGeom prst="rect">
            <a:avLst/>
          </a:prstGeom>
          <a:noFill/>
        </p:spPr>
        <p:txBody>
          <a:bodyPr vert="horz" lIns="91440" tIns="45720" rIns="91440" bIns="45720" rtlCol="0" anchor="ctr">
            <a:normAutofit/>
          </a:bodyPr>
          <a:lstStyle/>
          <a:p>
            <a:r>
              <a:rPr lang="nl-BE"/>
              <a:t>Click to edit Master title style</a:t>
            </a:r>
            <a:endParaRPr lang="en-US"/>
          </a:p>
        </p:txBody>
      </p:sp>
      <p:sp>
        <p:nvSpPr>
          <p:cNvPr id="3" name="Text Placeholder 2"/>
          <p:cNvSpPr>
            <a:spLocks noGrp="1"/>
          </p:cNvSpPr>
          <p:nvPr>
            <p:ph type="body" idx="1"/>
          </p:nvPr>
        </p:nvSpPr>
        <p:spPr>
          <a:xfrm>
            <a:off x="657948" y="1523232"/>
            <a:ext cx="8028852" cy="4525963"/>
          </a:xfrm>
          <a:prstGeom prst="rect">
            <a:avLst/>
          </a:prstGeom>
        </p:spPr>
        <p:txBody>
          <a:bodyPr vert="horz" lIns="91440" tIns="45720" rIns="91440" bIns="45720" rtlCol="0">
            <a:normAutofit/>
          </a:bodyPr>
          <a:lstStyle/>
          <a:p>
            <a:pPr lvl="0"/>
            <a:r>
              <a:rPr lang="nl-BE"/>
              <a:t>Click to edit Master text styles</a:t>
            </a:r>
          </a:p>
          <a:p>
            <a:pPr lvl="1"/>
            <a:r>
              <a:rPr lang="nl-BE"/>
              <a:t>Second level</a:t>
            </a:r>
          </a:p>
          <a:p>
            <a:pPr lvl="2"/>
            <a:r>
              <a:rPr lang="nl-BE"/>
              <a:t>Third level</a:t>
            </a:r>
          </a:p>
          <a:p>
            <a:pPr lvl="3"/>
            <a:r>
              <a:rPr lang="nl-BE"/>
              <a:t>Fourth level</a:t>
            </a:r>
          </a:p>
          <a:p>
            <a:pPr lvl="4"/>
            <a:r>
              <a:rPr lang="nl-BE"/>
              <a:t>Fifth level</a:t>
            </a:r>
            <a:endParaRPr lang="en-US"/>
          </a:p>
        </p:txBody>
      </p:sp>
      <p:sp>
        <p:nvSpPr>
          <p:cNvPr id="4" name="Date Placeholder 3"/>
          <p:cNvSpPr>
            <a:spLocks noGrp="1"/>
          </p:cNvSpPr>
          <p:nvPr>
            <p:ph type="dt" sz="half" idx="2"/>
          </p:nvPr>
        </p:nvSpPr>
        <p:spPr>
          <a:xfrm>
            <a:off x="6025760" y="6350169"/>
            <a:ext cx="2133600" cy="365125"/>
          </a:xfrm>
          <a:prstGeom prst="rect">
            <a:avLst/>
          </a:prstGeom>
        </p:spPr>
        <p:txBody>
          <a:bodyPr vert="horz" lIns="91440" tIns="45720" rIns="91440" bIns="45720" rtlCol="0" anchor="ctr"/>
          <a:lstStyle>
            <a:lvl1pPr algn="l">
              <a:defRPr sz="1200">
                <a:solidFill>
                  <a:srgbClr val="FFFFFF"/>
                </a:solidFill>
                <a:latin typeface="Corbel"/>
                <a:cs typeface="Corbel"/>
              </a:defRPr>
            </a:lvl1pPr>
          </a:lstStyle>
          <a:p>
            <a:fld id="{D3F1546C-12A3-C249-BA16-098223ED8408}" type="datetime1">
              <a:t>17/03/2017</a:t>
            </a:fld>
            <a:endParaRPr lang="en-US"/>
          </a:p>
        </p:txBody>
      </p:sp>
      <p:sp>
        <p:nvSpPr>
          <p:cNvPr id="5" name="Footer Placeholder 4"/>
          <p:cNvSpPr>
            <a:spLocks noGrp="1"/>
          </p:cNvSpPr>
          <p:nvPr>
            <p:ph type="ftr" sz="quarter" idx="3"/>
          </p:nvPr>
        </p:nvSpPr>
        <p:spPr>
          <a:xfrm>
            <a:off x="683606" y="6350169"/>
            <a:ext cx="5290838" cy="365125"/>
          </a:xfrm>
          <a:prstGeom prst="rect">
            <a:avLst/>
          </a:prstGeom>
        </p:spPr>
        <p:txBody>
          <a:bodyPr vert="horz" lIns="91440" tIns="45720" rIns="91440" bIns="45720" rtlCol="0" anchor="ctr"/>
          <a:lstStyle>
            <a:lvl1pPr algn="l">
              <a:defRPr sz="1200">
                <a:solidFill>
                  <a:srgbClr val="FFFFFF"/>
                </a:solidFill>
                <a:latin typeface="Corbel"/>
                <a:cs typeface="Corbel"/>
              </a:defRPr>
            </a:lvl1pPr>
          </a:lstStyle>
          <a:p>
            <a:r>
              <a:rPr lang="en-US"/>
              <a:t>Titel van footer</a:t>
            </a:r>
          </a:p>
        </p:txBody>
      </p:sp>
      <p:sp>
        <p:nvSpPr>
          <p:cNvPr id="6" name="Slide Number Placeholder 5"/>
          <p:cNvSpPr>
            <a:spLocks noGrp="1"/>
          </p:cNvSpPr>
          <p:nvPr>
            <p:ph type="sldNum" sz="quarter" idx="4"/>
          </p:nvPr>
        </p:nvSpPr>
        <p:spPr>
          <a:xfrm>
            <a:off x="8159360" y="6343522"/>
            <a:ext cx="527440" cy="365125"/>
          </a:xfrm>
          <a:prstGeom prst="rect">
            <a:avLst/>
          </a:prstGeom>
        </p:spPr>
        <p:txBody>
          <a:bodyPr vert="horz" lIns="91440" tIns="45720" rIns="91440" bIns="45720" rtlCol="0" anchor="ctr"/>
          <a:lstStyle>
            <a:lvl1pPr algn="r">
              <a:defRPr sz="1200">
                <a:solidFill>
                  <a:srgbClr val="FFFFFF"/>
                </a:solidFill>
                <a:latin typeface="Corbel"/>
                <a:cs typeface="Corbel"/>
              </a:defRPr>
            </a:lvl1pPr>
          </a:lstStyle>
          <a:p>
            <a:fld id="{FCA3638F-6D52-644A-9831-93255061F043}" type="slidenum">
              <a:rPr lang="en-US"/>
              <a:pPr/>
              <a:t>‹#›</a:t>
            </a:fld>
            <a:endParaRPr lang="en-US"/>
          </a:p>
        </p:txBody>
      </p:sp>
    </p:spTree>
    <p:extLst>
      <p:ext uri="{BB962C8B-B14F-4D97-AF65-F5344CB8AC3E}">
        <p14:creationId xmlns:p14="http://schemas.microsoft.com/office/powerpoint/2010/main" val="1274118225"/>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Lst>
  <p:hf hdr="0"/>
  <p:txStyles>
    <p:titleStyle>
      <a:lvl1pPr algn="l" defTabSz="457200" rtl="0" eaLnBrk="1" latinLnBrk="0" hangingPunct="1">
        <a:spcBef>
          <a:spcPct val="0"/>
        </a:spcBef>
        <a:buNone/>
        <a:defRPr sz="4400" b="1" kern="1200">
          <a:solidFill>
            <a:srgbClr val="DCA655"/>
          </a:solidFill>
          <a:latin typeface="Corbel"/>
          <a:ea typeface="+mj-ea"/>
          <a:cs typeface="Corbel"/>
        </a:defRPr>
      </a:lvl1pPr>
    </p:titleStyle>
    <p:bodyStyle>
      <a:lvl1pPr marL="0" indent="0" algn="l" defTabSz="457200" rtl="0" eaLnBrk="1" latinLnBrk="0" hangingPunct="1">
        <a:lnSpc>
          <a:spcPct val="120000"/>
        </a:lnSpc>
        <a:spcBef>
          <a:spcPct val="20000"/>
        </a:spcBef>
        <a:buFont typeface="Arial"/>
        <a:buNone/>
        <a:defRPr sz="3000" b="1" kern="1200">
          <a:solidFill>
            <a:schemeClr val="tx1"/>
          </a:solidFill>
          <a:latin typeface="Corbel"/>
          <a:ea typeface="+mn-ea"/>
          <a:cs typeface="Corbel"/>
        </a:defRPr>
      </a:lvl1pPr>
      <a:lvl2pPr marL="269875" indent="-269875" algn="l" defTabSz="457200" rtl="0" eaLnBrk="1" latinLnBrk="0" hangingPunct="1">
        <a:spcBef>
          <a:spcPct val="20000"/>
        </a:spcBef>
        <a:buFont typeface="Arial"/>
        <a:buChar char="•"/>
        <a:defRPr sz="2600" kern="1200">
          <a:solidFill>
            <a:schemeClr val="tx1"/>
          </a:solidFill>
          <a:latin typeface="Corbel"/>
          <a:ea typeface="+mn-ea"/>
          <a:cs typeface="Corbel"/>
        </a:defRPr>
      </a:lvl2pPr>
      <a:lvl3pPr marL="449263" indent="-179388" algn="l" defTabSz="457200" rtl="0" eaLnBrk="1" latinLnBrk="0" hangingPunct="1">
        <a:spcBef>
          <a:spcPct val="20000"/>
        </a:spcBef>
        <a:buFont typeface="Arial"/>
        <a:buChar char="•"/>
        <a:defRPr sz="2400" kern="1200">
          <a:solidFill>
            <a:schemeClr val="tx1"/>
          </a:solidFill>
          <a:latin typeface="Corbel"/>
          <a:ea typeface="+mn-ea"/>
          <a:cs typeface="Corbel"/>
        </a:defRPr>
      </a:lvl3pPr>
      <a:lvl4pPr marL="628650" indent="-179388" algn="l" defTabSz="457200" rtl="0" eaLnBrk="1" latinLnBrk="0" hangingPunct="1">
        <a:spcBef>
          <a:spcPct val="20000"/>
        </a:spcBef>
        <a:buFont typeface="Arial"/>
        <a:buChar char="•"/>
        <a:defRPr sz="2000" kern="1200">
          <a:solidFill>
            <a:schemeClr val="tx1"/>
          </a:solidFill>
          <a:latin typeface="Corbel"/>
          <a:ea typeface="+mn-ea"/>
          <a:cs typeface="Corbel"/>
        </a:defRPr>
      </a:lvl4pPr>
      <a:lvl5pPr marL="808038" indent="-179388" algn="l" defTabSz="457200" rtl="0" eaLnBrk="1" latinLnBrk="0" hangingPunct="1">
        <a:spcBef>
          <a:spcPct val="20000"/>
        </a:spcBef>
        <a:buFont typeface="Arial"/>
        <a:buChar char="•"/>
        <a:defRPr sz="2000" kern="1200">
          <a:solidFill>
            <a:schemeClr val="tx1"/>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165304"/>
            <a:ext cx="9180000" cy="718352"/>
          </a:xfrm>
          <a:prstGeom prst="rect">
            <a:avLst/>
          </a:prstGeom>
          <a:solidFill>
            <a:srgbClr val="C6714A"/>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latin typeface="Corbel"/>
            </a:endParaRPr>
          </a:p>
        </p:txBody>
      </p:sp>
      <p:sp>
        <p:nvSpPr>
          <p:cNvPr id="2" name="Title Placeholder 1"/>
          <p:cNvSpPr>
            <a:spLocks noGrp="1"/>
          </p:cNvSpPr>
          <p:nvPr>
            <p:ph type="title"/>
          </p:nvPr>
        </p:nvSpPr>
        <p:spPr>
          <a:xfrm>
            <a:off x="657948" y="184842"/>
            <a:ext cx="8028852" cy="1143000"/>
          </a:xfrm>
          <a:prstGeom prst="rect">
            <a:avLst/>
          </a:prstGeom>
          <a:noFill/>
        </p:spPr>
        <p:txBody>
          <a:bodyPr vert="horz" lIns="91440" tIns="45720" rIns="91440" bIns="45720" rtlCol="0" anchor="ctr">
            <a:normAutofit/>
          </a:bodyPr>
          <a:lstStyle/>
          <a:p>
            <a:r>
              <a:rPr lang="nl-BE"/>
              <a:t>Click to edit Master title style</a:t>
            </a:r>
            <a:endParaRPr lang="en-US"/>
          </a:p>
        </p:txBody>
      </p:sp>
      <p:sp>
        <p:nvSpPr>
          <p:cNvPr id="3" name="Text Placeholder 2"/>
          <p:cNvSpPr>
            <a:spLocks noGrp="1"/>
          </p:cNvSpPr>
          <p:nvPr>
            <p:ph type="body" idx="1"/>
          </p:nvPr>
        </p:nvSpPr>
        <p:spPr>
          <a:xfrm>
            <a:off x="657948" y="1523232"/>
            <a:ext cx="8028852" cy="4525963"/>
          </a:xfrm>
          <a:prstGeom prst="rect">
            <a:avLst/>
          </a:prstGeom>
        </p:spPr>
        <p:txBody>
          <a:bodyPr vert="horz" lIns="91440" tIns="45720" rIns="91440" bIns="45720" rtlCol="0">
            <a:normAutofit/>
          </a:bodyPr>
          <a:lstStyle/>
          <a:p>
            <a:pPr lvl="0"/>
            <a:r>
              <a:rPr lang="nl-BE"/>
              <a:t>Click to edit Master text styles</a:t>
            </a:r>
          </a:p>
          <a:p>
            <a:pPr lvl="1"/>
            <a:r>
              <a:rPr lang="nl-BE"/>
              <a:t>Second level</a:t>
            </a:r>
          </a:p>
          <a:p>
            <a:pPr lvl="2"/>
            <a:r>
              <a:rPr lang="nl-BE"/>
              <a:t>Third level</a:t>
            </a:r>
          </a:p>
          <a:p>
            <a:pPr lvl="3"/>
            <a:r>
              <a:rPr lang="nl-BE"/>
              <a:t>Fourth level</a:t>
            </a:r>
          </a:p>
          <a:p>
            <a:pPr lvl="4"/>
            <a:r>
              <a:rPr lang="nl-BE"/>
              <a:t>Fifth level</a:t>
            </a:r>
            <a:endParaRPr lang="en-US"/>
          </a:p>
        </p:txBody>
      </p:sp>
      <p:sp>
        <p:nvSpPr>
          <p:cNvPr id="4" name="Date Placeholder 3"/>
          <p:cNvSpPr>
            <a:spLocks noGrp="1"/>
          </p:cNvSpPr>
          <p:nvPr>
            <p:ph type="dt" sz="half" idx="2"/>
          </p:nvPr>
        </p:nvSpPr>
        <p:spPr>
          <a:xfrm>
            <a:off x="6025760" y="6350169"/>
            <a:ext cx="2133600" cy="365125"/>
          </a:xfrm>
          <a:prstGeom prst="rect">
            <a:avLst/>
          </a:prstGeom>
        </p:spPr>
        <p:txBody>
          <a:bodyPr vert="horz" lIns="91440" tIns="45720" rIns="91440" bIns="45720" rtlCol="0" anchor="ctr"/>
          <a:lstStyle>
            <a:lvl1pPr algn="l">
              <a:defRPr sz="1200">
                <a:solidFill>
                  <a:srgbClr val="FFFFFF"/>
                </a:solidFill>
                <a:latin typeface="Corbel"/>
                <a:cs typeface="Corbel"/>
              </a:defRPr>
            </a:lvl1pPr>
          </a:lstStyle>
          <a:p>
            <a:fld id="{AB632AFF-2AE8-5941-B538-F40ED924DEA8}" type="datetime1">
              <a:t>17/03/2017</a:t>
            </a:fld>
            <a:endParaRPr lang="en-US"/>
          </a:p>
        </p:txBody>
      </p:sp>
      <p:sp>
        <p:nvSpPr>
          <p:cNvPr id="5" name="Footer Placeholder 4"/>
          <p:cNvSpPr>
            <a:spLocks noGrp="1"/>
          </p:cNvSpPr>
          <p:nvPr>
            <p:ph type="ftr" sz="quarter" idx="3"/>
          </p:nvPr>
        </p:nvSpPr>
        <p:spPr>
          <a:xfrm>
            <a:off x="683606" y="6350169"/>
            <a:ext cx="5290838" cy="365125"/>
          </a:xfrm>
          <a:prstGeom prst="rect">
            <a:avLst/>
          </a:prstGeom>
        </p:spPr>
        <p:txBody>
          <a:bodyPr vert="horz" lIns="91440" tIns="45720" rIns="91440" bIns="45720" rtlCol="0" anchor="ctr"/>
          <a:lstStyle>
            <a:lvl1pPr algn="l">
              <a:defRPr sz="1200">
                <a:solidFill>
                  <a:srgbClr val="FFFFFF"/>
                </a:solidFill>
                <a:latin typeface="Corbel"/>
                <a:cs typeface="Corbel"/>
              </a:defRPr>
            </a:lvl1pPr>
          </a:lstStyle>
          <a:p>
            <a:r>
              <a:rPr lang="en-US"/>
              <a:t>Titel van footer</a:t>
            </a:r>
          </a:p>
        </p:txBody>
      </p:sp>
      <p:sp>
        <p:nvSpPr>
          <p:cNvPr id="6" name="Slide Number Placeholder 5"/>
          <p:cNvSpPr>
            <a:spLocks noGrp="1"/>
          </p:cNvSpPr>
          <p:nvPr>
            <p:ph type="sldNum" sz="quarter" idx="4"/>
          </p:nvPr>
        </p:nvSpPr>
        <p:spPr>
          <a:xfrm>
            <a:off x="8159360" y="6343522"/>
            <a:ext cx="527440" cy="365125"/>
          </a:xfrm>
          <a:prstGeom prst="rect">
            <a:avLst/>
          </a:prstGeom>
        </p:spPr>
        <p:txBody>
          <a:bodyPr vert="horz" lIns="91440" tIns="45720" rIns="91440" bIns="45720" rtlCol="0" anchor="ctr"/>
          <a:lstStyle>
            <a:lvl1pPr algn="r">
              <a:defRPr sz="1200">
                <a:solidFill>
                  <a:srgbClr val="FFFFFF"/>
                </a:solidFill>
                <a:latin typeface="Corbel"/>
                <a:cs typeface="Corbel"/>
              </a:defRPr>
            </a:lvl1pPr>
          </a:lstStyle>
          <a:p>
            <a:fld id="{FCA3638F-6D52-644A-9831-93255061F043}" type="slidenum">
              <a:rPr lang="en-US"/>
              <a:pPr/>
              <a:t>‹#›</a:t>
            </a:fld>
            <a:endParaRPr lang="en-US"/>
          </a:p>
        </p:txBody>
      </p:sp>
    </p:spTree>
    <p:extLst>
      <p:ext uri="{BB962C8B-B14F-4D97-AF65-F5344CB8AC3E}">
        <p14:creationId xmlns:p14="http://schemas.microsoft.com/office/powerpoint/2010/main" val="3421744983"/>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Lst>
  <p:hf hdr="0"/>
  <p:txStyles>
    <p:titleStyle>
      <a:lvl1pPr algn="l" defTabSz="457200" rtl="0" eaLnBrk="1" latinLnBrk="0" hangingPunct="1">
        <a:spcBef>
          <a:spcPct val="0"/>
        </a:spcBef>
        <a:buNone/>
        <a:defRPr sz="4400" b="1" kern="1200">
          <a:solidFill>
            <a:srgbClr val="C6714A"/>
          </a:solidFill>
          <a:latin typeface="Corbel"/>
          <a:ea typeface="+mj-ea"/>
          <a:cs typeface="Corbel"/>
        </a:defRPr>
      </a:lvl1pPr>
    </p:titleStyle>
    <p:bodyStyle>
      <a:lvl1pPr marL="0" indent="0" algn="l" defTabSz="457200" rtl="0" eaLnBrk="1" latinLnBrk="0" hangingPunct="1">
        <a:lnSpc>
          <a:spcPct val="120000"/>
        </a:lnSpc>
        <a:spcBef>
          <a:spcPct val="20000"/>
        </a:spcBef>
        <a:buFont typeface="Arial"/>
        <a:buNone/>
        <a:defRPr sz="3000" b="1" kern="1200">
          <a:solidFill>
            <a:schemeClr val="tx1"/>
          </a:solidFill>
          <a:latin typeface="Corbel"/>
          <a:ea typeface="+mn-ea"/>
          <a:cs typeface="Corbel"/>
        </a:defRPr>
      </a:lvl1pPr>
      <a:lvl2pPr marL="269875" indent="-269875" algn="l" defTabSz="457200" rtl="0" eaLnBrk="1" latinLnBrk="0" hangingPunct="1">
        <a:spcBef>
          <a:spcPct val="20000"/>
        </a:spcBef>
        <a:buFont typeface="Arial"/>
        <a:buChar char="•"/>
        <a:defRPr sz="2600" kern="1200">
          <a:solidFill>
            <a:schemeClr val="tx1"/>
          </a:solidFill>
          <a:latin typeface="Corbel"/>
          <a:ea typeface="+mn-ea"/>
          <a:cs typeface="Corbel"/>
        </a:defRPr>
      </a:lvl2pPr>
      <a:lvl3pPr marL="449263" indent="-179388" algn="l" defTabSz="457200" rtl="0" eaLnBrk="1" latinLnBrk="0" hangingPunct="1">
        <a:spcBef>
          <a:spcPct val="20000"/>
        </a:spcBef>
        <a:buFont typeface="Arial"/>
        <a:buChar char="•"/>
        <a:defRPr sz="2400" kern="1200">
          <a:solidFill>
            <a:schemeClr val="tx1"/>
          </a:solidFill>
          <a:latin typeface="Corbel"/>
          <a:ea typeface="+mn-ea"/>
          <a:cs typeface="Corbel"/>
        </a:defRPr>
      </a:lvl3pPr>
      <a:lvl4pPr marL="628650" indent="-179388" algn="l" defTabSz="457200" rtl="0" eaLnBrk="1" latinLnBrk="0" hangingPunct="1">
        <a:spcBef>
          <a:spcPct val="20000"/>
        </a:spcBef>
        <a:buFont typeface="Arial"/>
        <a:buChar char="•"/>
        <a:defRPr sz="2000" kern="1200">
          <a:solidFill>
            <a:schemeClr val="tx1"/>
          </a:solidFill>
          <a:latin typeface="Corbel"/>
          <a:ea typeface="+mn-ea"/>
          <a:cs typeface="Corbel"/>
        </a:defRPr>
      </a:lvl4pPr>
      <a:lvl5pPr marL="808038" indent="-179388" algn="l" defTabSz="457200" rtl="0" eaLnBrk="1" latinLnBrk="0" hangingPunct="1">
        <a:spcBef>
          <a:spcPct val="20000"/>
        </a:spcBef>
        <a:buFont typeface="Arial"/>
        <a:buChar char="•"/>
        <a:defRPr sz="2000" kern="1200">
          <a:solidFill>
            <a:schemeClr val="tx1"/>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BE" dirty="0" err="1" smtClean="0"/>
              <a:t>Competences</a:t>
            </a:r>
            <a:r>
              <a:rPr lang="nl-BE" dirty="0" smtClean="0"/>
              <a:t> </a:t>
            </a:r>
            <a:r>
              <a:rPr lang="nl-BE" dirty="0" err="1" smtClean="0"/>
              <a:t>and</a:t>
            </a:r>
            <a:r>
              <a:rPr lang="nl-BE" dirty="0" smtClean="0"/>
              <a:t> </a:t>
            </a:r>
            <a:r>
              <a:rPr lang="nl-BE" dirty="0" err="1" smtClean="0"/>
              <a:t>key</a:t>
            </a:r>
            <a:r>
              <a:rPr lang="nl-BE" dirty="0" smtClean="0"/>
              <a:t> </a:t>
            </a:r>
            <a:r>
              <a:rPr lang="nl-BE" dirty="0" err="1" smtClean="0"/>
              <a:t>objectives</a:t>
            </a:r>
            <a:endParaRPr lang="nl-BE" dirty="0"/>
          </a:p>
        </p:txBody>
      </p:sp>
      <p:sp>
        <p:nvSpPr>
          <p:cNvPr id="3" name="Tijdelijke aanduiding voor inhoud 2"/>
          <p:cNvSpPr>
            <a:spLocks noGrp="1"/>
          </p:cNvSpPr>
          <p:nvPr>
            <p:ph idx="1"/>
          </p:nvPr>
        </p:nvSpPr>
        <p:spPr>
          <a:xfrm>
            <a:off x="657948" y="1104900"/>
            <a:ext cx="8028852" cy="5143500"/>
          </a:xfrm>
        </p:spPr>
        <p:txBody>
          <a:bodyPr>
            <a:normAutofit fontScale="32500" lnSpcReduction="20000"/>
          </a:bodyPr>
          <a:lstStyle/>
          <a:p>
            <a:pPr marL="514350" indent="-514350">
              <a:buAutoNum type="arabicPeriod"/>
            </a:pPr>
            <a:r>
              <a:rPr lang="en-US" sz="4900" dirty="0" smtClean="0"/>
              <a:t>The </a:t>
            </a:r>
            <a:r>
              <a:rPr lang="en-US" sz="4900" dirty="0"/>
              <a:t>student builds </a:t>
            </a:r>
            <a:r>
              <a:rPr lang="en-US" sz="4900" dirty="0" smtClean="0"/>
              <a:t>an interpersonal </a:t>
            </a:r>
            <a:r>
              <a:rPr lang="en-US" sz="4900" dirty="0"/>
              <a:t>relationships in a multicultural environment with the </a:t>
            </a:r>
            <a:r>
              <a:rPr lang="en-US" sz="4900" dirty="0" smtClean="0"/>
              <a:t>patient/client. This relationship is </a:t>
            </a:r>
            <a:r>
              <a:rPr lang="en-US" sz="4900" dirty="0"/>
              <a:t>focused on the somatic, social, psychological and existential well-being, both </a:t>
            </a:r>
            <a:r>
              <a:rPr lang="en-US" sz="4900" dirty="0" smtClean="0"/>
              <a:t>in familiar and non familiar situations and in </a:t>
            </a:r>
            <a:r>
              <a:rPr lang="en-US" sz="4900" dirty="0"/>
              <a:t>simple and complex care situations</a:t>
            </a:r>
            <a:r>
              <a:rPr lang="en-US" sz="4900" dirty="0" smtClean="0"/>
              <a:t>.</a:t>
            </a:r>
            <a:endParaRPr lang="en-US" sz="4900" dirty="0"/>
          </a:p>
          <a:p>
            <a:r>
              <a:rPr lang="nl-BE" dirty="0" smtClean="0"/>
              <a:t>	</a:t>
            </a:r>
          </a:p>
          <a:p>
            <a:pPr marL="269875" lvl="2" indent="0">
              <a:buNone/>
            </a:pPr>
            <a:r>
              <a:rPr lang="en-US" dirty="0" smtClean="0"/>
              <a:t>	</a:t>
            </a:r>
          </a:p>
          <a:p>
            <a:pPr marL="269875" lvl="2" indent="0">
              <a:buNone/>
            </a:pPr>
            <a:endParaRPr lang="en-US" sz="4300" dirty="0" smtClean="0"/>
          </a:p>
          <a:p>
            <a:pPr marL="269875" lvl="2" indent="0">
              <a:buNone/>
            </a:pPr>
            <a:r>
              <a:rPr lang="en-US" sz="4300" dirty="0"/>
              <a:t>	</a:t>
            </a:r>
            <a:r>
              <a:rPr lang="en-US" sz="4300" dirty="0" smtClean="0"/>
              <a:t>1.2 </a:t>
            </a:r>
            <a:r>
              <a:rPr lang="en-US" sz="4300" dirty="0"/>
              <a:t>The student builds a proper empathic relationship with the care recipient, with </a:t>
            </a:r>
            <a:r>
              <a:rPr lang="en-US" sz="4300" dirty="0" smtClean="0"/>
              <a:t>balance </a:t>
            </a:r>
            <a:r>
              <a:rPr lang="en-US" sz="4300" dirty="0"/>
              <a:t>between </a:t>
            </a:r>
            <a:r>
              <a:rPr lang="en-US" sz="4300" dirty="0" smtClean="0"/>
              <a:t>	distance and proximity</a:t>
            </a:r>
            <a:r>
              <a:rPr lang="en-US" sz="4300" dirty="0"/>
              <a:t>.</a:t>
            </a:r>
          </a:p>
          <a:p>
            <a:pPr marL="0" lvl="1" indent="0">
              <a:buNone/>
            </a:pPr>
            <a:r>
              <a:rPr lang="en-US" sz="4300" dirty="0" smtClean="0"/>
              <a:t>	</a:t>
            </a:r>
          </a:p>
          <a:p>
            <a:pPr marL="0" lvl="1" indent="0">
              <a:buNone/>
            </a:pPr>
            <a:r>
              <a:rPr lang="en-US" sz="4300" dirty="0" smtClean="0"/>
              <a:t>	1.3</a:t>
            </a:r>
            <a:r>
              <a:rPr lang="en-US" sz="4300" dirty="0"/>
              <a:t>. The student </a:t>
            </a:r>
            <a:r>
              <a:rPr lang="en-US" sz="4300" dirty="0" smtClean="0"/>
              <a:t>listens actively</a:t>
            </a:r>
            <a:endParaRPr lang="en-US" sz="4300" dirty="0"/>
          </a:p>
          <a:p>
            <a:pPr marL="0" lvl="1" indent="0">
              <a:buNone/>
            </a:pPr>
            <a:r>
              <a:rPr lang="en-US" sz="4300" dirty="0" smtClean="0"/>
              <a:t>	</a:t>
            </a:r>
          </a:p>
          <a:p>
            <a:pPr marL="0" lvl="1" indent="0">
              <a:buNone/>
            </a:pPr>
            <a:r>
              <a:rPr lang="en-US" sz="4300" dirty="0"/>
              <a:t>	</a:t>
            </a:r>
            <a:r>
              <a:rPr lang="en-US" sz="4300" dirty="0" smtClean="0"/>
              <a:t>1.4 </a:t>
            </a:r>
            <a:r>
              <a:rPr lang="en-US" sz="4300" dirty="0"/>
              <a:t>The student takes into account the needs, feelings and circumstances of the patient.</a:t>
            </a:r>
          </a:p>
          <a:p>
            <a:pPr marL="0" lvl="1" indent="0">
              <a:buNone/>
            </a:pPr>
            <a:r>
              <a:rPr lang="en-US" sz="4300" dirty="0" smtClean="0"/>
              <a:t>	</a:t>
            </a:r>
          </a:p>
          <a:p>
            <a:pPr marL="0" lvl="1" indent="0">
              <a:buNone/>
            </a:pPr>
            <a:r>
              <a:rPr lang="en-US" sz="4300" dirty="0"/>
              <a:t>	</a:t>
            </a:r>
            <a:endParaRPr lang="en-US" sz="4300" dirty="0" smtClean="0"/>
          </a:p>
          <a:p>
            <a:pPr marL="0" lvl="1" indent="0">
              <a:buNone/>
            </a:pPr>
            <a:r>
              <a:rPr lang="en-US" sz="4300" dirty="0" smtClean="0"/>
              <a:t>	</a:t>
            </a:r>
          </a:p>
          <a:p>
            <a:pPr marL="0" lvl="1" indent="0">
              <a:buNone/>
            </a:pPr>
            <a:r>
              <a:rPr lang="en-US" sz="4300" dirty="0" smtClean="0"/>
              <a:t>	1.6</a:t>
            </a:r>
            <a:r>
              <a:rPr lang="en-US" sz="4300" dirty="0"/>
              <a:t>. The student analyzes and controls its own </a:t>
            </a:r>
            <a:r>
              <a:rPr lang="en-US" sz="4300" dirty="0" smtClean="0"/>
              <a:t>verbal and non verbal behavior</a:t>
            </a:r>
            <a:r>
              <a:rPr lang="en-US" sz="4300" dirty="0"/>
              <a:t>, </a:t>
            </a:r>
            <a:r>
              <a:rPr lang="en-US" sz="4300" dirty="0" smtClean="0"/>
              <a:t>as </a:t>
            </a:r>
            <a:r>
              <a:rPr lang="en-US" sz="4300" dirty="0"/>
              <a:t>a function </a:t>
            </a:r>
            <a:r>
              <a:rPr lang="en-US" sz="4300" dirty="0" smtClean="0"/>
              <a:t>of </a:t>
            </a:r>
            <a:r>
              <a:rPr lang="en-US" sz="4300" dirty="0"/>
              <a:t>the </a:t>
            </a:r>
            <a:r>
              <a:rPr lang="en-US" sz="4300" dirty="0" smtClean="0"/>
              <a:t>	professional </a:t>
            </a:r>
            <a:r>
              <a:rPr lang="en-US" sz="4300" dirty="0"/>
              <a:t>relationship with the care recipient </a:t>
            </a:r>
            <a:r>
              <a:rPr lang="en-US" sz="4300" dirty="0" smtClean="0"/>
              <a:t>at.</a:t>
            </a:r>
          </a:p>
          <a:p>
            <a:pPr marL="0" lvl="1" indent="0">
              <a:buNone/>
            </a:pPr>
            <a:endParaRPr lang="en-US" sz="4300" dirty="0" smtClean="0"/>
          </a:p>
          <a:p>
            <a:pPr marL="0" lvl="1" indent="0">
              <a:buNone/>
            </a:pPr>
            <a:r>
              <a:rPr lang="en-US" sz="4300" dirty="0"/>
              <a:t>	</a:t>
            </a:r>
            <a:r>
              <a:rPr lang="en-US" sz="4300" dirty="0" smtClean="0"/>
              <a:t>1.7</a:t>
            </a:r>
            <a:r>
              <a:rPr lang="en-US" sz="4300" dirty="0"/>
              <a:t>. The student advocate for the </a:t>
            </a:r>
            <a:r>
              <a:rPr lang="en-US" sz="4300" dirty="0" smtClean="0"/>
              <a:t>(somatic</a:t>
            </a:r>
            <a:r>
              <a:rPr lang="en-US" sz="4300" dirty="0"/>
              <a:t>, social, psychological and </a:t>
            </a:r>
            <a:r>
              <a:rPr lang="en-US" sz="4300" dirty="0" smtClean="0"/>
              <a:t>existential) well-being </a:t>
            </a:r>
            <a:r>
              <a:rPr lang="en-US" sz="4300" dirty="0"/>
              <a:t>of the </a:t>
            </a:r>
            <a:r>
              <a:rPr lang="en-US" sz="4300" dirty="0" smtClean="0"/>
              <a:t>	patient</a:t>
            </a:r>
            <a:r>
              <a:rPr lang="en-US" sz="4300" dirty="0"/>
              <a:t>.</a:t>
            </a:r>
          </a:p>
          <a:p>
            <a:pPr marL="0" lvl="1" indent="0">
              <a:buNone/>
            </a:pPr>
            <a:endParaRPr lang="en-US" sz="4300" dirty="0" smtClean="0"/>
          </a:p>
          <a:p>
            <a:pPr marL="0" lvl="1" indent="0">
              <a:buNone/>
            </a:pPr>
            <a:r>
              <a:rPr lang="en-US" sz="4300" dirty="0" smtClean="0"/>
              <a:t>	</a:t>
            </a:r>
            <a:endParaRPr lang="nl-BE" sz="2600" dirty="0" smtClean="0"/>
          </a:p>
          <a:p>
            <a:endParaRPr lang="nl-BE" dirty="0" smtClean="0"/>
          </a:p>
        </p:txBody>
      </p:sp>
      <p:sp>
        <p:nvSpPr>
          <p:cNvPr id="4" name="Tijdelijke aanduiding voor datum 3"/>
          <p:cNvSpPr>
            <a:spLocks noGrp="1"/>
          </p:cNvSpPr>
          <p:nvPr>
            <p:ph type="dt" sz="half" idx="10"/>
          </p:nvPr>
        </p:nvSpPr>
        <p:spPr/>
        <p:txBody>
          <a:bodyPr/>
          <a:lstStyle/>
          <a:p>
            <a:fld id="{8F38511C-F3CF-407F-896B-B8FF9432BB4D}" type="datetime1">
              <a:rPr lang="nl-BE" smtClean="0"/>
              <a:t>17/03/2017</a:t>
            </a:fld>
            <a:endParaRPr lang="en-US"/>
          </a:p>
        </p:txBody>
      </p:sp>
      <p:sp>
        <p:nvSpPr>
          <p:cNvPr id="5" name="Tijdelijke aanduiding voor voettekst 4"/>
          <p:cNvSpPr>
            <a:spLocks noGrp="1"/>
          </p:cNvSpPr>
          <p:nvPr>
            <p:ph type="ftr" sz="quarter" idx="11"/>
          </p:nvPr>
        </p:nvSpPr>
        <p:spPr/>
        <p:txBody>
          <a:bodyPr/>
          <a:lstStyle/>
          <a:p>
            <a:r>
              <a:rPr lang="en-US" smtClean="0"/>
              <a:t>Belinda Drieghe</a:t>
            </a:r>
            <a:endParaRPr lang="en-US"/>
          </a:p>
        </p:txBody>
      </p:sp>
      <p:sp>
        <p:nvSpPr>
          <p:cNvPr id="6" name="Tijdelijke aanduiding voor dianummer 5"/>
          <p:cNvSpPr>
            <a:spLocks noGrp="1"/>
          </p:cNvSpPr>
          <p:nvPr>
            <p:ph type="sldNum" sz="quarter" idx="12"/>
          </p:nvPr>
        </p:nvSpPr>
        <p:spPr/>
        <p:txBody>
          <a:bodyPr/>
          <a:lstStyle/>
          <a:p>
            <a:fld id="{FCA3638F-6D52-644A-9831-93255061F043}" type="slidenum">
              <a:rPr lang="nl-BE" smtClean="0"/>
              <a:t>1</a:t>
            </a:fld>
            <a:endParaRPr lang="nl-BE"/>
          </a:p>
        </p:txBody>
      </p:sp>
      <p:graphicFrame>
        <p:nvGraphicFramePr>
          <p:cNvPr id="8" name="Tabel 7"/>
          <p:cNvGraphicFramePr>
            <a:graphicFrameLocks noGrp="1"/>
          </p:cNvGraphicFramePr>
          <p:nvPr>
            <p:extLst/>
          </p:nvPr>
        </p:nvGraphicFramePr>
        <p:xfrm>
          <a:off x="1139435" y="2228850"/>
          <a:ext cx="7404490" cy="409575"/>
        </p:xfrm>
        <a:graphic>
          <a:graphicData uri="http://schemas.openxmlformats.org/drawingml/2006/table">
            <a:tbl>
              <a:tblPr firstRow="1" bandRow="1">
                <a:tableStyleId>{5C22544A-7EE6-4342-B048-85BDC9FD1C3A}</a:tableStyleId>
              </a:tblPr>
              <a:tblGrid>
                <a:gridCol w="7404490">
                  <a:extLst>
                    <a:ext uri="{9D8B030D-6E8A-4147-A177-3AD203B41FA5}">
                      <a16:colId xmlns:a16="http://schemas.microsoft.com/office/drawing/2014/main" val="1908737151"/>
                    </a:ext>
                  </a:extLst>
                </a:gridCol>
              </a:tblGrid>
              <a:tr h="409575">
                <a:tc>
                  <a:txBody>
                    <a:bodyPr/>
                    <a:lstStyle/>
                    <a:p>
                      <a:pPr marL="0" marR="0" lvl="2" indent="0" algn="l" defTabSz="457200" rtl="0" eaLnBrk="1" fontAlgn="auto" latinLnBrk="0" hangingPunct="1">
                        <a:lnSpc>
                          <a:spcPct val="100000"/>
                        </a:lnSpc>
                        <a:spcBef>
                          <a:spcPts val="0"/>
                        </a:spcBef>
                        <a:spcAft>
                          <a:spcPts val="0"/>
                        </a:spcAft>
                        <a:buClrTx/>
                        <a:buSzTx/>
                        <a:buFontTx/>
                        <a:buNone/>
                        <a:tabLst/>
                        <a:defRPr/>
                      </a:pPr>
                      <a:r>
                        <a:rPr lang="en-US" sz="1400" b="0" dirty="0" smtClean="0">
                          <a:solidFill>
                            <a:schemeClr val="tx1"/>
                          </a:solidFill>
                        </a:rPr>
                        <a:t>1.1 The student is tactful and shows respect.</a:t>
                      </a:r>
                    </a:p>
                  </a:txBody>
                  <a:tcPr/>
                </a:tc>
                <a:extLst>
                  <a:ext uri="{0D108BD9-81ED-4DB2-BD59-A6C34878D82A}">
                    <a16:rowId xmlns:a16="http://schemas.microsoft.com/office/drawing/2014/main" val="3787580786"/>
                  </a:ext>
                </a:extLst>
              </a:tr>
            </a:tbl>
          </a:graphicData>
        </a:graphic>
      </p:graphicFrame>
      <p:graphicFrame>
        <p:nvGraphicFramePr>
          <p:cNvPr id="9" name="Tabel 8"/>
          <p:cNvGraphicFramePr>
            <a:graphicFrameLocks noGrp="1"/>
          </p:cNvGraphicFramePr>
          <p:nvPr>
            <p:extLst/>
          </p:nvPr>
        </p:nvGraphicFramePr>
        <p:xfrm>
          <a:off x="1139435" y="5739701"/>
          <a:ext cx="7404490" cy="370840"/>
        </p:xfrm>
        <a:graphic>
          <a:graphicData uri="http://schemas.openxmlformats.org/drawingml/2006/table">
            <a:tbl>
              <a:tblPr firstRow="1" bandRow="1">
                <a:tableStyleId>{5C22544A-7EE6-4342-B048-85BDC9FD1C3A}</a:tableStyleId>
              </a:tblPr>
              <a:tblGrid>
                <a:gridCol w="7404490">
                  <a:extLst>
                    <a:ext uri="{9D8B030D-6E8A-4147-A177-3AD203B41FA5}">
                      <a16:colId xmlns:a16="http://schemas.microsoft.com/office/drawing/2014/main" val="1703520805"/>
                    </a:ext>
                  </a:extLst>
                </a:gridCol>
              </a:tblGrid>
              <a:tr h="370840">
                <a:tc>
                  <a:txBody>
                    <a:bodyPr/>
                    <a:lstStyle/>
                    <a:p>
                      <a:pPr marL="0" lvl="1" indent="0">
                        <a:buNone/>
                      </a:pPr>
                      <a:r>
                        <a:rPr lang="en-US" sz="1400" b="0" dirty="0" smtClean="0">
                          <a:solidFill>
                            <a:schemeClr val="tx1"/>
                          </a:solidFill>
                        </a:rPr>
                        <a:t>1.8. The student can deal with cultural diversity and individuality of the patient/client</a:t>
                      </a:r>
                    </a:p>
                  </a:txBody>
                  <a:tcPr>
                    <a:solidFill>
                      <a:srgbClr val="FFC000"/>
                    </a:solidFill>
                  </a:tcPr>
                </a:tc>
                <a:extLst>
                  <a:ext uri="{0D108BD9-81ED-4DB2-BD59-A6C34878D82A}">
                    <a16:rowId xmlns:a16="http://schemas.microsoft.com/office/drawing/2014/main" val="653603290"/>
                  </a:ext>
                </a:extLst>
              </a:tr>
            </a:tbl>
          </a:graphicData>
        </a:graphic>
      </p:graphicFrame>
      <p:graphicFrame>
        <p:nvGraphicFramePr>
          <p:cNvPr id="10" name="Tabel 9"/>
          <p:cNvGraphicFramePr>
            <a:graphicFrameLocks noGrp="1"/>
          </p:cNvGraphicFramePr>
          <p:nvPr>
            <p:extLst/>
          </p:nvPr>
        </p:nvGraphicFramePr>
        <p:xfrm>
          <a:off x="1139435" y="4058278"/>
          <a:ext cx="7404490" cy="518160"/>
        </p:xfrm>
        <a:graphic>
          <a:graphicData uri="http://schemas.openxmlformats.org/drawingml/2006/table">
            <a:tbl>
              <a:tblPr firstRow="1" bandRow="1">
                <a:tableStyleId>{5C22544A-7EE6-4342-B048-85BDC9FD1C3A}</a:tableStyleId>
              </a:tblPr>
              <a:tblGrid>
                <a:gridCol w="7404490">
                  <a:extLst>
                    <a:ext uri="{9D8B030D-6E8A-4147-A177-3AD203B41FA5}">
                      <a16:colId xmlns:a16="http://schemas.microsoft.com/office/drawing/2014/main" val="3989534496"/>
                    </a:ext>
                  </a:extLst>
                </a:gridCol>
              </a:tblGrid>
              <a:tr h="370840">
                <a:tc>
                  <a:txBody>
                    <a:bodyPr/>
                    <a:lstStyle/>
                    <a:p>
                      <a:pPr marL="0" marR="0" lvl="1" indent="0" algn="l" defTabSz="457200" rtl="0" eaLnBrk="1" fontAlgn="auto" latinLnBrk="0" hangingPunct="1">
                        <a:lnSpc>
                          <a:spcPct val="100000"/>
                        </a:lnSpc>
                        <a:spcBef>
                          <a:spcPts val="0"/>
                        </a:spcBef>
                        <a:spcAft>
                          <a:spcPts val="0"/>
                        </a:spcAft>
                        <a:buClrTx/>
                        <a:buSzTx/>
                        <a:buFontTx/>
                        <a:buNone/>
                        <a:tabLst/>
                        <a:defRPr/>
                      </a:pPr>
                      <a:r>
                        <a:rPr lang="en-US" sz="1400" b="0" dirty="0" smtClean="0">
                          <a:solidFill>
                            <a:schemeClr val="tx1"/>
                          </a:solidFill>
                        </a:rPr>
                        <a:t>1.5 The student applies different conversations techniques taking into account the context in which the conversation takes place.</a:t>
                      </a:r>
                    </a:p>
                  </a:txBody>
                  <a:tcPr>
                    <a:solidFill>
                      <a:srgbClr val="00B0F0"/>
                    </a:solidFill>
                  </a:tcPr>
                </a:tc>
                <a:extLst>
                  <a:ext uri="{0D108BD9-81ED-4DB2-BD59-A6C34878D82A}">
                    <a16:rowId xmlns:a16="http://schemas.microsoft.com/office/drawing/2014/main" val="437657448"/>
                  </a:ext>
                </a:extLst>
              </a:tr>
            </a:tbl>
          </a:graphicData>
        </a:graphic>
      </p:graphicFrame>
    </p:spTree>
    <p:extLst>
      <p:ext uri="{BB962C8B-B14F-4D97-AF65-F5344CB8AC3E}">
        <p14:creationId xmlns:p14="http://schemas.microsoft.com/office/powerpoint/2010/main" val="301099664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ijdelijke aanduiding voor inhoud 6"/>
          <p:cNvGraphicFramePr>
            <a:graphicFrameLocks noGrp="1"/>
          </p:cNvGraphicFramePr>
          <p:nvPr>
            <p:ph idx="1"/>
            <p:extLst/>
          </p:nvPr>
        </p:nvGraphicFramePr>
        <p:xfrm>
          <a:off x="1524000" y="171450"/>
          <a:ext cx="6391276" cy="5991219"/>
        </p:xfrm>
        <a:graphic>
          <a:graphicData uri="http://schemas.openxmlformats.org/drawingml/2006/table">
            <a:tbl>
              <a:tblPr firstRow="1" firstCol="1" lastRow="1" lastCol="1" bandRow="1" bandCol="1"/>
              <a:tblGrid>
                <a:gridCol w="4562542">
                  <a:extLst>
                    <a:ext uri="{9D8B030D-6E8A-4147-A177-3AD203B41FA5}">
                      <a16:colId xmlns:a16="http://schemas.microsoft.com/office/drawing/2014/main" val="2134471989"/>
                    </a:ext>
                  </a:extLst>
                </a:gridCol>
                <a:gridCol w="308345">
                  <a:extLst>
                    <a:ext uri="{9D8B030D-6E8A-4147-A177-3AD203B41FA5}">
                      <a16:colId xmlns:a16="http://schemas.microsoft.com/office/drawing/2014/main" val="3097846670"/>
                    </a:ext>
                  </a:extLst>
                </a:gridCol>
                <a:gridCol w="373041">
                  <a:extLst>
                    <a:ext uri="{9D8B030D-6E8A-4147-A177-3AD203B41FA5}">
                      <a16:colId xmlns:a16="http://schemas.microsoft.com/office/drawing/2014/main" val="988384343"/>
                    </a:ext>
                  </a:extLst>
                </a:gridCol>
                <a:gridCol w="391626">
                  <a:extLst>
                    <a:ext uri="{9D8B030D-6E8A-4147-A177-3AD203B41FA5}">
                      <a16:colId xmlns:a16="http://schemas.microsoft.com/office/drawing/2014/main" val="3042892023"/>
                    </a:ext>
                  </a:extLst>
                </a:gridCol>
                <a:gridCol w="388185">
                  <a:extLst>
                    <a:ext uri="{9D8B030D-6E8A-4147-A177-3AD203B41FA5}">
                      <a16:colId xmlns:a16="http://schemas.microsoft.com/office/drawing/2014/main" val="694957121"/>
                    </a:ext>
                  </a:extLst>
                </a:gridCol>
                <a:gridCol w="367537">
                  <a:extLst>
                    <a:ext uri="{9D8B030D-6E8A-4147-A177-3AD203B41FA5}">
                      <a16:colId xmlns:a16="http://schemas.microsoft.com/office/drawing/2014/main" val="2448319818"/>
                    </a:ext>
                  </a:extLst>
                </a:gridCol>
              </a:tblGrid>
              <a:tr h="379869">
                <a:tc>
                  <a:txBody>
                    <a:bodyPr/>
                    <a:lstStyle/>
                    <a:p>
                      <a:pPr algn="l">
                        <a:lnSpc>
                          <a:spcPts val="1400"/>
                        </a:lnSpc>
                        <a:spcAft>
                          <a:spcPts val="0"/>
                        </a:spcAft>
                        <a:tabLst>
                          <a:tab pos="226695" algn="l"/>
                          <a:tab pos="4860925" algn="r"/>
                        </a:tabLst>
                      </a:pPr>
                      <a:r>
                        <a:rPr lang="en-US" sz="1000" b="1" i="1">
                          <a:effectLst/>
                          <a:latin typeface="Calibri" panose="020F0502020204030204" pitchFamily="34" charset="0"/>
                          <a:ea typeface="Times New Roman" panose="02020603050405020304" pitchFamily="18" charset="0"/>
                          <a:cs typeface="Times New Roman" panose="02020603050405020304" pitchFamily="18" charset="0"/>
                        </a:rPr>
                        <a:t>ROLE 1: The nurse acts as a PERSON with a PROFESSIONAL ATTITUDE and relation</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1" i="1">
                          <a:effectLst/>
                          <a:latin typeface="Calibri" panose="020F0502020204030204" pitchFamily="34" charset="0"/>
                          <a:ea typeface="Batang"/>
                          <a:cs typeface="Times New Roman" panose="02020603050405020304" pitchFamily="18" charset="0"/>
                        </a:rPr>
                        <a:t>I</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1" i="1">
                          <a:effectLst/>
                          <a:latin typeface="Calibri" panose="020F0502020204030204" pitchFamily="34" charset="0"/>
                          <a:ea typeface="Batang"/>
                          <a:cs typeface="Times New Roman" panose="02020603050405020304" pitchFamily="18" charset="0"/>
                        </a:rPr>
                        <a:t>M</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1" i="1">
                          <a:effectLst/>
                          <a:latin typeface="Calibri" panose="020F0502020204030204" pitchFamily="34" charset="0"/>
                          <a:ea typeface="Batang"/>
                          <a:cs typeface="Times New Roman" panose="02020603050405020304" pitchFamily="18" charset="0"/>
                        </a:rPr>
                        <a:t>G</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1" i="1">
                          <a:effectLst/>
                          <a:latin typeface="Calibri" panose="020F0502020204030204" pitchFamily="34" charset="0"/>
                          <a:ea typeface="Batang"/>
                          <a:cs typeface="Times New Roman" panose="02020603050405020304" pitchFamily="18" charset="0"/>
                        </a:rPr>
                        <a:t>VG</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1" i="1">
                          <a:effectLst/>
                          <a:latin typeface="Calibri" panose="020F0502020204030204" pitchFamily="34" charset="0"/>
                          <a:ea typeface="Batang"/>
                          <a:cs typeface="Times New Roman" panose="02020603050405020304" pitchFamily="18" charset="0"/>
                        </a:rPr>
                        <a:t>NA</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20618201"/>
                  </a:ext>
                </a:extLst>
              </a:tr>
              <a:tr h="187288">
                <a:tc>
                  <a:txBody>
                    <a:bodyPr/>
                    <a:lstStyle/>
                    <a:p>
                      <a:pPr algn="l">
                        <a:lnSpc>
                          <a:spcPts val="1400"/>
                        </a:lnSpc>
                        <a:spcAft>
                          <a:spcPts val="0"/>
                        </a:spcAft>
                        <a:tabLst>
                          <a:tab pos="226695" algn="l"/>
                          <a:tab pos="4860925" algn="r"/>
                          <a:tab pos="4860925" algn="r"/>
                        </a:tabLs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1 ATTITUDES*</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1000">
                          <a:effectLst/>
                          <a:latin typeface="Calibri" panose="020F0502020204030204" pitchFamily="34" charset="0"/>
                          <a:ea typeface="Times New Roman" panose="02020603050405020304" pitchFamily="18" charset="0"/>
                          <a:cs typeface="Times New Roman" panose="02020603050405020304" pitchFamily="18" charset="0"/>
                        </a:rPr>
                        <a:t>0</a:t>
                      </a:r>
                      <a:endParaRPr lang="nl-BE"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1000">
                          <a:effectLst/>
                          <a:latin typeface="Calibri" panose="020F0502020204030204" pitchFamily="34" charset="0"/>
                          <a:ea typeface="Times New Roman" panose="02020603050405020304" pitchFamily="18" charset="0"/>
                          <a:cs typeface="Times New Roman" panose="02020603050405020304" pitchFamily="18" charset="0"/>
                        </a:rPr>
                        <a:t>1</a:t>
                      </a:r>
                      <a:endParaRPr lang="nl-BE"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1000">
                          <a:effectLst/>
                          <a:latin typeface="Calibri" panose="020F0502020204030204" pitchFamily="34" charset="0"/>
                          <a:ea typeface="Times New Roman" panose="02020603050405020304" pitchFamily="18" charset="0"/>
                          <a:cs typeface="Times New Roman" panose="02020603050405020304" pitchFamily="18" charset="0"/>
                        </a:rPr>
                        <a:t>2</a:t>
                      </a:r>
                      <a:endParaRPr lang="nl-BE"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1000">
                          <a:effectLst/>
                          <a:latin typeface="Calibri" panose="020F0502020204030204" pitchFamily="34" charset="0"/>
                          <a:ea typeface="Times New Roman" panose="02020603050405020304" pitchFamily="18" charset="0"/>
                          <a:cs typeface="Times New Roman" panose="02020603050405020304" pitchFamily="18" charset="0"/>
                        </a:rPr>
                        <a:t>3</a:t>
                      </a:r>
                      <a:endParaRPr lang="nl-BE"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1000" dirty="0">
                          <a:effectLst/>
                          <a:latin typeface="Calibri" panose="020F0502020204030204" pitchFamily="34" charset="0"/>
                          <a:ea typeface="Times New Roman" panose="02020603050405020304" pitchFamily="18" charset="0"/>
                          <a:cs typeface="Times New Roman" panose="02020603050405020304" pitchFamily="18" charset="0"/>
                        </a:rPr>
                        <a:t>/</a:t>
                      </a:r>
                      <a:endParaRPr lang="nl-BE"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extLst>
                  <a:ext uri="{0D108BD9-81ED-4DB2-BD59-A6C34878D82A}">
                    <a16:rowId xmlns:a16="http://schemas.microsoft.com/office/drawing/2014/main" val="1626110672"/>
                  </a:ext>
                </a:extLst>
              </a:tr>
              <a:tr h="194319">
                <a:tc>
                  <a:txBody>
                    <a:bodyPr/>
                    <a:lstStyle/>
                    <a:p>
                      <a:pPr algn="l">
                        <a:lnSpc>
                          <a:spcPts val="1400"/>
                        </a:lnSpc>
                        <a:spcAft>
                          <a:spcPts val="0"/>
                        </a:spcAft>
                        <a:tabLst>
                          <a:tab pos="226695" algn="l"/>
                          <a:tab pos="4860925" algn="r"/>
                          <a:tab pos="4860925" algn="r"/>
                        </a:tabLst>
                      </a:pPr>
                      <a:r>
                        <a:rPr lang="en-US" sz="1000" b="0" i="1">
                          <a:effectLst/>
                          <a:latin typeface="Calibri" panose="020F0502020204030204" pitchFamily="34" charset="0"/>
                          <a:ea typeface="Times New Roman" panose="02020603050405020304" pitchFamily="18" charset="0"/>
                          <a:cs typeface="Times New Roman" panose="02020603050405020304" pitchFamily="18" charset="0"/>
                        </a:rPr>
                        <a:t>1.1 Empathy</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869352891"/>
                  </a:ext>
                </a:extLst>
              </a:tr>
              <a:tr h="194319">
                <a:tc>
                  <a:txBody>
                    <a:bodyPr/>
                    <a:lstStyle/>
                    <a:p>
                      <a:pPr algn="l">
                        <a:lnSpc>
                          <a:spcPts val="1400"/>
                        </a:lnSpc>
                        <a:spcAft>
                          <a:spcPts val="0"/>
                        </a:spcAft>
                        <a:tabLst>
                          <a:tab pos="226695" algn="l"/>
                          <a:tab pos="4860925" algn="r"/>
                          <a:tab pos="4860925" algn="r"/>
                        </a:tabLst>
                      </a:pPr>
                      <a:r>
                        <a:rPr lang="en-US" sz="1000" b="0">
                          <a:effectLst/>
                          <a:latin typeface="Calibri" panose="020F0502020204030204" pitchFamily="34" charset="0"/>
                          <a:ea typeface="Times New Roman" panose="02020603050405020304" pitchFamily="18" charset="0"/>
                          <a:cs typeface="Times New Roman" panose="02020603050405020304" pitchFamily="18" charset="0"/>
                        </a:rPr>
                        <a:t>Considers the feelings, caring needs and personal circumstances of the client</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913903"/>
                  </a:ext>
                </a:extLst>
              </a:tr>
              <a:tr h="194319">
                <a:tc>
                  <a:txBody>
                    <a:bodyPr/>
                    <a:lstStyle/>
                    <a:p>
                      <a:pPr algn="l">
                        <a:lnSpc>
                          <a:spcPts val="1400"/>
                        </a:lnSpc>
                        <a:spcAft>
                          <a:spcPts val="0"/>
                        </a:spcAft>
                        <a:tabLst>
                          <a:tab pos="226695" algn="l"/>
                          <a:tab pos="4860925" algn="r"/>
                          <a:tab pos="4860925" algn="r"/>
                        </a:tabLst>
                      </a:pPr>
                      <a:r>
                        <a:rPr lang="en-US" sz="1000" b="0" dirty="0">
                          <a:effectLst/>
                          <a:latin typeface="Calibri" panose="020F0502020204030204" pitchFamily="34" charset="0"/>
                          <a:ea typeface="Times New Roman" panose="02020603050405020304" pitchFamily="18" charset="0"/>
                          <a:cs typeface="Times New Roman" panose="02020603050405020304" pitchFamily="18" charset="0"/>
                        </a:rPr>
                        <a:t>Acts with respect and tact.</a:t>
                      </a:r>
                      <a:endParaRPr lang="nl-BE"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82999117"/>
                  </a:ext>
                </a:extLst>
              </a:tr>
              <a:tr h="187288">
                <a:tc>
                  <a:txBody>
                    <a:bodyPr/>
                    <a:lstStyle/>
                    <a:p>
                      <a:pPr algn="l">
                        <a:lnSpc>
                          <a:spcPts val="1400"/>
                        </a:lnSpc>
                        <a:spcAft>
                          <a:spcPts val="0"/>
                        </a:spcAft>
                        <a:tabLst>
                          <a:tab pos="226695" algn="l"/>
                          <a:tab pos="4860925" algn="r"/>
                          <a:tab pos="4860925" algn="r"/>
                        </a:tabLst>
                      </a:pPr>
                      <a:r>
                        <a:rPr lang="en-US" sz="1000" b="0" i="1">
                          <a:effectLst/>
                          <a:latin typeface="Calibri" panose="020F0502020204030204" pitchFamily="34" charset="0"/>
                          <a:ea typeface="Times New Roman" panose="02020603050405020304" pitchFamily="18" charset="0"/>
                          <a:cs typeface="Times New Roman" panose="02020603050405020304" pitchFamily="18" charset="0"/>
                        </a:rPr>
                        <a:t>1.2 Sens of responsibility</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86084231"/>
                  </a:ext>
                </a:extLst>
              </a:tr>
              <a:tr h="379869">
                <a:tc>
                  <a:txBody>
                    <a:bodyPr/>
                    <a:lstStyle/>
                    <a:p>
                      <a:pPr algn="l">
                        <a:lnSpc>
                          <a:spcPts val="1400"/>
                        </a:lnSpc>
                        <a:spcAft>
                          <a:spcPts val="0"/>
                        </a:spcAft>
                        <a:tabLst>
                          <a:tab pos="226695" algn="l"/>
                          <a:tab pos="4860925" algn="r"/>
                          <a:tab pos="4860925" algn="r"/>
                        </a:tabLst>
                      </a:pPr>
                      <a:r>
                        <a:rPr lang="en-US" sz="1000" b="0">
                          <a:effectLst/>
                          <a:latin typeface="Calibri" panose="020F0502020204030204" pitchFamily="34" charset="0"/>
                          <a:ea typeface="Times New Roman" panose="02020603050405020304" pitchFamily="18" charset="0"/>
                          <a:cs typeface="Times New Roman" panose="02020603050405020304" pitchFamily="18" charset="0"/>
                        </a:rPr>
                        <a:t>Estimates his/her own abilities and limitations and seeks advice and help if needed and in time</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63358844"/>
                  </a:ext>
                </a:extLst>
              </a:tr>
              <a:tr h="379869">
                <a:tc>
                  <a:txBody>
                    <a:bodyPr/>
                    <a:lstStyle/>
                    <a:p>
                      <a:pPr algn="l">
                        <a:lnSpc>
                          <a:spcPts val="1400"/>
                        </a:lnSpc>
                        <a:spcAft>
                          <a:spcPts val="0"/>
                        </a:spcAft>
                        <a:tabLst>
                          <a:tab pos="226695" algn="l"/>
                          <a:tab pos="4860925" algn="r"/>
                          <a:tab pos="4860925" algn="r"/>
                        </a:tabLst>
                      </a:pPr>
                      <a:r>
                        <a:rPr lang="en-US" sz="1000" b="0">
                          <a:effectLst/>
                          <a:latin typeface="Calibri" panose="020F0502020204030204" pitchFamily="34" charset="0"/>
                          <a:ea typeface="Times New Roman" panose="02020603050405020304" pitchFamily="18" charset="0"/>
                          <a:cs typeface="Times New Roman" panose="02020603050405020304" pitchFamily="18" charset="0"/>
                        </a:rPr>
                        <a:t>Spontaneously takes intitiative within his/her own responsibility, in deliberation with the nursing team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17533572"/>
                  </a:ext>
                </a:extLst>
              </a:tr>
              <a:tr h="194319">
                <a:tc>
                  <a:txBody>
                    <a:bodyPr/>
                    <a:lstStyle/>
                    <a:p>
                      <a:pPr algn="l">
                        <a:lnSpc>
                          <a:spcPts val="1400"/>
                        </a:lnSpc>
                        <a:spcAft>
                          <a:spcPts val="0"/>
                        </a:spcAft>
                        <a:tabLst>
                          <a:tab pos="226695" algn="l"/>
                          <a:tab pos="4860925" algn="r"/>
                          <a:tab pos="4860925" algn="r"/>
                        </a:tabLst>
                      </a:pPr>
                      <a:r>
                        <a:rPr lang="en-US" sz="1000" b="0" i="1">
                          <a:effectLst/>
                          <a:latin typeface="Calibri" panose="020F0502020204030204" pitchFamily="34" charset="0"/>
                          <a:ea typeface="Times New Roman" panose="02020603050405020304" pitchFamily="18" charset="0"/>
                          <a:cs typeface="Times New Roman" panose="02020603050405020304" pitchFamily="18" charset="0"/>
                        </a:rPr>
                        <a:t>1.3 Critical view</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905603755"/>
                  </a:ext>
                </a:extLst>
              </a:tr>
              <a:tr h="379869">
                <a:tc>
                  <a:txBody>
                    <a:bodyPr/>
                    <a:lstStyle/>
                    <a:p>
                      <a:pPr algn="l">
                        <a:lnSpc>
                          <a:spcPts val="1400"/>
                        </a:lnSpc>
                        <a:spcAft>
                          <a:spcPts val="0"/>
                        </a:spcAft>
                        <a:tabLst>
                          <a:tab pos="226695" algn="l"/>
                          <a:tab pos="4860925" algn="r"/>
                          <a:tab pos="4860925" algn="r"/>
                        </a:tabLst>
                      </a:pPr>
                      <a:r>
                        <a:rPr lang="en-US" sz="1000" b="0">
                          <a:effectLst/>
                          <a:latin typeface="Calibri" panose="020F0502020204030204" pitchFamily="34" charset="0"/>
                          <a:ea typeface="Times New Roman" panose="02020603050405020304" pitchFamily="18" charset="0"/>
                          <a:cs typeface="Times New Roman" panose="02020603050405020304" pitchFamily="18" charset="0"/>
                        </a:rPr>
                        <a:t>Questions his/her own role by means of self-reflection, discusses this and adjusts this if needed</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43377328"/>
                  </a:ext>
                </a:extLst>
              </a:tr>
              <a:tr h="187288">
                <a:tc>
                  <a:txBody>
                    <a:bodyPr/>
                    <a:lstStyle/>
                    <a:p>
                      <a:pPr algn="l">
                        <a:lnSpc>
                          <a:spcPts val="1400"/>
                        </a:lnSpc>
                        <a:spcAft>
                          <a:spcPts val="0"/>
                        </a:spcAft>
                        <a:tabLst>
                          <a:tab pos="226695" algn="l"/>
                          <a:tab pos="4860925" algn="r"/>
                          <a:tab pos="4860925" algn="r"/>
                        </a:tabLst>
                      </a:pPr>
                      <a:r>
                        <a:rPr lang="en-US" sz="1000" b="0">
                          <a:effectLst/>
                          <a:latin typeface="Calibri" panose="020F0502020204030204" pitchFamily="34" charset="0"/>
                          <a:ea typeface="Times New Roman" panose="02020603050405020304" pitchFamily="18" charset="0"/>
                          <a:cs typeface="Times New Roman" panose="02020603050405020304" pitchFamily="18" charset="0"/>
                        </a:rPr>
                        <a:t>Has a constructive attitude towards feedback</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12149076"/>
                  </a:ext>
                </a:extLst>
              </a:tr>
              <a:tr h="194319">
                <a:tc>
                  <a:txBody>
                    <a:bodyPr/>
                    <a:lstStyle/>
                    <a:p>
                      <a:pPr algn="l">
                        <a:lnSpc>
                          <a:spcPts val="1400"/>
                        </a:lnSpc>
                        <a:spcAft>
                          <a:spcPts val="0"/>
                        </a:spcAft>
                        <a:tabLst>
                          <a:tab pos="226695" algn="l"/>
                          <a:tab pos="4860925" algn="r"/>
                          <a:tab pos="4860925" algn="r"/>
                        </a:tabLst>
                      </a:pPr>
                      <a:r>
                        <a:rPr lang="en-US" sz="1000" b="0" i="1">
                          <a:effectLst/>
                          <a:latin typeface="Calibri" panose="020F0502020204030204" pitchFamily="34" charset="0"/>
                          <a:ea typeface="Times New Roman" panose="02020603050405020304" pitchFamily="18" charset="0"/>
                          <a:cs typeface="Times New Roman" panose="02020603050405020304" pitchFamily="18" charset="0"/>
                        </a:rPr>
                        <a:t>1.4 Flexibility and diversity</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139962132"/>
                  </a:ext>
                </a:extLst>
              </a:tr>
              <a:tr h="194319">
                <a:tc>
                  <a:txBody>
                    <a:bodyPr/>
                    <a:lstStyle/>
                    <a:p>
                      <a:pPr algn="l">
                        <a:lnSpc>
                          <a:spcPts val="1400"/>
                        </a:lnSpc>
                        <a:spcAft>
                          <a:spcPts val="0"/>
                        </a:spcAft>
                        <a:tabLst>
                          <a:tab pos="226695" algn="l"/>
                          <a:tab pos="4860925" algn="r"/>
                          <a:tab pos="4860925" algn="r"/>
                        </a:tabLst>
                      </a:pPr>
                      <a:r>
                        <a:rPr lang="en-US" sz="1000" b="0">
                          <a:effectLst/>
                          <a:latin typeface="Calibri" panose="020F0502020204030204" pitchFamily="34" charset="0"/>
                          <a:ea typeface="Times New Roman" panose="02020603050405020304" pitchFamily="18" charset="0"/>
                          <a:cs typeface="Times New Roman" panose="02020603050405020304" pitchFamily="18" charset="0"/>
                        </a:rPr>
                        <a:t>Adjusts to new and changing circumstances</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71864362"/>
                  </a:ext>
                </a:extLst>
              </a:tr>
              <a:tr h="194319">
                <a:tc>
                  <a:txBody>
                    <a:bodyPr/>
                    <a:lstStyle/>
                    <a:p>
                      <a:pPr algn="l">
                        <a:lnSpc>
                          <a:spcPts val="1400"/>
                        </a:lnSpc>
                        <a:spcAft>
                          <a:spcPts val="0"/>
                        </a:spcAft>
                        <a:tabLst>
                          <a:tab pos="226695" algn="l"/>
                          <a:tab pos="4860925" algn="r"/>
                          <a:tab pos="4860925" algn="r"/>
                        </a:tabLst>
                      </a:pPr>
                      <a:r>
                        <a:rPr lang="en-US" sz="1000" b="0">
                          <a:effectLst/>
                          <a:latin typeface="Calibri" panose="020F0502020204030204" pitchFamily="34" charset="0"/>
                          <a:ea typeface="Times New Roman" panose="02020603050405020304" pitchFamily="18" charset="0"/>
                          <a:cs typeface="Times New Roman" panose="02020603050405020304" pitchFamily="18" charset="0"/>
                        </a:rPr>
                        <a:t>Discusses stressful situations and seeks solutions</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81092305"/>
                  </a:ext>
                </a:extLst>
              </a:tr>
              <a:tr h="379869">
                <a:tc>
                  <a:txBody>
                    <a:bodyPr/>
                    <a:lstStyle/>
                    <a:p>
                      <a:pPr algn="l">
                        <a:lnSpc>
                          <a:spcPts val="1400"/>
                        </a:lnSpc>
                        <a:spcAft>
                          <a:spcPts val="0"/>
                        </a:spcAft>
                        <a:tabLst>
                          <a:tab pos="226695" algn="l"/>
                          <a:tab pos="4860925" algn="r"/>
                          <a:tab pos="4860925" algn="r"/>
                        </a:tabLst>
                      </a:pPr>
                      <a:r>
                        <a:rPr lang="en-US" sz="1000" b="0" dirty="0">
                          <a:effectLst/>
                          <a:latin typeface="Calibri" panose="020F0502020204030204" pitchFamily="34" charset="0"/>
                          <a:ea typeface="Times New Roman" panose="02020603050405020304" pitchFamily="18" charset="0"/>
                          <a:cs typeface="Times New Roman" panose="02020603050405020304" pitchFamily="18" charset="0"/>
                        </a:rPr>
                        <a:t>Is open to diversity. Is respectful towards the client and his caring environment as his/her personal, social, cultural and </a:t>
                      </a:r>
                      <a:r>
                        <a:rPr lang="en-US" sz="1000" b="0" dirty="0" smtClean="0">
                          <a:effectLst/>
                          <a:latin typeface="Calibri" panose="020F0502020204030204" pitchFamily="34" charset="0"/>
                          <a:ea typeface="Times New Roman" panose="02020603050405020304" pitchFamily="18" charset="0"/>
                          <a:cs typeface="Times New Roman" panose="02020603050405020304" pitchFamily="18" charset="0"/>
                        </a:rPr>
                        <a:t>religious </a:t>
                      </a:r>
                      <a:r>
                        <a:rPr lang="en-US" sz="1000" b="0" dirty="0">
                          <a:effectLst/>
                          <a:latin typeface="Calibri" panose="020F0502020204030204" pitchFamily="34" charset="0"/>
                          <a:ea typeface="Times New Roman" panose="02020603050405020304" pitchFamily="18" charset="0"/>
                          <a:cs typeface="Times New Roman" panose="02020603050405020304" pitchFamily="18" charset="0"/>
                        </a:rPr>
                        <a:t>background is concerned.</a:t>
                      </a:r>
                      <a:endParaRPr lang="nl-BE"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72797540"/>
                  </a:ext>
                </a:extLst>
              </a:tr>
              <a:tr h="194319">
                <a:tc>
                  <a:txBody>
                    <a:bodyPr/>
                    <a:lstStyle/>
                    <a:p>
                      <a:pPr algn="l">
                        <a:lnSpc>
                          <a:spcPts val="1400"/>
                        </a:lnSpc>
                        <a:spcAft>
                          <a:spcPts val="0"/>
                        </a:spcAft>
                        <a:tabLst>
                          <a:tab pos="226695" algn="l"/>
                          <a:tab pos="4860925" algn="r"/>
                          <a:tab pos="4860925" algn="r"/>
                        </a:tabLs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2 COMMUNICATIVE SKILLS*</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1000">
                          <a:effectLst/>
                          <a:latin typeface="Calibri" panose="020F0502020204030204" pitchFamily="34" charset="0"/>
                          <a:ea typeface="Times New Roman" panose="02020603050405020304" pitchFamily="18" charset="0"/>
                          <a:cs typeface="Times New Roman" panose="02020603050405020304" pitchFamily="18" charset="0"/>
                        </a:rPr>
                        <a:t>0</a:t>
                      </a:r>
                      <a:endParaRPr lang="nl-BE"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1000">
                          <a:effectLst/>
                          <a:latin typeface="Calibri" panose="020F0502020204030204" pitchFamily="34" charset="0"/>
                          <a:ea typeface="Times New Roman" panose="02020603050405020304" pitchFamily="18" charset="0"/>
                          <a:cs typeface="Times New Roman" panose="02020603050405020304" pitchFamily="18" charset="0"/>
                        </a:rPr>
                        <a:t>1</a:t>
                      </a:r>
                      <a:endParaRPr lang="nl-BE"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1000">
                          <a:effectLst/>
                          <a:latin typeface="Calibri" panose="020F0502020204030204" pitchFamily="34" charset="0"/>
                          <a:ea typeface="Times New Roman" panose="02020603050405020304" pitchFamily="18" charset="0"/>
                          <a:cs typeface="Times New Roman" panose="02020603050405020304" pitchFamily="18" charset="0"/>
                        </a:rPr>
                        <a:t>2</a:t>
                      </a:r>
                      <a:endParaRPr lang="nl-BE"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1000">
                          <a:effectLst/>
                          <a:latin typeface="Calibri" panose="020F0502020204030204" pitchFamily="34" charset="0"/>
                          <a:ea typeface="Times New Roman" panose="02020603050405020304" pitchFamily="18" charset="0"/>
                          <a:cs typeface="Times New Roman" panose="02020603050405020304" pitchFamily="18" charset="0"/>
                        </a:rPr>
                        <a:t>3</a:t>
                      </a:r>
                      <a:endParaRPr lang="nl-BE"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1000">
                          <a:effectLst/>
                          <a:latin typeface="Calibri" panose="020F0502020204030204" pitchFamily="34" charset="0"/>
                          <a:ea typeface="Times New Roman" panose="02020603050405020304" pitchFamily="18" charset="0"/>
                          <a:cs typeface="Times New Roman" panose="02020603050405020304" pitchFamily="18" charset="0"/>
                        </a:rPr>
                        <a:t>/</a:t>
                      </a:r>
                      <a:endParaRPr lang="nl-BE"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extLst>
                  <a:ext uri="{0D108BD9-81ED-4DB2-BD59-A6C34878D82A}">
                    <a16:rowId xmlns:a16="http://schemas.microsoft.com/office/drawing/2014/main" val="1363259783"/>
                  </a:ext>
                </a:extLst>
              </a:tr>
              <a:tr h="379869">
                <a:tc>
                  <a:txBody>
                    <a:bodyPr/>
                    <a:lstStyle/>
                    <a:p>
                      <a:pPr algn="l">
                        <a:lnSpc>
                          <a:spcPts val="1400"/>
                        </a:lnSpc>
                        <a:spcAft>
                          <a:spcPts val="0"/>
                        </a:spcAft>
                        <a:tabLst>
                          <a:tab pos="226695" algn="l"/>
                          <a:tab pos="4860925" algn="r"/>
                          <a:tab pos="4860925" algn="r"/>
                        </a:tabLst>
                      </a:pPr>
                      <a:r>
                        <a:rPr lang="en-US" sz="1000" b="0" dirty="0">
                          <a:effectLst/>
                          <a:latin typeface="Calibri" panose="020F0502020204030204" pitchFamily="34" charset="0"/>
                          <a:ea typeface="Times New Roman" panose="02020603050405020304" pitchFamily="18" charset="0"/>
                          <a:cs typeface="Times New Roman" panose="02020603050405020304" pitchFamily="18" charset="0"/>
                        </a:rPr>
                        <a:t>Communicates with an open listening attitude and pays attention to verbal and non-verbal signals.</a:t>
                      </a:r>
                      <a:endParaRPr lang="nl-BE"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03555716"/>
                  </a:ext>
                </a:extLst>
              </a:tr>
              <a:tr h="194319">
                <a:tc>
                  <a:txBody>
                    <a:bodyPr/>
                    <a:lstStyle/>
                    <a:p>
                      <a:pPr algn="l">
                        <a:lnSpc>
                          <a:spcPts val="1400"/>
                        </a:lnSpc>
                        <a:spcAft>
                          <a:spcPts val="0"/>
                        </a:spcAft>
                        <a:tabLst>
                          <a:tab pos="226695" algn="l"/>
                          <a:tab pos="4860925" algn="r"/>
                          <a:tab pos="4860925" algn="r"/>
                        </a:tabLst>
                      </a:pPr>
                      <a:r>
                        <a:rPr lang="en-US" sz="1000" b="0">
                          <a:effectLst/>
                          <a:latin typeface="Calibri" panose="020F0502020204030204" pitchFamily="34" charset="0"/>
                          <a:ea typeface="Times New Roman" panose="02020603050405020304" pitchFamily="18" charset="0"/>
                          <a:cs typeface="Times New Roman" panose="02020603050405020304" pitchFamily="18" charset="0"/>
                        </a:rPr>
                        <a:t>Informs the client on the care, examinations, treatment and illness</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87197385"/>
                  </a:ext>
                </a:extLst>
              </a:tr>
              <a:tr h="194319">
                <a:tc>
                  <a:txBody>
                    <a:bodyPr/>
                    <a:lstStyle/>
                    <a:p>
                      <a:pPr algn="l">
                        <a:lnSpc>
                          <a:spcPts val="1400"/>
                        </a:lnSpc>
                        <a:spcAft>
                          <a:spcPts val="0"/>
                        </a:spcAft>
                        <a:tabLst>
                          <a:tab pos="226695" algn="l"/>
                          <a:tab pos="4860925" algn="r"/>
                          <a:tab pos="4860925" algn="r"/>
                        </a:tabLst>
                      </a:pPr>
                      <a:r>
                        <a:rPr lang="en-US" sz="1000" b="0">
                          <a:effectLst/>
                          <a:latin typeface="Calibri" panose="020F0502020204030204" pitchFamily="34" charset="0"/>
                          <a:ea typeface="Times New Roman" panose="02020603050405020304" pitchFamily="18" charset="0"/>
                          <a:cs typeface="Times New Roman" panose="02020603050405020304" pitchFamily="18" charset="0"/>
                        </a:rPr>
                        <a:t>Gives his/her appropriate opinion without judging or hurting the other</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7085154"/>
                  </a:ext>
                </a:extLst>
              </a:tr>
              <a:tr h="194319">
                <a:tc>
                  <a:txBody>
                    <a:bodyPr/>
                    <a:lstStyle/>
                    <a:p>
                      <a:pPr algn="l">
                        <a:lnSpc>
                          <a:spcPts val="1400"/>
                        </a:lnSpc>
                        <a:spcAft>
                          <a:spcPts val="0"/>
                        </a:spcAft>
                        <a:tabLst>
                          <a:tab pos="226695" algn="l"/>
                          <a:tab pos="4860925" algn="r"/>
                          <a:tab pos="4860925" algn="r"/>
                        </a:tabLs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3 ETHIC AND JURIDIC ASPECTS*</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1000">
                          <a:effectLst/>
                          <a:latin typeface="Calibri" panose="020F0502020204030204" pitchFamily="34" charset="0"/>
                          <a:ea typeface="Times New Roman" panose="02020603050405020304" pitchFamily="18" charset="0"/>
                          <a:cs typeface="Times New Roman" panose="02020603050405020304" pitchFamily="18" charset="0"/>
                        </a:rPr>
                        <a:t>0</a:t>
                      </a:r>
                      <a:endParaRPr lang="nl-BE"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1000">
                          <a:effectLst/>
                          <a:latin typeface="Calibri" panose="020F0502020204030204" pitchFamily="34" charset="0"/>
                          <a:ea typeface="Times New Roman" panose="02020603050405020304" pitchFamily="18" charset="0"/>
                          <a:cs typeface="Times New Roman" panose="02020603050405020304" pitchFamily="18" charset="0"/>
                        </a:rPr>
                        <a:t>1</a:t>
                      </a:r>
                      <a:endParaRPr lang="nl-BE"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1000">
                          <a:effectLst/>
                          <a:latin typeface="Calibri" panose="020F0502020204030204" pitchFamily="34" charset="0"/>
                          <a:ea typeface="Times New Roman" panose="02020603050405020304" pitchFamily="18" charset="0"/>
                          <a:cs typeface="Times New Roman" panose="02020603050405020304" pitchFamily="18" charset="0"/>
                        </a:rPr>
                        <a:t>2</a:t>
                      </a:r>
                      <a:endParaRPr lang="nl-BE"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1000">
                          <a:effectLst/>
                          <a:latin typeface="Calibri" panose="020F0502020204030204" pitchFamily="34" charset="0"/>
                          <a:ea typeface="Times New Roman" panose="02020603050405020304" pitchFamily="18" charset="0"/>
                          <a:cs typeface="Times New Roman" panose="02020603050405020304" pitchFamily="18" charset="0"/>
                        </a:rPr>
                        <a:t>3</a:t>
                      </a:r>
                      <a:endParaRPr lang="nl-BE"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1000">
                          <a:effectLst/>
                          <a:latin typeface="Calibri" panose="020F0502020204030204" pitchFamily="34" charset="0"/>
                          <a:ea typeface="Times New Roman" panose="02020603050405020304" pitchFamily="18" charset="0"/>
                          <a:cs typeface="Times New Roman" panose="02020603050405020304" pitchFamily="18" charset="0"/>
                        </a:rPr>
                        <a:t>/</a:t>
                      </a:r>
                      <a:endParaRPr lang="nl-BE"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extLst>
                  <a:ext uri="{0D108BD9-81ED-4DB2-BD59-A6C34878D82A}">
                    <a16:rowId xmlns:a16="http://schemas.microsoft.com/office/drawing/2014/main" val="4030861338"/>
                  </a:ext>
                </a:extLst>
              </a:tr>
              <a:tr h="379869">
                <a:tc>
                  <a:txBody>
                    <a:bodyPr/>
                    <a:lstStyle/>
                    <a:p>
                      <a:pPr algn="l">
                        <a:lnSpc>
                          <a:spcPts val="1400"/>
                        </a:lnSpc>
                        <a:spcAft>
                          <a:spcPts val="0"/>
                        </a:spcAft>
                        <a:tabLst>
                          <a:tab pos="226695" algn="l"/>
                          <a:tab pos="4860925" algn="r"/>
                          <a:tab pos="4860925" algn="r"/>
                        </a:tabLst>
                      </a:pPr>
                      <a:r>
                        <a:rPr lang="en-US" sz="1000" b="0">
                          <a:effectLst/>
                          <a:latin typeface="Calibri" panose="020F0502020204030204" pitchFamily="34" charset="0"/>
                          <a:ea typeface="Times New Roman" panose="02020603050405020304" pitchFamily="18" charset="0"/>
                          <a:cs typeface="Times New Roman" panose="02020603050405020304" pitchFamily="18" charset="0"/>
                        </a:rPr>
                        <a:t>Supports the client’s well-being, without imposing his/her own Belgian standards and values upon the client.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96855827"/>
                  </a:ext>
                </a:extLst>
              </a:tr>
              <a:tr h="217469">
                <a:tc>
                  <a:txBody>
                    <a:bodyPr/>
                    <a:lstStyle/>
                    <a:p>
                      <a:pPr algn="l">
                        <a:lnSpc>
                          <a:spcPts val="1400"/>
                        </a:lnSpc>
                        <a:spcAft>
                          <a:spcPts val="0"/>
                        </a:spcAft>
                        <a:tabLst>
                          <a:tab pos="226695" algn="l"/>
                          <a:tab pos="4860925" algn="r"/>
                          <a:tab pos="4860925" algn="r"/>
                        </a:tabLst>
                      </a:pPr>
                      <a:r>
                        <a:rPr lang="en-US" sz="1000" b="0">
                          <a:effectLst/>
                          <a:latin typeface="Calibri" panose="020F0502020204030204" pitchFamily="34" charset="0"/>
                          <a:ea typeface="Times New Roman" panose="02020603050405020304" pitchFamily="18" charset="0"/>
                          <a:cs typeface="Times New Roman" panose="02020603050405020304" pitchFamily="18" charset="0"/>
                        </a:rPr>
                        <a:t>Respects national and international legislation (e.g. privacy)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44088922"/>
                  </a:ext>
                </a:extLst>
              </a:tr>
              <a:tr h="207647">
                <a:tc>
                  <a:txBody>
                    <a:bodyPr/>
                    <a:lstStyle/>
                    <a:p>
                      <a:pPr algn="l">
                        <a:lnSpc>
                          <a:spcPts val="1400"/>
                        </a:lnSpc>
                        <a:spcAft>
                          <a:spcPts val="0"/>
                        </a:spcAft>
                        <a:tabLst>
                          <a:tab pos="226695" algn="l"/>
                          <a:tab pos="4860925" algn="r"/>
                          <a:tab pos="4860925" algn="r"/>
                        </a:tabLs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4 BALANCE*</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1000">
                          <a:effectLst/>
                          <a:latin typeface="Calibri" panose="020F0502020204030204" pitchFamily="34" charset="0"/>
                          <a:ea typeface="Times New Roman" panose="02020603050405020304" pitchFamily="18" charset="0"/>
                          <a:cs typeface="Times New Roman" panose="02020603050405020304" pitchFamily="18" charset="0"/>
                        </a:rPr>
                        <a:t>0</a:t>
                      </a:r>
                      <a:endParaRPr lang="nl-BE"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1000">
                          <a:effectLst/>
                          <a:latin typeface="Calibri" panose="020F0502020204030204" pitchFamily="34" charset="0"/>
                          <a:ea typeface="Times New Roman" panose="02020603050405020304" pitchFamily="18" charset="0"/>
                          <a:cs typeface="Times New Roman" panose="02020603050405020304" pitchFamily="18" charset="0"/>
                        </a:rPr>
                        <a:t>1</a:t>
                      </a:r>
                      <a:endParaRPr lang="nl-BE"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1000">
                          <a:effectLst/>
                          <a:latin typeface="Calibri" panose="020F0502020204030204" pitchFamily="34" charset="0"/>
                          <a:ea typeface="Times New Roman" panose="02020603050405020304" pitchFamily="18" charset="0"/>
                          <a:cs typeface="Times New Roman" panose="02020603050405020304" pitchFamily="18" charset="0"/>
                        </a:rPr>
                        <a:t>2</a:t>
                      </a:r>
                      <a:endParaRPr lang="nl-BE"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1000">
                          <a:effectLst/>
                          <a:latin typeface="Calibri" panose="020F0502020204030204" pitchFamily="34" charset="0"/>
                          <a:ea typeface="Times New Roman" panose="02020603050405020304" pitchFamily="18" charset="0"/>
                          <a:cs typeface="Times New Roman" panose="02020603050405020304" pitchFamily="18" charset="0"/>
                        </a:rPr>
                        <a:t>3</a:t>
                      </a:r>
                      <a:endParaRPr lang="nl-BE"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1000">
                          <a:effectLst/>
                          <a:latin typeface="Calibri" panose="020F0502020204030204" pitchFamily="34" charset="0"/>
                          <a:ea typeface="Times New Roman" panose="02020603050405020304" pitchFamily="18" charset="0"/>
                          <a:cs typeface="Times New Roman" panose="02020603050405020304" pitchFamily="18" charset="0"/>
                        </a:rPr>
                        <a:t>/</a:t>
                      </a:r>
                      <a:endParaRPr lang="nl-BE"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extLst>
                  <a:ext uri="{0D108BD9-81ED-4DB2-BD59-A6C34878D82A}">
                    <a16:rowId xmlns:a16="http://schemas.microsoft.com/office/drawing/2014/main" val="3610088458"/>
                  </a:ext>
                </a:extLst>
              </a:tr>
              <a:tr h="207647">
                <a:tc>
                  <a:txBody>
                    <a:bodyPr/>
                    <a:lstStyle/>
                    <a:p>
                      <a:pPr algn="l">
                        <a:lnSpc>
                          <a:spcPts val="1400"/>
                        </a:lnSpc>
                        <a:spcAft>
                          <a:spcPts val="0"/>
                        </a:spcAft>
                        <a:tabLst>
                          <a:tab pos="226695" algn="l"/>
                          <a:tab pos="4860925" algn="r"/>
                          <a:tab pos="4860925" algn="r"/>
                        </a:tabLst>
                      </a:pPr>
                      <a:r>
                        <a:rPr lang="en-US" sz="1000" b="0">
                          <a:effectLst/>
                          <a:latin typeface="Calibri" panose="020F0502020204030204" pitchFamily="34" charset="0"/>
                          <a:ea typeface="Times New Roman" panose="02020603050405020304" pitchFamily="18" charset="0"/>
                          <a:cs typeface="Times New Roman" panose="02020603050405020304" pitchFamily="18" charset="0"/>
                        </a:rPr>
                        <a:t>Keeps a healty balance between professional and other roles</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ts val="1400"/>
                        </a:lnSpc>
                        <a:spcAft>
                          <a:spcPts val="0"/>
                        </a:spcAft>
                        <a:tabLst>
                          <a:tab pos="226695" algn="l"/>
                          <a:tab pos="4860925" algn="r"/>
                        </a:tabLst>
                      </a:pPr>
                      <a:r>
                        <a:rPr lang="en-US" sz="1000">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nl-BE"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nl-BE"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nl-BE"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nl-BE"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dirty="0">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nl-BE"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94131895"/>
                  </a:ext>
                </a:extLst>
              </a:tr>
            </a:tbl>
          </a:graphicData>
        </a:graphic>
      </p:graphicFrame>
      <p:sp>
        <p:nvSpPr>
          <p:cNvPr id="4" name="Tijdelijke aanduiding voor datum 3"/>
          <p:cNvSpPr>
            <a:spLocks noGrp="1"/>
          </p:cNvSpPr>
          <p:nvPr>
            <p:ph type="dt" sz="half" idx="10"/>
          </p:nvPr>
        </p:nvSpPr>
        <p:spPr/>
        <p:txBody>
          <a:bodyPr/>
          <a:lstStyle/>
          <a:p>
            <a:fld id="{C6D6CC19-C31C-41B6-9A0F-2E115C079C30}" type="datetime1">
              <a:rPr lang="nl-BE" smtClean="0"/>
              <a:t>17/03/2017</a:t>
            </a:fld>
            <a:endParaRPr lang="en-US"/>
          </a:p>
        </p:txBody>
      </p:sp>
      <p:sp>
        <p:nvSpPr>
          <p:cNvPr id="5" name="Tijdelijke aanduiding voor voettekst 4"/>
          <p:cNvSpPr>
            <a:spLocks noGrp="1"/>
          </p:cNvSpPr>
          <p:nvPr>
            <p:ph type="ftr" sz="quarter" idx="11"/>
          </p:nvPr>
        </p:nvSpPr>
        <p:spPr/>
        <p:txBody>
          <a:bodyPr/>
          <a:lstStyle/>
          <a:p>
            <a:r>
              <a:rPr lang="en-US" smtClean="0"/>
              <a:t>Belinda Drieghe</a:t>
            </a:r>
            <a:endParaRPr lang="en-US"/>
          </a:p>
        </p:txBody>
      </p:sp>
      <p:sp>
        <p:nvSpPr>
          <p:cNvPr id="6" name="Tijdelijke aanduiding voor dianummer 5"/>
          <p:cNvSpPr>
            <a:spLocks noGrp="1"/>
          </p:cNvSpPr>
          <p:nvPr>
            <p:ph type="sldNum" sz="quarter" idx="12"/>
          </p:nvPr>
        </p:nvSpPr>
        <p:spPr/>
        <p:txBody>
          <a:bodyPr/>
          <a:lstStyle/>
          <a:p>
            <a:fld id="{FCA3638F-6D52-644A-9831-93255061F043}" type="slidenum">
              <a:rPr lang="nl-BE" smtClean="0"/>
              <a:t>2</a:t>
            </a:fld>
            <a:endParaRPr lang="nl-BE"/>
          </a:p>
        </p:txBody>
      </p:sp>
    </p:spTree>
    <p:extLst>
      <p:ext uri="{BB962C8B-B14F-4D97-AF65-F5344CB8AC3E}">
        <p14:creationId xmlns:p14="http://schemas.microsoft.com/office/powerpoint/2010/main" val="273235080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err="1"/>
              <a:t>Competences</a:t>
            </a:r>
            <a:r>
              <a:rPr lang="nl-BE" dirty="0"/>
              <a:t> </a:t>
            </a:r>
            <a:r>
              <a:rPr lang="nl-BE" dirty="0" err="1"/>
              <a:t>and</a:t>
            </a:r>
            <a:r>
              <a:rPr lang="nl-BE" dirty="0"/>
              <a:t> </a:t>
            </a:r>
            <a:r>
              <a:rPr lang="nl-BE" dirty="0" err="1"/>
              <a:t>key</a:t>
            </a:r>
            <a:r>
              <a:rPr lang="nl-BE" dirty="0"/>
              <a:t> </a:t>
            </a:r>
            <a:r>
              <a:rPr lang="nl-BE" dirty="0" err="1"/>
              <a:t>objectives</a:t>
            </a:r>
            <a:endParaRPr lang="nl-BE" dirty="0"/>
          </a:p>
        </p:txBody>
      </p:sp>
      <p:sp>
        <p:nvSpPr>
          <p:cNvPr id="3" name="Tijdelijke aanduiding voor inhoud 2"/>
          <p:cNvSpPr>
            <a:spLocks noGrp="1"/>
          </p:cNvSpPr>
          <p:nvPr>
            <p:ph idx="1"/>
          </p:nvPr>
        </p:nvSpPr>
        <p:spPr>
          <a:xfrm>
            <a:off x="657948" y="1085850"/>
            <a:ext cx="8028852" cy="5251025"/>
          </a:xfrm>
        </p:spPr>
        <p:txBody>
          <a:bodyPr>
            <a:normAutofit fontScale="25000" lnSpcReduction="20000"/>
          </a:bodyPr>
          <a:lstStyle/>
          <a:p>
            <a:r>
              <a:rPr lang="en-US" sz="4900" dirty="0"/>
              <a:t>2. Students can argue clinically in both </a:t>
            </a:r>
            <a:r>
              <a:rPr lang="en-US" sz="4900" dirty="0" smtClean="0"/>
              <a:t>simple, complex </a:t>
            </a:r>
            <a:r>
              <a:rPr lang="en-US" sz="4900" dirty="0"/>
              <a:t>and specialized care </a:t>
            </a:r>
            <a:r>
              <a:rPr lang="en-US" sz="4900" dirty="0" smtClean="0"/>
              <a:t>situations and provide </a:t>
            </a:r>
            <a:r>
              <a:rPr lang="en-US" sz="4900" dirty="0"/>
              <a:t>client-focused </a:t>
            </a:r>
            <a:r>
              <a:rPr lang="en-US" sz="4900" dirty="0" smtClean="0"/>
              <a:t>and client-oriented nursing </a:t>
            </a:r>
            <a:r>
              <a:rPr lang="en-US" sz="4900" dirty="0"/>
              <a:t>customized </a:t>
            </a:r>
            <a:r>
              <a:rPr lang="en-US" sz="4900" dirty="0" smtClean="0"/>
              <a:t>care.</a:t>
            </a:r>
          </a:p>
          <a:p>
            <a:endParaRPr lang="en-US" dirty="0" smtClean="0"/>
          </a:p>
          <a:p>
            <a:endParaRPr lang="en-US" sz="4800" b="0" dirty="0"/>
          </a:p>
          <a:p>
            <a:endParaRPr lang="en-US" sz="4800" b="0" dirty="0"/>
          </a:p>
          <a:p>
            <a:endParaRPr lang="en-US" sz="4800" b="0" dirty="0"/>
          </a:p>
          <a:p>
            <a:endParaRPr lang="en-US" sz="4800" b="0" dirty="0"/>
          </a:p>
          <a:p>
            <a:endParaRPr lang="en-US" sz="4800" b="0" dirty="0" smtClean="0"/>
          </a:p>
          <a:p>
            <a:endParaRPr lang="en-US" sz="4800" b="0" dirty="0" smtClean="0"/>
          </a:p>
          <a:p>
            <a:r>
              <a:rPr lang="en-US" sz="4800" b="0" dirty="0" smtClean="0"/>
              <a:t>2.4</a:t>
            </a:r>
            <a:r>
              <a:rPr lang="en-US" sz="4800" b="0" dirty="0"/>
              <a:t>. Students formulate </a:t>
            </a:r>
            <a:r>
              <a:rPr lang="en-US" sz="4800" b="0" dirty="0" smtClean="0"/>
              <a:t>achievable </a:t>
            </a:r>
            <a:r>
              <a:rPr lang="en-US" sz="4800" b="0" dirty="0"/>
              <a:t>and concrete </a:t>
            </a:r>
            <a:r>
              <a:rPr lang="en-US" sz="4800" b="0" dirty="0" smtClean="0"/>
              <a:t>short and long terms objectives and determines priorities</a:t>
            </a:r>
            <a:r>
              <a:rPr lang="en-US" sz="4800" b="0" dirty="0"/>
              <a:t>.</a:t>
            </a:r>
          </a:p>
          <a:p>
            <a:endParaRPr lang="en-US" sz="4800" b="0" dirty="0"/>
          </a:p>
          <a:p>
            <a:r>
              <a:rPr lang="en-US" sz="4800" b="0" dirty="0"/>
              <a:t>2.5. The student formulates and </a:t>
            </a:r>
            <a:r>
              <a:rPr lang="en-US" sz="4800" b="0" dirty="0" smtClean="0"/>
              <a:t>discuss </a:t>
            </a:r>
            <a:r>
              <a:rPr lang="en-US" sz="4800" b="0" dirty="0"/>
              <a:t>nursing interventions</a:t>
            </a:r>
          </a:p>
          <a:p>
            <a:endParaRPr lang="en-US" sz="4800" b="0" dirty="0"/>
          </a:p>
          <a:p>
            <a:r>
              <a:rPr lang="en-US" sz="4800" b="0" dirty="0"/>
              <a:t>2.6 The student </a:t>
            </a:r>
            <a:r>
              <a:rPr lang="en-US" sz="4800" b="0" dirty="0" smtClean="0"/>
              <a:t>makes </a:t>
            </a:r>
            <a:r>
              <a:rPr lang="en-US" sz="4800" b="0" dirty="0"/>
              <a:t>individualized care plans</a:t>
            </a:r>
          </a:p>
          <a:p>
            <a:endParaRPr lang="en-US" sz="4800" b="0" dirty="0"/>
          </a:p>
          <a:p>
            <a:endParaRPr lang="en-US" sz="4800" b="0" dirty="0" smtClean="0"/>
          </a:p>
          <a:p>
            <a:endParaRPr lang="en-US" sz="4800" b="0" dirty="0" smtClean="0"/>
          </a:p>
          <a:p>
            <a:r>
              <a:rPr lang="en-US" sz="4800" b="0" dirty="0" smtClean="0"/>
              <a:t>2.8</a:t>
            </a:r>
            <a:r>
              <a:rPr lang="en-US" sz="4800" b="0" dirty="0"/>
              <a:t>. Students make proper use of appropriate technology</a:t>
            </a:r>
          </a:p>
          <a:p>
            <a:endParaRPr lang="en-US" sz="4800" b="0" dirty="0" smtClean="0"/>
          </a:p>
          <a:p>
            <a:endParaRPr lang="en-US" sz="4800" b="0" dirty="0"/>
          </a:p>
          <a:p>
            <a:r>
              <a:rPr lang="en-US" sz="4800" b="0" dirty="0"/>
              <a:t>2.10. The student evaluates and refines the </a:t>
            </a:r>
            <a:r>
              <a:rPr lang="en-US" sz="4800" b="0" dirty="0" smtClean="0"/>
              <a:t>caring process.</a:t>
            </a:r>
            <a:endParaRPr lang="en-US" sz="4800" b="0" dirty="0"/>
          </a:p>
          <a:p>
            <a:endParaRPr lang="nl-BE" dirty="0"/>
          </a:p>
        </p:txBody>
      </p:sp>
      <p:sp>
        <p:nvSpPr>
          <p:cNvPr id="4" name="Tijdelijke aanduiding voor datum 3"/>
          <p:cNvSpPr>
            <a:spLocks noGrp="1"/>
          </p:cNvSpPr>
          <p:nvPr>
            <p:ph type="dt" sz="half" idx="10"/>
          </p:nvPr>
        </p:nvSpPr>
        <p:spPr/>
        <p:txBody>
          <a:bodyPr/>
          <a:lstStyle/>
          <a:p>
            <a:fld id="{8065EF92-4DAF-4A1F-B558-A6E6BE546B8A}" type="datetime1">
              <a:rPr lang="nl-BE" smtClean="0"/>
              <a:t>17/03/2017</a:t>
            </a:fld>
            <a:endParaRPr lang="en-US"/>
          </a:p>
        </p:txBody>
      </p:sp>
      <p:sp>
        <p:nvSpPr>
          <p:cNvPr id="5" name="Tijdelijke aanduiding voor voettekst 4"/>
          <p:cNvSpPr>
            <a:spLocks noGrp="1"/>
          </p:cNvSpPr>
          <p:nvPr>
            <p:ph type="ftr" sz="quarter" idx="11"/>
          </p:nvPr>
        </p:nvSpPr>
        <p:spPr/>
        <p:txBody>
          <a:bodyPr/>
          <a:lstStyle/>
          <a:p>
            <a:r>
              <a:rPr lang="en-US" smtClean="0"/>
              <a:t>Belinda Drieghe</a:t>
            </a:r>
            <a:endParaRPr lang="en-US"/>
          </a:p>
        </p:txBody>
      </p:sp>
      <p:sp>
        <p:nvSpPr>
          <p:cNvPr id="6" name="Tijdelijke aanduiding voor dianummer 5"/>
          <p:cNvSpPr>
            <a:spLocks noGrp="1"/>
          </p:cNvSpPr>
          <p:nvPr>
            <p:ph type="sldNum" sz="quarter" idx="12"/>
          </p:nvPr>
        </p:nvSpPr>
        <p:spPr/>
        <p:txBody>
          <a:bodyPr/>
          <a:lstStyle/>
          <a:p>
            <a:fld id="{FCA3638F-6D52-644A-9831-93255061F043}" type="slidenum">
              <a:rPr lang="nl-BE" smtClean="0"/>
              <a:t>3</a:t>
            </a:fld>
            <a:endParaRPr lang="nl-BE"/>
          </a:p>
        </p:txBody>
      </p:sp>
      <p:graphicFrame>
        <p:nvGraphicFramePr>
          <p:cNvPr id="7" name="Tabel 6"/>
          <p:cNvGraphicFramePr>
            <a:graphicFrameLocks noGrp="1"/>
          </p:cNvGraphicFramePr>
          <p:nvPr>
            <p:extLst/>
          </p:nvPr>
        </p:nvGraphicFramePr>
        <p:xfrm>
          <a:off x="683604" y="1572446"/>
          <a:ext cx="7654851" cy="822960"/>
        </p:xfrm>
        <a:graphic>
          <a:graphicData uri="http://schemas.openxmlformats.org/drawingml/2006/table">
            <a:tbl>
              <a:tblPr firstRow="1" bandRow="1">
                <a:tableStyleId>{5C22544A-7EE6-4342-B048-85BDC9FD1C3A}</a:tableStyleId>
              </a:tblPr>
              <a:tblGrid>
                <a:gridCol w="7654851">
                  <a:extLst>
                    <a:ext uri="{9D8B030D-6E8A-4147-A177-3AD203B41FA5}">
                      <a16:colId xmlns:a16="http://schemas.microsoft.com/office/drawing/2014/main" val="2328192452"/>
                    </a:ext>
                  </a:extLst>
                </a:gridCol>
              </a:tblGrid>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0" dirty="0" smtClean="0">
                          <a:solidFill>
                            <a:schemeClr val="tx1"/>
                          </a:solidFill>
                        </a:rPr>
                        <a:t>2.1 The student collects relevant information on somatic, psychological, social and existential level.</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dirty="0" smtClean="0">
                        <a:solidFill>
                          <a:schemeClr val="tx1"/>
                        </a:solidFill>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dirty="0" smtClean="0">
                          <a:solidFill>
                            <a:schemeClr val="tx1"/>
                          </a:solidFill>
                        </a:rPr>
                        <a:t>2.2. The student observes and analyzes responses of the patient/client of being ill, illness, treatment and care, and will identify the expectations, desires and questions.</a:t>
                      </a:r>
                    </a:p>
                  </a:txBody>
                  <a:tcPr/>
                </a:tc>
                <a:extLst>
                  <a:ext uri="{0D108BD9-81ED-4DB2-BD59-A6C34878D82A}">
                    <a16:rowId xmlns:a16="http://schemas.microsoft.com/office/drawing/2014/main" val="2152911055"/>
                  </a:ext>
                </a:extLst>
              </a:tr>
            </a:tbl>
          </a:graphicData>
        </a:graphic>
      </p:graphicFrame>
      <p:graphicFrame>
        <p:nvGraphicFramePr>
          <p:cNvPr id="8" name="Tabel 7"/>
          <p:cNvGraphicFramePr>
            <a:graphicFrameLocks noGrp="1"/>
          </p:cNvGraphicFramePr>
          <p:nvPr>
            <p:extLst/>
          </p:nvPr>
        </p:nvGraphicFramePr>
        <p:xfrm>
          <a:off x="683604" y="2551558"/>
          <a:ext cx="7654851" cy="370840"/>
        </p:xfrm>
        <a:graphic>
          <a:graphicData uri="http://schemas.openxmlformats.org/drawingml/2006/table">
            <a:tbl>
              <a:tblPr firstRow="1" bandRow="1">
                <a:tableStyleId>{5C22544A-7EE6-4342-B048-85BDC9FD1C3A}</a:tableStyleId>
              </a:tblPr>
              <a:tblGrid>
                <a:gridCol w="7654851">
                  <a:extLst>
                    <a:ext uri="{9D8B030D-6E8A-4147-A177-3AD203B41FA5}">
                      <a16:colId xmlns:a16="http://schemas.microsoft.com/office/drawing/2014/main" val="485149038"/>
                    </a:ext>
                  </a:extLst>
                </a:gridCol>
              </a:tblGrid>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0" dirty="0" smtClean="0">
                          <a:solidFill>
                            <a:sysClr val="windowText" lastClr="000000"/>
                          </a:solidFill>
                        </a:rPr>
                        <a:t>2.3. The student identifies the nursing diagnoses from the collected data.</a:t>
                      </a:r>
                    </a:p>
                  </a:txBody>
                  <a:tcPr>
                    <a:solidFill>
                      <a:srgbClr val="FFFF00"/>
                    </a:solidFill>
                  </a:tcPr>
                </a:tc>
                <a:extLst>
                  <a:ext uri="{0D108BD9-81ED-4DB2-BD59-A6C34878D82A}">
                    <a16:rowId xmlns:a16="http://schemas.microsoft.com/office/drawing/2014/main" val="3292692152"/>
                  </a:ext>
                </a:extLst>
              </a:tr>
            </a:tbl>
          </a:graphicData>
        </a:graphic>
      </p:graphicFrame>
      <p:graphicFrame>
        <p:nvGraphicFramePr>
          <p:cNvPr id="9" name="Tabel 8"/>
          <p:cNvGraphicFramePr>
            <a:graphicFrameLocks noGrp="1"/>
          </p:cNvGraphicFramePr>
          <p:nvPr>
            <p:extLst/>
          </p:nvPr>
        </p:nvGraphicFramePr>
        <p:xfrm>
          <a:off x="683604" y="4172436"/>
          <a:ext cx="7654851" cy="457200"/>
        </p:xfrm>
        <a:graphic>
          <a:graphicData uri="http://schemas.openxmlformats.org/drawingml/2006/table">
            <a:tbl>
              <a:tblPr firstRow="1" bandRow="1">
                <a:tableStyleId>{5C22544A-7EE6-4342-B048-85BDC9FD1C3A}</a:tableStyleId>
              </a:tblPr>
              <a:tblGrid>
                <a:gridCol w="7654851">
                  <a:extLst>
                    <a:ext uri="{9D8B030D-6E8A-4147-A177-3AD203B41FA5}">
                      <a16:colId xmlns:a16="http://schemas.microsoft.com/office/drawing/2014/main" val="490307944"/>
                    </a:ext>
                  </a:extLst>
                </a:gridCol>
              </a:tblGrid>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0" dirty="0" smtClean="0">
                          <a:solidFill>
                            <a:sysClr val="windowText" lastClr="000000"/>
                          </a:solidFill>
                        </a:rPr>
                        <a:t>2.7. The student performs nursing interventions in accordance with the nursing basics (hygiene, sterility, comfort, privacy, self-care and participation, safety, ergonomics, economics, ecology).</a:t>
                      </a:r>
                    </a:p>
                  </a:txBody>
                  <a:tcPr>
                    <a:solidFill>
                      <a:srgbClr val="FFC000"/>
                    </a:solidFill>
                  </a:tcPr>
                </a:tc>
                <a:extLst>
                  <a:ext uri="{0D108BD9-81ED-4DB2-BD59-A6C34878D82A}">
                    <a16:rowId xmlns:a16="http://schemas.microsoft.com/office/drawing/2014/main" val="1516637563"/>
                  </a:ext>
                </a:extLst>
              </a:tr>
            </a:tbl>
          </a:graphicData>
        </a:graphic>
      </p:graphicFrame>
      <p:graphicFrame>
        <p:nvGraphicFramePr>
          <p:cNvPr id="10" name="Tabel 9"/>
          <p:cNvGraphicFramePr>
            <a:graphicFrameLocks noGrp="1"/>
          </p:cNvGraphicFramePr>
          <p:nvPr>
            <p:extLst/>
          </p:nvPr>
        </p:nvGraphicFramePr>
        <p:xfrm>
          <a:off x="683603" y="5021943"/>
          <a:ext cx="7654851" cy="370840"/>
        </p:xfrm>
        <a:graphic>
          <a:graphicData uri="http://schemas.openxmlformats.org/drawingml/2006/table">
            <a:tbl>
              <a:tblPr firstRow="1" bandRow="1">
                <a:tableStyleId>{5C22544A-7EE6-4342-B048-85BDC9FD1C3A}</a:tableStyleId>
              </a:tblPr>
              <a:tblGrid>
                <a:gridCol w="7654851">
                  <a:extLst>
                    <a:ext uri="{9D8B030D-6E8A-4147-A177-3AD203B41FA5}">
                      <a16:colId xmlns:a16="http://schemas.microsoft.com/office/drawing/2014/main" val="1443584258"/>
                    </a:ext>
                  </a:extLst>
                </a:gridCol>
              </a:tblGrid>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0" dirty="0" smtClean="0">
                          <a:solidFill>
                            <a:sysClr val="windowText" lastClr="000000"/>
                          </a:solidFill>
                        </a:rPr>
                        <a:t>2.9. The student reports both in writing and orally in a complete and correct manner</a:t>
                      </a:r>
                    </a:p>
                  </a:txBody>
                  <a:tcPr>
                    <a:solidFill>
                      <a:srgbClr val="00B0F0"/>
                    </a:solidFill>
                  </a:tcPr>
                </a:tc>
                <a:extLst>
                  <a:ext uri="{0D108BD9-81ED-4DB2-BD59-A6C34878D82A}">
                    <a16:rowId xmlns:a16="http://schemas.microsoft.com/office/drawing/2014/main" val="744965199"/>
                  </a:ext>
                </a:extLst>
              </a:tr>
            </a:tbl>
          </a:graphicData>
        </a:graphic>
      </p:graphicFrame>
    </p:spTree>
    <p:extLst>
      <p:ext uri="{BB962C8B-B14F-4D97-AF65-F5344CB8AC3E}">
        <p14:creationId xmlns:p14="http://schemas.microsoft.com/office/powerpoint/2010/main" val="102955687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Tijdelijke aanduiding voor inhoud 11"/>
          <p:cNvGraphicFramePr>
            <a:graphicFrameLocks noGrp="1"/>
          </p:cNvGraphicFramePr>
          <p:nvPr>
            <p:ph idx="1"/>
            <p:extLst/>
          </p:nvPr>
        </p:nvGraphicFramePr>
        <p:xfrm>
          <a:off x="1993959" y="110152"/>
          <a:ext cx="5356106" cy="6058259"/>
        </p:xfrm>
        <a:graphic>
          <a:graphicData uri="http://schemas.openxmlformats.org/drawingml/2006/table">
            <a:tbl>
              <a:tblPr firstRow="1" firstCol="1" lastRow="1" lastCol="1" bandRow="1" bandCol="1"/>
              <a:tblGrid>
                <a:gridCol w="3595696">
                  <a:extLst>
                    <a:ext uri="{9D8B030D-6E8A-4147-A177-3AD203B41FA5}">
                      <a16:colId xmlns:a16="http://schemas.microsoft.com/office/drawing/2014/main" val="2240731873"/>
                    </a:ext>
                  </a:extLst>
                </a:gridCol>
                <a:gridCol w="343145">
                  <a:extLst>
                    <a:ext uri="{9D8B030D-6E8A-4147-A177-3AD203B41FA5}">
                      <a16:colId xmlns:a16="http://schemas.microsoft.com/office/drawing/2014/main" val="2262255281"/>
                    </a:ext>
                  </a:extLst>
                </a:gridCol>
                <a:gridCol w="274464">
                  <a:extLst>
                    <a:ext uri="{9D8B030D-6E8A-4147-A177-3AD203B41FA5}">
                      <a16:colId xmlns:a16="http://schemas.microsoft.com/office/drawing/2014/main" val="4293613147"/>
                    </a:ext>
                  </a:extLst>
                </a:gridCol>
                <a:gridCol w="382199">
                  <a:extLst>
                    <a:ext uri="{9D8B030D-6E8A-4147-A177-3AD203B41FA5}">
                      <a16:colId xmlns:a16="http://schemas.microsoft.com/office/drawing/2014/main" val="3918168547"/>
                    </a:ext>
                  </a:extLst>
                </a:gridCol>
                <a:gridCol w="383827">
                  <a:extLst>
                    <a:ext uri="{9D8B030D-6E8A-4147-A177-3AD203B41FA5}">
                      <a16:colId xmlns:a16="http://schemas.microsoft.com/office/drawing/2014/main" val="2395358065"/>
                    </a:ext>
                  </a:extLst>
                </a:gridCol>
                <a:gridCol w="376775">
                  <a:extLst>
                    <a:ext uri="{9D8B030D-6E8A-4147-A177-3AD203B41FA5}">
                      <a16:colId xmlns:a16="http://schemas.microsoft.com/office/drawing/2014/main" val="1968645202"/>
                    </a:ext>
                  </a:extLst>
                </a:gridCol>
              </a:tblGrid>
              <a:tr h="226888">
                <a:tc>
                  <a:txBody>
                    <a:bodyPr/>
                    <a:lstStyle/>
                    <a:p>
                      <a:pPr algn="l">
                        <a:lnSpc>
                          <a:spcPts val="1400"/>
                        </a:lnSpc>
                        <a:spcAft>
                          <a:spcPts val="0"/>
                        </a:spcAft>
                        <a:tabLst>
                          <a:tab pos="226695" algn="l"/>
                          <a:tab pos="4860925" algn="r"/>
                        </a:tabLst>
                      </a:pPr>
                      <a:r>
                        <a:rPr lang="en-US" sz="900" b="1" i="1">
                          <a:effectLst/>
                          <a:latin typeface="Calibri" panose="020F0502020204030204" pitchFamily="34" charset="0"/>
                          <a:ea typeface="Times New Roman" panose="02020603050405020304" pitchFamily="18" charset="0"/>
                          <a:cs typeface="Times New Roman" panose="02020603050405020304" pitchFamily="18" charset="0"/>
                        </a:rPr>
                        <a:t>ROLE 2: The nurse as CLINICAL ASSESSOR and CAREGIVER</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1" i="1">
                          <a:effectLst/>
                          <a:latin typeface="Calibri" panose="020F0502020204030204" pitchFamily="34" charset="0"/>
                          <a:ea typeface="Batang"/>
                          <a:cs typeface="Times New Roman" panose="02020603050405020304" pitchFamily="18" charset="0"/>
                        </a:rPr>
                        <a:t>I</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1" i="1">
                          <a:effectLst/>
                          <a:latin typeface="Calibri" panose="020F0502020204030204" pitchFamily="34" charset="0"/>
                          <a:ea typeface="Batang"/>
                          <a:cs typeface="Times New Roman" panose="02020603050405020304" pitchFamily="18" charset="0"/>
                        </a:rPr>
                        <a:t>M</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1" i="1">
                          <a:effectLst/>
                          <a:latin typeface="Calibri" panose="020F0502020204030204" pitchFamily="34" charset="0"/>
                          <a:ea typeface="Batang"/>
                          <a:cs typeface="Times New Roman" panose="02020603050405020304" pitchFamily="18" charset="0"/>
                        </a:rPr>
                        <a:t>G</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1" i="1">
                          <a:effectLst/>
                          <a:latin typeface="Calibri" panose="020F0502020204030204" pitchFamily="34" charset="0"/>
                          <a:ea typeface="Batang"/>
                          <a:cs typeface="Times New Roman" panose="02020603050405020304" pitchFamily="18" charset="0"/>
                        </a:rPr>
                        <a:t>VG</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1" i="1">
                          <a:effectLst/>
                          <a:latin typeface="Calibri" panose="020F0502020204030204" pitchFamily="34" charset="0"/>
                          <a:ea typeface="Batang"/>
                          <a:cs typeface="Times New Roman" panose="02020603050405020304" pitchFamily="18" charset="0"/>
                        </a:rPr>
                        <a:t>NA</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96420912"/>
                  </a:ext>
                </a:extLst>
              </a:tr>
              <a:tr h="160022">
                <a:tc>
                  <a:txBody>
                    <a:bodyPr/>
                    <a:lstStyle/>
                    <a:p>
                      <a:pPr algn="l">
                        <a:lnSpc>
                          <a:spcPts val="1400"/>
                        </a:lnSpc>
                        <a:spcAft>
                          <a:spcPts val="0"/>
                        </a:spcAft>
                        <a:tabLst>
                          <a:tab pos="226695" algn="l"/>
                          <a:tab pos="4860925" algn="r"/>
                          <a:tab pos="4860925" algn="r"/>
                        </a:tabLst>
                      </a:pPr>
                      <a:r>
                        <a:rPr lang="en-US" sz="900" b="1">
                          <a:effectLst/>
                          <a:latin typeface="Calibri" panose="020F0502020204030204" pitchFamily="34" charset="0"/>
                          <a:ea typeface="Times New Roman" panose="02020603050405020304" pitchFamily="18" charset="0"/>
                          <a:cs typeface="Times New Roman" panose="02020603050405020304" pitchFamily="18" charset="0"/>
                        </a:rPr>
                        <a:t>5 COLLECTION OF RELEVANT DATA</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900">
                          <a:effectLst/>
                          <a:latin typeface="Calibri" panose="020F0502020204030204" pitchFamily="34" charset="0"/>
                          <a:ea typeface="Times New Roman" panose="02020603050405020304" pitchFamily="18" charset="0"/>
                          <a:cs typeface="Times New Roman" panose="02020603050405020304" pitchFamily="18" charset="0"/>
                        </a:rPr>
                        <a:t>0</a:t>
                      </a:r>
                      <a:endParaRPr lang="nl-BE"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900">
                          <a:effectLst/>
                          <a:latin typeface="Calibri" panose="020F0502020204030204" pitchFamily="34" charset="0"/>
                          <a:ea typeface="Times New Roman" panose="02020603050405020304" pitchFamily="18" charset="0"/>
                          <a:cs typeface="Times New Roman" panose="02020603050405020304" pitchFamily="18" charset="0"/>
                        </a:rPr>
                        <a:t>1</a:t>
                      </a:r>
                      <a:endParaRPr lang="nl-BE"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900">
                          <a:effectLst/>
                          <a:latin typeface="Calibri" panose="020F0502020204030204" pitchFamily="34" charset="0"/>
                          <a:ea typeface="Times New Roman" panose="02020603050405020304" pitchFamily="18" charset="0"/>
                          <a:cs typeface="Times New Roman" panose="02020603050405020304" pitchFamily="18" charset="0"/>
                        </a:rPr>
                        <a:t>2</a:t>
                      </a:r>
                      <a:endParaRPr lang="nl-BE"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900">
                          <a:effectLst/>
                          <a:latin typeface="Calibri" panose="020F0502020204030204" pitchFamily="34" charset="0"/>
                          <a:ea typeface="Times New Roman" panose="02020603050405020304" pitchFamily="18" charset="0"/>
                          <a:cs typeface="Times New Roman" panose="02020603050405020304" pitchFamily="18" charset="0"/>
                        </a:rPr>
                        <a:t>3</a:t>
                      </a:r>
                      <a:endParaRPr lang="nl-BE"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900">
                          <a:effectLst/>
                          <a:latin typeface="Calibri" panose="020F0502020204030204" pitchFamily="34" charset="0"/>
                          <a:ea typeface="Times New Roman" panose="02020603050405020304" pitchFamily="18" charset="0"/>
                          <a:cs typeface="Times New Roman" panose="02020603050405020304" pitchFamily="18" charset="0"/>
                        </a:rPr>
                        <a:t>/</a:t>
                      </a:r>
                      <a:endParaRPr lang="nl-BE"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extLst>
                  <a:ext uri="{0D108BD9-81ED-4DB2-BD59-A6C34878D82A}">
                    <a16:rowId xmlns:a16="http://schemas.microsoft.com/office/drawing/2014/main" val="2129945164"/>
                  </a:ext>
                </a:extLst>
              </a:tr>
              <a:tr h="480065">
                <a:tc>
                  <a:txBody>
                    <a:bodyPr/>
                    <a:lstStyle/>
                    <a:p>
                      <a:pPr algn="l">
                        <a:lnSpc>
                          <a:spcPts val="1400"/>
                        </a:lnSpc>
                        <a:spcAft>
                          <a:spcPts val="0"/>
                        </a:spcAft>
                        <a:tabLst>
                          <a:tab pos="226695" algn="l"/>
                          <a:tab pos="4860925" algn="r"/>
                          <a:tab pos="4860925" algn="r"/>
                        </a:tabLst>
                      </a:pPr>
                      <a:r>
                        <a:rPr lang="en-US" sz="900" b="0" dirty="0">
                          <a:effectLst/>
                          <a:latin typeface="Calibri" panose="020F0502020204030204" pitchFamily="34" charset="0"/>
                          <a:ea typeface="Times New Roman" panose="02020603050405020304" pitchFamily="18" charset="0"/>
                          <a:cs typeface="Times New Roman" panose="02020603050405020304" pitchFamily="18" charset="0"/>
                        </a:rPr>
                        <a:t>Collects relevant data and is able to see connections between observations, disease, care and therapy, reactions and perspectives of the client and client system.</a:t>
                      </a:r>
                      <a:endParaRPr lang="nl-BE" sz="13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c>
                  <a:txBody>
                    <a:bodyPr/>
                    <a:lstStyle/>
                    <a:p>
                      <a:pPr algn="ctr">
                        <a:lnSpc>
                          <a:spcPts val="1400"/>
                        </a:lnSpc>
                        <a:spcAft>
                          <a:spcPts val="0"/>
                        </a:spcAft>
                        <a:tabLst>
                          <a:tab pos="226695" algn="l"/>
                          <a:tab pos="4860925" algn="r"/>
                        </a:tabLst>
                      </a:pPr>
                      <a:r>
                        <a:rPr lang="en-US" sz="900" b="0" i="1" dirty="0">
                          <a:effectLst/>
                          <a:latin typeface="Calibri" panose="020F0502020204030204" pitchFamily="34" charset="0"/>
                          <a:ea typeface="Batang"/>
                          <a:cs typeface="Times New Roman" panose="02020603050405020304" pitchFamily="18" charset="0"/>
                        </a:rPr>
                        <a:t> </a:t>
                      </a:r>
                      <a:endParaRPr lang="nl-BE" sz="13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ts val="1400"/>
                        </a:lnSpc>
                        <a:spcAft>
                          <a:spcPts val="0"/>
                        </a:spcAft>
                        <a:tabLst>
                          <a:tab pos="226695" algn="l"/>
                          <a:tab pos="4860925" algn="r"/>
                        </a:tabLst>
                      </a:pPr>
                      <a:r>
                        <a:rPr lang="en-US" sz="900" b="0" i="1" dirty="0">
                          <a:effectLst/>
                          <a:latin typeface="Calibri" panose="020F0502020204030204" pitchFamily="34" charset="0"/>
                          <a:ea typeface="Batang"/>
                          <a:cs typeface="Times New Roman" panose="02020603050405020304" pitchFamily="18" charset="0"/>
                        </a:rPr>
                        <a:t> </a:t>
                      </a:r>
                      <a:endParaRPr lang="nl-BE" sz="13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ts val="1400"/>
                        </a:lnSpc>
                        <a:spcAft>
                          <a:spcPts val="0"/>
                        </a:spcAft>
                        <a:tabLst>
                          <a:tab pos="226695" algn="l"/>
                          <a:tab pos="4860925" algn="r"/>
                        </a:tabLst>
                      </a:pPr>
                      <a:r>
                        <a:rPr lang="en-US" sz="900" b="0" i="1" dirty="0">
                          <a:effectLst/>
                          <a:latin typeface="Calibri" panose="020F0502020204030204" pitchFamily="34" charset="0"/>
                          <a:ea typeface="Batang"/>
                          <a:cs typeface="Times New Roman" panose="02020603050405020304" pitchFamily="18" charset="0"/>
                        </a:rPr>
                        <a:t> </a:t>
                      </a:r>
                      <a:endParaRPr lang="nl-BE" sz="13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ts val="1400"/>
                        </a:lnSpc>
                        <a:spcAft>
                          <a:spcPts val="0"/>
                        </a:spcAft>
                        <a:tabLst>
                          <a:tab pos="226695" algn="l"/>
                          <a:tab pos="4860925" algn="r"/>
                        </a:tabLst>
                      </a:pPr>
                      <a:r>
                        <a:rPr lang="en-US" sz="900" b="0" i="1" dirty="0">
                          <a:effectLst/>
                          <a:latin typeface="Calibri" panose="020F0502020204030204" pitchFamily="34" charset="0"/>
                          <a:ea typeface="Batang"/>
                          <a:cs typeface="Times New Roman" panose="02020603050405020304" pitchFamily="18" charset="0"/>
                        </a:rPr>
                        <a:t> </a:t>
                      </a:r>
                      <a:endParaRPr lang="nl-BE" sz="13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ts val="1400"/>
                        </a:lnSpc>
                        <a:spcAft>
                          <a:spcPts val="0"/>
                        </a:spcAft>
                        <a:tabLst>
                          <a:tab pos="226695" algn="l"/>
                          <a:tab pos="4860925" algn="r"/>
                        </a:tabLst>
                      </a:pPr>
                      <a:r>
                        <a:rPr lang="en-US" sz="900" b="0" i="1" dirty="0">
                          <a:effectLst/>
                          <a:latin typeface="Calibri" panose="020F0502020204030204" pitchFamily="34" charset="0"/>
                          <a:ea typeface="Batang"/>
                          <a:cs typeface="Times New Roman" panose="02020603050405020304" pitchFamily="18" charset="0"/>
                        </a:rPr>
                        <a:t> </a:t>
                      </a:r>
                      <a:endParaRPr lang="nl-BE" sz="13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962056550"/>
                  </a:ext>
                </a:extLst>
              </a:tr>
              <a:tr h="237175">
                <a:tc>
                  <a:txBody>
                    <a:bodyPr/>
                    <a:lstStyle/>
                    <a:p>
                      <a:pPr algn="l">
                        <a:lnSpc>
                          <a:spcPts val="1400"/>
                        </a:lnSpc>
                        <a:spcAft>
                          <a:spcPts val="0"/>
                        </a:spcAft>
                        <a:tabLst>
                          <a:tab pos="226695" algn="l"/>
                          <a:tab pos="4860925" algn="r"/>
                        </a:tabLst>
                      </a:pPr>
                      <a:r>
                        <a:rPr lang="en-US" sz="900" b="1">
                          <a:effectLst/>
                          <a:latin typeface="Calibri" panose="020F0502020204030204" pitchFamily="34" charset="0"/>
                          <a:ea typeface="Times New Roman" panose="02020603050405020304" pitchFamily="18" charset="0"/>
                          <a:cs typeface="Times New Roman" panose="02020603050405020304" pitchFamily="18" charset="0"/>
                        </a:rPr>
                        <a:t>6.</a:t>
                      </a:r>
                      <a:r>
                        <a:rPr lang="en-US" sz="900" b="0">
                          <a:effectLst/>
                          <a:latin typeface="Calibri" panose="020F0502020204030204" pitchFamily="34" charset="0"/>
                          <a:ea typeface="Times New Roman" panose="02020603050405020304" pitchFamily="18" charset="0"/>
                          <a:cs typeface="Times New Roman" panose="02020603050405020304" pitchFamily="18" charset="0"/>
                        </a:rPr>
                        <a:t> </a:t>
                      </a:r>
                      <a:r>
                        <a:rPr lang="en-US" sz="900" b="1">
                          <a:effectLst/>
                          <a:latin typeface="Calibri" panose="020F0502020204030204" pitchFamily="34" charset="0"/>
                          <a:ea typeface="Times New Roman" panose="02020603050405020304" pitchFamily="18" charset="0"/>
                          <a:cs typeface="Times New Roman" panose="02020603050405020304" pitchFamily="18" charset="0"/>
                        </a:rPr>
                        <a:t>IDENTIFICATION OF NURSING PROBLEMS</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0</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1</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2</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3</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extLst>
                  <a:ext uri="{0D108BD9-81ED-4DB2-BD59-A6C34878D82A}">
                    <a16:rowId xmlns:a16="http://schemas.microsoft.com/office/drawing/2014/main" val="2347171740"/>
                  </a:ext>
                </a:extLst>
              </a:tr>
              <a:tr h="237175">
                <a:tc>
                  <a:txBody>
                    <a:bodyPr/>
                    <a:lstStyle/>
                    <a:p>
                      <a:pPr algn="l">
                        <a:lnSpc>
                          <a:spcPts val="1400"/>
                        </a:lnSpc>
                        <a:spcAft>
                          <a:spcPts val="0"/>
                        </a:spcAft>
                        <a:tabLst>
                          <a:tab pos="226695" algn="l"/>
                          <a:tab pos="4860925" algn="r"/>
                        </a:tabLst>
                      </a:pPr>
                      <a:r>
                        <a:rPr lang="en-US" sz="900" b="0" dirty="0">
                          <a:effectLst/>
                          <a:latin typeface="Calibri" panose="020F0502020204030204" pitchFamily="34" charset="0"/>
                          <a:ea typeface="Times New Roman" panose="02020603050405020304" pitchFamily="18" charset="0"/>
                          <a:cs typeface="Times New Roman" panose="02020603050405020304" pitchFamily="18" charset="0"/>
                        </a:rPr>
                        <a:t>Identifies nursing diagnosis and is able to prioritize</a:t>
                      </a:r>
                      <a:endParaRPr lang="nl-BE" sz="13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 </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 </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 </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 </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 </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82893890"/>
                  </a:ext>
                </a:extLst>
              </a:tr>
              <a:tr h="237175">
                <a:tc>
                  <a:txBody>
                    <a:bodyPr/>
                    <a:lstStyle/>
                    <a:p>
                      <a:pPr algn="l">
                        <a:lnSpc>
                          <a:spcPts val="1400"/>
                        </a:lnSpc>
                        <a:spcAft>
                          <a:spcPts val="0"/>
                        </a:spcAft>
                        <a:tabLst>
                          <a:tab pos="226695" algn="l"/>
                          <a:tab pos="4860925" algn="r"/>
                        </a:tabLst>
                      </a:pPr>
                      <a:r>
                        <a:rPr lang="en-US" sz="900" b="1">
                          <a:effectLst/>
                          <a:latin typeface="Calibri" panose="020F0502020204030204" pitchFamily="34" charset="0"/>
                          <a:ea typeface="Times New Roman" panose="02020603050405020304" pitchFamily="18" charset="0"/>
                          <a:cs typeface="Times New Roman" panose="02020603050405020304" pitchFamily="18" charset="0"/>
                        </a:rPr>
                        <a:t>7. PERFORM A NURSING ACT IN A RESPONSIBLE WAY*</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0</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1</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2</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3</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extLst>
                  <a:ext uri="{0D108BD9-81ED-4DB2-BD59-A6C34878D82A}">
                    <a16:rowId xmlns:a16="http://schemas.microsoft.com/office/drawing/2014/main" val="3043870626"/>
                  </a:ext>
                </a:extLst>
              </a:tr>
              <a:tr h="320044">
                <a:tc>
                  <a:txBody>
                    <a:bodyPr/>
                    <a:lstStyle/>
                    <a:p>
                      <a:pPr algn="l">
                        <a:lnSpc>
                          <a:spcPts val="1400"/>
                        </a:lnSpc>
                        <a:spcAft>
                          <a:spcPts val="0"/>
                        </a:spcAft>
                        <a:tabLst>
                          <a:tab pos="226695" algn="l"/>
                          <a:tab pos="4860925" algn="r"/>
                        </a:tabLst>
                      </a:pPr>
                      <a:r>
                        <a:rPr lang="en-US" sz="900" b="0" dirty="0">
                          <a:effectLst/>
                          <a:latin typeface="Calibri" panose="020F0502020204030204" pitchFamily="34" charset="0"/>
                          <a:ea typeface="Times New Roman" panose="02020603050405020304" pitchFamily="18" charset="0"/>
                          <a:cs typeface="Times New Roman" panose="02020603050405020304" pitchFamily="18" charset="0"/>
                        </a:rPr>
                        <a:t>Acts according to basic nursing principles (hygiene, sterility, comfort, experience, participation, safety, </a:t>
                      </a:r>
                      <a:r>
                        <a:rPr lang="en-US" sz="900" b="0" dirty="0" err="1">
                          <a:effectLst/>
                          <a:latin typeface="Calibri" panose="020F0502020204030204" pitchFamily="34" charset="0"/>
                          <a:ea typeface="Times New Roman" panose="02020603050405020304" pitchFamily="18" charset="0"/>
                          <a:cs typeface="Times New Roman" panose="02020603050405020304" pitchFamily="18" charset="0"/>
                        </a:rPr>
                        <a:t>ergonomy</a:t>
                      </a:r>
                      <a:r>
                        <a:rPr lang="en-US" sz="900" b="0" dirty="0">
                          <a:effectLst/>
                          <a:latin typeface="Calibri" panose="020F0502020204030204" pitchFamily="34" charset="0"/>
                          <a:ea typeface="Times New Roman" panose="02020603050405020304" pitchFamily="18" charset="0"/>
                          <a:cs typeface="Times New Roman" panose="02020603050405020304" pitchFamily="18" charset="0"/>
                        </a:rPr>
                        <a:t> and ecology).</a:t>
                      </a:r>
                      <a:endParaRPr lang="nl-BE" sz="13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lnSpc>
                          <a:spcPts val="1400"/>
                        </a:lnSpc>
                        <a:spcAft>
                          <a:spcPts val="0"/>
                        </a:spcAft>
                        <a:tabLst>
                          <a:tab pos="226695" algn="l"/>
                          <a:tab pos="4860925" algn="r"/>
                        </a:tabLst>
                      </a:pPr>
                      <a:r>
                        <a:rPr lang="en-US" sz="900" b="0" i="1" dirty="0">
                          <a:effectLst/>
                          <a:latin typeface="Calibri" panose="020F0502020204030204" pitchFamily="34" charset="0"/>
                          <a:ea typeface="Batang"/>
                          <a:cs typeface="Times New Roman" panose="02020603050405020304" pitchFamily="18" charset="0"/>
                        </a:rPr>
                        <a:t> </a:t>
                      </a:r>
                      <a:endParaRPr lang="nl-BE" sz="13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0" i="1" dirty="0">
                          <a:effectLst/>
                          <a:latin typeface="Calibri" panose="020F0502020204030204" pitchFamily="34" charset="0"/>
                          <a:ea typeface="Batang"/>
                          <a:cs typeface="Times New Roman" panose="02020603050405020304" pitchFamily="18" charset="0"/>
                        </a:rPr>
                        <a:t> </a:t>
                      </a:r>
                      <a:endParaRPr lang="nl-BE" sz="13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0" i="1" dirty="0">
                          <a:effectLst/>
                          <a:latin typeface="Calibri" panose="020F0502020204030204" pitchFamily="34" charset="0"/>
                          <a:ea typeface="Batang"/>
                          <a:cs typeface="Times New Roman" panose="02020603050405020304" pitchFamily="18" charset="0"/>
                        </a:rPr>
                        <a:t> </a:t>
                      </a:r>
                      <a:endParaRPr lang="nl-BE" sz="13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0" i="1" dirty="0">
                          <a:effectLst/>
                          <a:latin typeface="Calibri" panose="020F0502020204030204" pitchFamily="34" charset="0"/>
                          <a:ea typeface="Batang"/>
                          <a:cs typeface="Times New Roman" panose="02020603050405020304" pitchFamily="18" charset="0"/>
                        </a:rPr>
                        <a:t> </a:t>
                      </a:r>
                      <a:endParaRPr lang="nl-BE" sz="13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0" i="1" dirty="0">
                          <a:effectLst/>
                          <a:latin typeface="Calibri" panose="020F0502020204030204" pitchFamily="34" charset="0"/>
                          <a:ea typeface="Batang"/>
                          <a:cs typeface="Times New Roman" panose="02020603050405020304" pitchFamily="18" charset="0"/>
                        </a:rPr>
                        <a:t> </a:t>
                      </a:r>
                      <a:endParaRPr lang="nl-BE" sz="13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72693522"/>
                  </a:ext>
                </a:extLst>
              </a:tr>
              <a:tr h="320044">
                <a:tc>
                  <a:txBody>
                    <a:bodyPr/>
                    <a:lstStyle/>
                    <a:p>
                      <a:pPr algn="l">
                        <a:lnSpc>
                          <a:spcPts val="1400"/>
                        </a:lnSpc>
                        <a:spcAft>
                          <a:spcPts val="0"/>
                        </a:spcAft>
                        <a:tabLst>
                          <a:tab pos="226695" algn="l"/>
                          <a:tab pos="4860925" algn="r"/>
                        </a:tabLst>
                      </a:pPr>
                      <a:r>
                        <a:rPr lang="en-US" sz="900" b="0">
                          <a:effectLst/>
                          <a:latin typeface="Calibri" panose="020F0502020204030204" pitchFamily="34" charset="0"/>
                          <a:ea typeface="Times New Roman" panose="02020603050405020304" pitchFamily="18" charset="0"/>
                          <a:cs typeface="Times New Roman" panose="02020603050405020304" pitchFamily="18" charset="0"/>
                        </a:rPr>
                        <a:t>Realises the nursing care in a correct and handy way, taking the allocated time, means and circumstances into account</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 </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 </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 </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 </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 </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85219471"/>
                  </a:ext>
                </a:extLst>
              </a:tr>
              <a:tr h="237175">
                <a:tc>
                  <a:txBody>
                    <a:bodyPr/>
                    <a:lstStyle/>
                    <a:p>
                      <a:pPr algn="l">
                        <a:lnSpc>
                          <a:spcPts val="1400"/>
                        </a:lnSpc>
                        <a:spcAft>
                          <a:spcPts val="0"/>
                        </a:spcAft>
                        <a:tabLst>
                          <a:tab pos="226695" algn="l"/>
                          <a:tab pos="4860925" algn="r"/>
                        </a:tabLst>
                      </a:pPr>
                      <a:r>
                        <a:rPr lang="en-US" sz="900" b="0">
                          <a:effectLst/>
                          <a:latin typeface="Calibri" panose="020F0502020204030204" pitchFamily="34" charset="0"/>
                          <a:ea typeface="Times New Roman" panose="02020603050405020304" pitchFamily="18" charset="0"/>
                          <a:cs typeface="Times New Roman" panose="02020603050405020304" pitchFamily="18" charset="0"/>
                        </a:rPr>
                        <a:t>Take measures to protect his/her own security </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 </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 </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 </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 </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 </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38850649"/>
                  </a:ext>
                </a:extLst>
              </a:tr>
              <a:tr h="237175">
                <a:tc>
                  <a:txBody>
                    <a:bodyPr/>
                    <a:lstStyle/>
                    <a:p>
                      <a:pPr algn="l">
                        <a:lnSpc>
                          <a:spcPts val="1400"/>
                        </a:lnSpc>
                        <a:spcAft>
                          <a:spcPts val="0"/>
                        </a:spcAft>
                        <a:tabLst>
                          <a:tab pos="226695" algn="l"/>
                          <a:tab pos="4860925" algn="r"/>
                        </a:tabLst>
                      </a:pPr>
                      <a:r>
                        <a:rPr lang="en-US" sz="900" b="1">
                          <a:effectLst/>
                          <a:latin typeface="Calibri" panose="020F0502020204030204" pitchFamily="34" charset="0"/>
                          <a:ea typeface="Times New Roman" panose="02020603050405020304" pitchFamily="18" charset="0"/>
                          <a:cs typeface="Times New Roman" panose="02020603050405020304" pitchFamily="18" charset="0"/>
                        </a:rPr>
                        <a:t>8. EVALUATION AND REPORTING</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0</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1</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2</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3</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extLst>
                  <a:ext uri="{0D108BD9-81ED-4DB2-BD59-A6C34878D82A}">
                    <a16:rowId xmlns:a16="http://schemas.microsoft.com/office/drawing/2014/main" val="3139206123"/>
                  </a:ext>
                </a:extLst>
              </a:tr>
              <a:tr h="320044">
                <a:tc>
                  <a:txBody>
                    <a:bodyPr/>
                    <a:lstStyle/>
                    <a:p>
                      <a:pPr algn="l">
                        <a:lnSpc>
                          <a:spcPts val="1400"/>
                        </a:lnSpc>
                        <a:spcAft>
                          <a:spcPts val="0"/>
                        </a:spcAft>
                        <a:tabLst>
                          <a:tab pos="226695" algn="l"/>
                          <a:tab pos="4860925" algn="r"/>
                        </a:tabLst>
                      </a:pPr>
                      <a:r>
                        <a:rPr lang="en-US" sz="900" b="0" dirty="0">
                          <a:effectLst/>
                          <a:latin typeface="Calibri" panose="020F0502020204030204" pitchFamily="34" charset="0"/>
                          <a:ea typeface="Times New Roman" panose="02020603050405020304" pitchFamily="18" charset="0"/>
                          <a:cs typeface="Times New Roman" panose="02020603050405020304" pitchFamily="18" charset="0"/>
                        </a:rPr>
                        <a:t>Evaluates the given care and reports in a timely, complete, structured and clear way. </a:t>
                      </a:r>
                      <a:endParaRPr lang="nl-BE" sz="13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 </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 </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 </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 </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 </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34811689"/>
                  </a:ext>
                </a:extLst>
              </a:tr>
              <a:tr h="237175">
                <a:tc>
                  <a:txBody>
                    <a:bodyPr/>
                    <a:lstStyle/>
                    <a:p>
                      <a:pPr algn="l">
                        <a:lnSpc>
                          <a:spcPts val="1400"/>
                        </a:lnSpc>
                        <a:spcAft>
                          <a:spcPts val="0"/>
                        </a:spcAft>
                        <a:tabLst>
                          <a:tab pos="226695" algn="l"/>
                          <a:tab pos="4860925" algn="r"/>
                        </a:tabLst>
                      </a:pPr>
                      <a:r>
                        <a:rPr lang="en-US" sz="900" b="1">
                          <a:effectLst/>
                          <a:latin typeface="Calibri" panose="020F0502020204030204" pitchFamily="34" charset="0"/>
                          <a:ea typeface="Times New Roman" panose="02020603050405020304" pitchFamily="18" charset="0"/>
                          <a:cs typeface="Times New Roman" panose="02020603050405020304" pitchFamily="18" charset="0"/>
                        </a:rPr>
                        <a:t>9. PREVENTION</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0</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1</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2</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3</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extLst>
                  <a:ext uri="{0D108BD9-81ED-4DB2-BD59-A6C34878D82A}">
                    <a16:rowId xmlns:a16="http://schemas.microsoft.com/office/drawing/2014/main" val="3504600536"/>
                  </a:ext>
                </a:extLst>
              </a:tr>
              <a:tr h="237175">
                <a:tc>
                  <a:txBody>
                    <a:bodyPr/>
                    <a:lstStyle/>
                    <a:p>
                      <a:pPr algn="l">
                        <a:lnSpc>
                          <a:spcPts val="1400"/>
                        </a:lnSpc>
                        <a:spcAft>
                          <a:spcPts val="0"/>
                        </a:spcAft>
                        <a:tabLst>
                          <a:tab pos="226695" algn="l"/>
                          <a:tab pos="4860925" algn="r"/>
                        </a:tabLst>
                      </a:pPr>
                      <a:r>
                        <a:rPr lang="en-US" sz="900" b="0">
                          <a:effectLst/>
                          <a:latin typeface="Calibri" panose="020F0502020204030204" pitchFamily="34" charset="0"/>
                          <a:ea typeface="Times New Roman" panose="02020603050405020304" pitchFamily="18" charset="0"/>
                          <a:cs typeface="Times New Roman" panose="02020603050405020304" pitchFamily="18" charset="0"/>
                        </a:rPr>
                        <a:t>Identifies health risks and stimulates health enhancing behaviour</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 </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 </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 </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 </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 </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81470381"/>
                  </a:ext>
                </a:extLst>
              </a:tr>
              <a:tr h="240604">
                <a:tc>
                  <a:txBody>
                    <a:bodyPr/>
                    <a:lstStyle/>
                    <a:p>
                      <a:pPr algn="l">
                        <a:lnSpc>
                          <a:spcPts val="1400"/>
                        </a:lnSpc>
                        <a:spcAft>
                          <a:spcPts val="0"/>
                        </a:spcAft>
                        <a:tabLst>
                          <a:tab pos="226695" algn="l"/>
                          <a:tab pos="4860925" algn="r"/>
                          <a:tab pos="4860925" algn="r"/>
                        </a:tabLst>
                      </a:pPr>
                      <a:r>
                        <a:rPr lang="en-US" sz="900" b="1" i="1">
                          <a:effectLst/>
                          <a:latin typeface="Calibri" panose="020F0502020204030204" pitchFamily="34" charset="0"/>
                          <a:ea typeface="Times New Roman" panose="02020603050405020304" pitchFamily="18" charset="0"/>
                          <a:cs typeface="Times New Roman" panose="02020603050405020304" pitchFamily="18" charset="0"/>
                        </a:rPr>
                        <a:t>ROLE 3 : The nurse as ORGANISATOR / COORDINATOR of care </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1" i="1">
                          <a:effectLst/>
                          <a:latin typeface="Calibri" panose="020F0502020204030204" pitchFamily="34" charset="0"/>
                          <a:ea typeface="Batang"/>
                          <a:cs typeface="Times New Roman" panose="02020603050405020304" pitchFamily="18" charset="0"/>
                        </a:rPr>
                        <a:t>I</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1" i="1">
                          <a:effectLst/>
                          <a:latin typeface="Calibri" panose="020F0502020204030204" pitchFamily="34" charset="0"/>
                          <a:ea typeface="Batang"/>
                          <a:cs typeface="Times New Roman" panose="02020603050405020304" pitchFamily="18" charset="0"/>
                        </a:rPr>
                        <a:t>M</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1" i="1">
                          <a:effectLst/>
                          <a:latin typeface="Calibri" panose="020F0502020204030204" pitchFamily="34" charset="0"/>
                          <a:ea typeface="Batang"/>
                          <a:cs typeface="Times New Roman" panose="02020603050405020304" pitchFamily="18" charset="0"/>
                        </a:rPr>
                        <a:t>G</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1" i="1">
                          <a:effectLst/>
                          <a:latin typeface="Calibri" panose="020F0502020204030204" pitchFamily="34" charset="0"/>
                          <a:ea typeface="Batang"/>
                          <a:cs typeface="Times New Roman" panose="02020603050405020304" pitchFamily="18" charset="0"/>
                        </a:rPr>
                        <a:t>VG</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1" i="1">
                          <a:effectLst/>
                          <a:latin typeface="Calibri" panose="020F0502020204030204" pitchFamily="34" charset="0"/>
                          <a:ea typeface="Batang"/>
                          <a:cs typeface="Times New Roman" panose="02020603050405020304" pitchFamily="18" charset="0"/>
                        </a:rPr>
                        <a:t>NA</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54039386"/>
                  </a:ext>
                </a:extLst>
              </a:tr>
              <a:tr h="169737">
                <a:tc>
                  <a:txBody>
                    <a:bodyPr/>
                    <a:lstStyle/>
                    <a:p>
                      <a:pPr>
                        <a:lnSpc>
                          <a:spcPts val="1400"/>
                        </a:lnSpc>
                        <a:spcAft>
                          <a:spcPts val="0"/>
                        </a:spcAft>
                        <a:tabLst>
                          <a:tab pos="226695" algn="l"/>
                          <a:tab pos="4860925" algn="r"/>
                          <a:tab pos="4860925" algn="r"/>
                        </a:tabLst>
                      </a:pPr>
                      <a:r>
                        <a:rPr lang="en-US" sz="900" b="1">
                          <a:effectLst/>
                          <a:latin typeface="Calibri" panose="020F0502020204030204" pitchFamily="34" charset="0"/>
                          <a:ea typeface="Times New Roman" panose="02020603050405020304" pitchFamily="18" charset="0"/>
                          <a:cs typeface="Times New Roman" panose="02020603050405020304" pitchFamily="18" charset="0"/>
                        </a:rPr>
                        <a:t>10. COORDINATION AND ORGANIZATION</a:t>
                      </a:r>
                      <a:endParaRPr lang="nl-BE"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900">
                          <a:effectLst/>
                          <a:latin typeface="Calibri" panose="020F0502020204030204" pitchFamily="34" charset="0"/>
                          <a:ea typeface="Times New Roman" panose="02020603050405020304" pitchFamily="18" charset="0"/>
                          <a:cs typeface="Times New Roman" panose="02020603050405020304" pitchFamily="18" charset="0"/>
                        </a:rPr>
                        <a:t>0</a:t>
                      </a:r>
                      <a:endParaRPr lang="nl-BE"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900">
                          <a:effectLst/>
                          <a:latin typeface="Calibri" panose="020F0502020204030204" pitchFamily="34" charset="0"/>
                          <a:ea typeface="Times New Roman" panose="02020603050405020304" pitchFamily="18" charset="0"/>
                          <a:cs typeface="Times New Roman" panose="02020603050405020304" pitchFamily="18" charset="0"/>
                        </a:rPr>
                        <a:t>1</a:t>
                      </a:r>
                      <a:endParaRPr lang="nl-BE"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900">
                          <a:effectLst/>
                          <a:latin typeface="Calibri" panose="020F0502020204030204" pitchFamily="34" charset="0"/>
                          <a:ea typeface="Times New Roman" panose="02020603050405020304" pitchFamily="18" charset="0"/>
                          <a:cs typeface="Times New Roman" panose="02020603050405020304" pitchFamily="18" charset="0"/>
                        </a:rPr>
                        <a:t>2</a:t>
                      </a:r>
                      <a:endParaRPr lang="nl-BE"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900">
                          <a:effectLst/>
                          <a:latin typeface="Calibri" panose="020F0502020204030204" pitchFamily="34" charset="0"/>
                          <a:ea typeface="Times New Roman" panose="02020603050405020304" pitchFamily="18" charset="0"/>
                          <a:cs typeface="Times New Roman" panose="02020603050405020304" pitchFamily="18" charset="0"/>
                        </a:rPr>
                        <a:t>3</a:t>
                      </a:r>
                      <a:endParaRPr lang="nl-BE"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900">
                          <a:effectLst/>
                          <a:latin typeface="Calibri" panose="020F0502020204030204" pitchFamily="34" charset="0"/>
                          <a:ea typeface="Times New Roman" panose="02020603050405020304" pitchFamily="18" charset="0"/>
                          <a:cs typeface="Times New Roman" panose="02020603050405020304" pitchFamily="18" charset="0"/>
                        </a:rPr>
                        <a:t>/</a:t>
                      </a:r>
                      <a:endParaRPr lang="nl-BE"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extLst>
                  <a:ext uri="{0D108BD9-81ED-4DB2-BD59-A6C34878D82A}">
                    <a16:rowId xmlns:a16="http://schemas.microsoft.com/office/drawing/2014/main" val="2516867748"/>
                  </a:ext>
                </a:extLst>
              </a:tr>
              <a:tr h="160022">
                <a:tc>
                  <a:txBody>
                    <a:bodyPr/>
                    <a:lstStyle/>
                    <a:p>
                      <a:pPr>
                        <a:lnSpc>
                          <a:spcPts val="1400"/>
                        </a:lnSpc>
                        <a:spcAft>
                          <a:spcPts val="0"/>
                        </a:spcAft>
                        <a:tabLst>
                          <a:tab pos="226695" algn="l"/>
                          <a:tab pos="4860925" algn="r"/>
                        </a:tabLst>
                      </a:pPr>
                      <a:r>
                        <a:rPr lang="en-US" sz="900">
                          <a:effectLst/>
                          <a:latin typeface="Calibri" panose="020F0502020204030204" pitchFamily="34" charset="0"/>
                          <a:ea typeface="Times New Roman" panose="02020603050405020304" pitchFamily="18" charset="0"/>
                          <a:cs typeface="Times New Roman" panose="02020603050405020304" pitchFamily="18" charset="0"/>
                        </a:rPr>
                        <a:t>Coordinates the total care for a client/group of clients.</a:t>
                      </a:r>
                      <a:endParaRPr lang="nl-BE"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ts val="1400"/>
                        </a:lnSpc>
                        <a:spcAft>
                          <a:spcPts val="0"/>
                        </a:spcAft>
                        <a:tabLst>
                          <a:tab pos="226695" algn="l"/>
                          <a:tab pos="4860925" algn="r"/>
                        </a:tabLst>
                      </a:pPr>
                      <a:r>
                        <a:rPr lang="en-US" sz="900">
                          <a:effectLst/>
                          <a:latin typeface="Calibri" panose="020F0502020204030204" pitchFamily="34" charset="0"/>
                          <a:ea typeface="Times New Roman" panose="02020603050405020304" pitchFamily="18" charset="0"/>
                          <a:cs typeface="Times New Roman" panose="02020603050405020304" pitchFamily="18" charset="0"/>
                        </a:rPr>
                        <a:t> </a:t>
                      </a:r>
                      <a:endParaRPr lang="nl-BE"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ts val="1400"/>
                        </a:lnSpc>
                        <a:spcAft>
                          <a:spcPts val="0"/>
                        </a:spcAft>
                        <a:tabLst>
                          <a:tab pos="226695" algn="l"/>
                          <a:tab pos="4860925" algn="r"/>
                        </a:tabLst>
                      </a:pPr>
                      <a:r>
                        <a:rPr lang="en-US" sz="900">
                          <a:effectLst/>
                          <a:latin typeface="Calibri" panose="020F0502020204030204" pitchFamily="34" charset="0"/>
                          <a:ea typeface="Times New Roman" panose="02020603050405020304" pitchFamily="18" charset="0"/>
                          <a:cs typeface="Times New Roman" panose="02020603050405020304" pitchFamily="18" charset="0"/>
                        </a:rPr>
                        <a:t> </a:t>
                      </a:r>
                      <a:endParaRPr lang="nl-BE"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ts val="1400"/>
                        </a:lnSpc>
                        <a:spcAft>
                          <a:spcPts val="0"/>
                        </a:spcAft>
                        <a:tabLst>
                          <a:tab pos="226695" algn="l"/>
                          <a:tab pos="4860925" algn="r"/>
                        </a:tabLst>
                      </a:pPr>
                      <a:r>
                        <a:rPr lang="en-US" sz="900">
                          <a:effectLst/>
                          <a:latin typeface="Calibri" panose="020F0502020204030204" pitchFamily="34" charset="0"/>
                          <a:ea typeface="Times New Roman" panose="02020603050405020304" pitchFamily="18" charset="0"/>
                          <a:cs typeface="Times New Roman" panose="02020603050405020304" pitchFamily="18" charset="0"/>
                        </a:rPr>
                        <a:t> </a:t>
                      </a:r>
                      <a:endParaRPr lang="nl-BE"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ts val="1400"/>
                        </a:lnSpc>
                        <a:spcAft>
                          <a:spcPts val="0"/>
                        </a:spcAft>
                        <a:tabLst>
                          <a:tab pos="226695" algn="l"/>
                          <a:tab pos="4860925" algn="r"/>
                        </a:tabLst>
                      </a:pPr>
                      <a:r>
                        <a:rPr lang="en-US" sz="900">
                          <a:effectLst/>
                          <a:latin typeface="Calibri" panose="020F0502020204030204" pitchFamily="34" charset="0"/>
                          <a:ea typeface="Times New Roman" panose="02020603050405020304" pitchFamily="18" charset="0"/>
                          <a:cs typeface="Times New Roman" panose="02020603050405020304" pitchFamily="18" charset="0"/>
                        </a:rPr>
                        <a:t> </a:t>
                      </a:r>
                      <a:endParaRPr lang="nl-BE"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ts val="1400"/>
                        </a:lnSpc>
                        <a:spcAft>
                          <a:spcPts val="0"/>
                        </a:spcAft>
                        <a:tabLst>
                          <a:tab pos="226695" algn="l"/>
                          <a:tab pos="4860925" algn="r"/>
                        </a:tabLst>
                      </a:pPr>
                      <a:r>
                        <a:rPr lang="en-US" sz="900">
                          <a:effectLst/>
                          <a:latin typeface="Calibri" panose="020F0502020204030204" pitchFamily="34" charset="0"/>
                          <a:ea typeface="Times New Roman" panose="02020603050405020304" pitchFamily="18" charset="0"/>
                          <a:cs typeface="Times New Roman" panose="02020603050405020304" pitchFamily="18" charset="0"/>
                        </a:rPr>
                        <a:t> </a:t>
                      </a:r>
                      <a:endParaRPr lang="nl-BE"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267201167"/>
                  </a:ext>
                </a:extLst>
              </a:tr>
              <a:tr h="228603">
                <a:tc>
                  <a:txBody>
                    <a:bodyPr/>
                    <a:lstStyle/>
                    <a:p>
                      <a:pPr algn="l">
                        <a:lnSpc>
                          <a:spcPts val="1400"/>
                        </a:lnSpc>
                        <a:spcAft>
                          <a:spcPts val="0"/>
                        </a:spcAft>
                        <a:tabLst>
                          <a:tab pos="226695" algn="l"/>
                          <a:tab pos="4860925" algn="r"/>
                          <a:tab pos="4860925" algn="r"/>
                        </a:tabLst>
                      </a:pPr>
                      <a:r>
                        <a:rPr lang="en-US" sz="900" b="1" i="1">
                          <a:effectLst/>
                          <a:latin typeface="Calibri" panose="020F0502020204030204" pitchFamily="34" charset="0"/>
                          <a:ea typeface="Times New Roman" panose="02020603050405020304" pitchFamily="18" charset="0"/>
                          <a:cs typeface="Times New Roman" panose="02020603050405020304" pitchFamily="18" charset="0"/>
                        </a:rPr>
                        <a:t>ROLE 4 : The nurse as a PROFESSIONAL</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1" i="1">
                          <a:effectLst/>
                          <a:latin typeface="Calibri" panose="020F0502020204030204" pitchFamily="34" charset="0"/>
                          <a:ea typeface="Batang"/>
                          <a:cs typeface="Times New Roman" panose="02020603050405020304" pitchFamily="18" charset="0"/>
                        </a:rPr>
                        <a:t>I</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1" i="1">
                          <a:effectLst/>
                          <a:latin typeface="Calibri" panose="020F0502020204030204" pitchFamily="34" charset="0"/>
                          <a:ea typeface="Batang"/>
                          <a:cs typeface="Times New Roman" panose="02020603050405020304" pitchFamily="18" charset="0"/>
                        </a:rPr>
                        <a:t>M</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1" i="1">
                          <a:effectLst/>
                          <a:latin typeface="Calibri" panose="020F0502020204030204" pitchFamily="34" charset="0"/>
                          <a:ea typeface="Batang"/>
                          <a:cs typeface="Times New Roman" panose="02020603050405020304" pitchFamily="18" charset="0"/>
                        </a:rPr>
                        <a:t>G</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1" i="1">
                          <a:effectLst/>
                          <a:latin typeface="Calibri" panose="020F0502020204030204" pitchFamily="34" charset="0"/>
                          <a:ea typeface="Batang"/>
                          <a:cs typeface="Times New Roman" panose="02020603050405020304" pitchFamily="18" charset="0"/>
                        </a:rPr>
                        <a:t>VG</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1" i="1">
                          <a:effectLst/>
                          <a:latin typeface="Calibri" panose="020F0502020204030204" pitchFamily="34" charset="0"/>
                          <a:ea typeface="Batang"/>
                          <a:cs typeface="Times New Roman" panose="02020603050405020304" pitchFamily="18" charset="0"/>
                        </a:rPr>
                        <a:t>NA</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57608190"/>
                  </a:ext>
                </a:extLst>
              </a:tr>
              <a:tr h="162308">
                <a:tc>
                  <a:txBody>
                    <a:bodyPr/>
                    <a:lstStyle/>
                    <a:p>
                      <a:pPr>
                        <a:lnSpc>
                          <a:spcPts val="1400"/>
                        </a:lnSpc>
                        <a:spcAft>
                          <a:spcPts val="0"/>
                        </a:spcAft>
                        <a:tabLst>
                          <a:tab pos="226695" algn="l"/>
                          <a:tab pos="4860925" algn="r"/>
                          <a:tab pos="4860925" algn="r"/>
                        </a:tabLst>
                      </a:pPr>
                      <a:r>
                        <a:rPr lang="en-US" sz="900" b="1">
                          <a:effectLst/>
                          <a:latin typeface="Calibri" panose="020F0502020204030204" pitchFamily="34" charset="0"/>
                          <a:ea typeface="Times New Roman" panose="02020603050405020304" pitchFamily="18" charset="0"/>
                          <a:cs typeface="Times New Roman" panose="02020603050405020304" pitchFamily="18" charset="0"/>
                        </a:rPr>
                        <a:t>11. QUALITY ASSURANCE</a:t>
                      </a:r>
                      <a:endParaRPr lang="nl-BE"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900">
                          <a:effectLst/>
                          <a:latin typeface="Calibri" panose="020F0502020204030204" pitchFamily="34" charset="0"/>
                          <a:ea typeface="Times New Roman" panose="02020603050405020304" pitchFamily="18" charset="0"/>
                          <a:cs typeface="Times New Roman" panose="02020603050405020304" pitchFamily="18" charset="0"/>
                        </a:rPr>
                        <a:t>0</a:t>
                      </a:r>
                      <a:endParaRPr lang="nl-BE"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900">
                          <a:effectLst/>
                          <a:latin typeface="Calibri" panose="020F0502020204030204" pitchFamily="34" charset="0"/>
                          <a:ea typeface="Times New Roman" panose="02020603050405020304" pitchFamily="18" charset="0"/>
                          <a:cs typeface="Times New Roman" panose="02020603050405020304" pitchFamily="18" charset="0"/>
                        </a:rPr>
                        <a:t>1</a:t>
                      </a:r>
                      <a:endParaRPr lang="nl-BE"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900">
                          <a:effectLst/>
                          <a:latin typeface="Calibri" panose="020F0502020204030204" pitchFamily="34" charset="0"/>
                          <a:ea typeface="Times New Roman" panose="02020603050405020304" pitchFamily="18" charset="0"/>
                          <a:cs typeface="Times New Roman" panose="02020603050405020304" pitchFamily="18" charset="0"/>
                        </a:rPr>
                        <a:t>2</a:t>
                      </a:r>
                      <a:endParaRPr lang="nl-BE"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900">
                          <a:effectLst/>
                          <a:latin typeface="Calibri" panose="020F0502020204030204" pitchFamily="34" charset="0"/>
                          <a:ea typeface="Times New Roman" panose="02020603050405020304" pitchFamily="18" charset="0"/>
                          <a:cs typeface="Times New Roman" panose="02020603050405020304" pitchFamily="18" charset="0"/>
                        </a:rPr>
                        <a:t>3</a:t>
                      </a:r>
                      <a:endParaRPr lang="nl-BE"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900">
                          <a:effectLst/>
                          <a:latin typeface="Calibri" panose="020F0502020204030204" pitchFamily="34" charset="0"/>
                          <a:ea typeface="Times New Roman" panose="02020603050405020304" pitchFamily="18" charset="0"/>
                          <a:cs typeface="Times New Roman" panose="02020603050405020304" pitchFamily="18" charset="0"/>
                        </a:rPr>
                        <a:t>/</a:t>
                      </a:r>
                      <a:endParaRPr lang="nl-BE"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extLst>
                  <a:ext uri="{0D108BD9-81ED-4DB2-BD59-A6C34878D82A}">
                    <a16:rowId xmlns:a16="http://schemas.microsoft.com/office/drawing/2014/main" val="2226481236"/>
                  </a:ext>
                </a:extLst>
              </a:tr>
              <a:tr h="160022">
                <a:tc>
                  <a:txBody>
                    <a:bodyPr/>
                    <a:lstStyle/>
                    <a:p>
                      <a:pPr>
                        <a:lnSpc>
                          <a:spcPts val="1400"/>
                        </a:lnSpc>
                        <a:spcAft>
                          <a:spcPts val="0"/>
                        </a:spcAft>
                        <a:tabLst>
                          <a:tab pos="226695" algn="l"/>
                          <a:tab pos="4860925" algn="r"/>
                        </a:tabLst>
                      </a:pPr>
                      <a:r>
                        <a:rPr lang="en-US" sz="900">
                          <a:effectLst/>
                          <a:latin typeface="Calibri" panose="020F0502020204030204" pitchFamily="34" charset="0"/>
                          <a:ea typeface="Times New Roman" panose="02020603050405020304" pitchFamily="18" charset="0"/>
                          <a:cs typeface="Times New Roman" panose="02020603050405020304" pitchFamily="18" charset="0"/>
                        </a:rPr>
                        <a:t>Reflects and looks up information to improve the quality of his/her actions</a:t>
                      </a:r>
                      <a:endParaRPr lang="nl-BE"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ts val="1400"/>
                        </a:lnSpc>
                        <a:spcAft>
                          <a:spcPts val="0"/>
                        </a:spcAft>
                        <a:tabLst>
                          <a:tab pos="226695" algn="l"/>
                          <a:tab pos="4860925" algn="r"/>
                        </a:tabLst>
                      </a:pPr>
                      <a:r>
                        <a:rPr lang="en-US" sz="900">
                          <a:effectLst/>
                          <a:latin typeface="Calibri" panose="020F0502020204030204" pitchFamily="34" charset="0"/>
                          <a:ea typeface="Times New Roman" panose="02020603050405020304" pitchFamily="18" charset="0"/>
                          <a:cs typeface="Times New Roman" panose="02020603050405020304" pitchFamily="18" charset="0"/>
                        </a:rPr>
                        <a:t> </a:t>
                      </a:r>
                      <a:endParaRPr lang="nl-BE"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ts val="1400"/>
                        </a:lnSpc>
                        <a:spcAft>
                          <a:spcPts val="0"/>
                        </a:spcAft>
                        <a:tabLst>
                          <a:tab pos="226695" algn="l"/>
                          <a:tab pos="4860925" algn="r"/>
                        </a:tabLst>
                      </a:pPr>
                      <a:r>
                        <a:rPr lang="en-US" sz="900">
                          <a:effectLst/>
                          <a:latin typeface="Calibri" panose="020F0502020204030204" pitchFamily="34" charset="0"/>
                          <a:ea typeface="Times New Roman" panose="02020603050405020304" pitchFamily="18" charset="0"/>
                          <a:cs typeface="Times New Roman" panose="02020603050405020304" pitchFamily="18" charset="0"/>
                        </a:rPr>
                        <a:t> </a:t>
                      </a:r>
                      <a:endParaRPr lang="nl-BE"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ts val="1400"/>
                        </a:lnSpc>
                        <a:spcAft>
                          <a:spcPts val="0"/>
                        </a:spcAft>
                        <a:tabLst>
                          <a:tab pos="226695" algn="l"/>
                          <a:tab pos="4860925" algn="r"/>
                        </a:tabLst>
                      </a:pPr>
                      <a:r>
                        <a:rPr lang="en-US" sz="900">
                          <a:effectLst/>
                          <a:latin typeface="Calibri" panose="020F0502020204030204" pitchFamily="34" charset="0"/>
                          <a:ea typeface="Times New Roman" panose="02020603050405020304" pitchFamily="18" charset="0"/>
                          <a:cs typeface="Times New Roman" panose="02020603050405020304" pitchFamily="18" charset="0"/>
                        </a:rPr>
                        <a:t> </a:t>
                      </a:r>
                      <a:endParaRPr lang="nl-BE"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ts val="1400"/>
                        </a:lnSpc>
                        <a:spcAft>
                          <a:spcPts val="0"/>
                        </a:spcAft>
                        <a:tabLst>
                          <a:tab pos="226695" algn="l"/>
                          <a:tab pos="4860925" algn="r"/>
                        </a:tabLst>
                      </a:pPr>
                      <a:r>
                        <a:rPr lang="en-US" sz="900">
                          <a:effectLst/>
                          <a:latin typeface="Calibri" panose="020F0502020204030204" pitchFamily="34" charset="0"/>
                          <a:ea typeface="Times New Roman" panose="02020603050405020304" pitchFamily="18" charset="0"/>
                          <a:cs typeface="Times New Roman" panose="02020603050405020304" pitchFamily="18" charset="0"/>
                        </a:rPr>
                        <a:t> </a:t>
                      </a:r>
                      <a:endParaRPr lang="nl-BE"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ts val="1400"/>
                        </a:lnSpc>
                        <a:spcAft>
                          <a:spcPts val="0"/>
                        </a:spcAft>
                        <a:tabLst>
                          <a:tab pos="226695" algn="l"/>
                          <a:tab pos="4860925" algn="r"/>
                        </a:tabLst>
                      </a:pPr>
                      <a:r>
                        <a:rPr lang="en-US" sz="900">
                          <a:effectLst/>
                          <a:latin typeface="Calibri" panose="020F0502020204030204" pitchFamily="34" charset="0"/>
                          <a:ea typeface="Times New Roman" panose="02020603050405020304" pitchFamily="18" charset="0"/>
                          <a:cs typeface="Times New Roman" panose="02020603050405020304" pitchFamily="18" charset="0"/>
                        </a:rPr>
                        <a:t> </a:t>
                      </a:r>
                      <a:endParaRPr lang="nl-BE"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152343314"/>
                  </a:ext>
                </a:extLst>
              </a:tr>
              <a:tr h="280610">
                <a:tc>
                  <a:txBody>
                    <a:bodyPr/>
                    <a:lstStyle/>
                    <a:p>
                      <a:pPr>
                        <a:lnSpc>
                          <a:spcPct val="150000"/>
                        </a:lnSpc>
                        <a:spcAft>
                          <a:spcPts val="0"/>
                        </a:spcAft>
                        <a:tabLst>
                          <a:tab pos="226695" algn="l"/>
                          <a:tab pos="4860925" algn="r"/>
                        </a:tabLst>
                      </a:pPr>
                      <a:r>
                        <a:rPr lang="en-US" sz="900" b="1" i="1">
                          <a:effectLst/>
                          <a:latin typeface="Calibri" panose="020F0502020204030204" pitchFamily="34" charset="0"/>
                          <a:ea typeface="Times New Roman" panose="02020603050405020304" pitchFamily="18" charset="0"/>
                          <a:cs typeface="Times New Roman" panose="02020603050405020304" pitchFamily="18" charset="0"/>
                        </a:rPr>
                        <a:t>ROLE 5 : The nurse AS A MEMBER of the TEAM</a:t>
                      </a:r>
                      <a:endParaRPr lang="nl-BE"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1" i="1">
                          <a:effectLst/>
                          <a:latin typeface="Calibri" panose="020F0502020204030204" pitchFamily="34" charset="0"/>
                          <a:ea typeface="Batang"/>
                          <a:cs typeface="Times New Roman" panose="02020603050405020304" pitchFamily="18" charset="0"/>
                        </a:rPr>
                        <a:t>I</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1" i="1">
                          <a:effectLst/>
                          <a:latin typeface="Calibri" panose="020F0502020204030204" pitchFamily="34" charset="0"/>
                          <a:ea typeface="Batang"/>
                          <a:cs typeface="Times New Roman" panose="02020603050405020304" pitchFamily="18" charset="0"/>
                        </a:rPr>
                        <a:t>M</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1" i="1">
                          <a:effectLst/>
                          <a:latin typeface="Calibri" panose="020F0502020204030204" pitchFamily="34" charset="0"/>
                          <a:ea typeface="Batang"/>
                          <a:cs typeface="Times New Roman" panose="02020603050405020304" pitchFamily="18" charset="0"/>
                        </a:rPr>
                        <a:t>G</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1" i="1">
                          <a:effectLst/>
                          <a:latin typeface="Calibri" panose="020F0502020204030204" pitchFamily="34" charset="0"/>
                          <a:ea typeface="Batang"/>
                          <a:cs typeface="Times New Roman" panose="02020603050405020304" pitchFamily="18" charset="0"/>
                        </a:rPr>
                        <a:t>VG</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1" i="1">
                          <a:effectLst/>
                          <a:latin typeface="Calibri" panose="020F0502020204030204" pitchFamily="34" charset="0"/>
                          <a:ea typeface="Batang"/>
                          <a:cs typeface="Times New Roman" panose="02020603050405020304" pitchFamily="18" charset="0"/>
                        </a:rPr>
                        <a:t>NA</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10919079"/>
                  </a:ext>
                </a:extLst>
              </a:tr>
              <a:tr h="198313">
                <a:tc>
                  <a:txBody>
                    <a:bodyPr/>
                    <a:lstStyle/>
                    <a:p>
                      <a:pPr>
                        <a:lnSpc>
                          <a:spcPts val="1400"/>
                        </a:lnSpc>
                        <a:spcAft>
                          <a:spcPts val="0"/>
                        </a:spcAft>
                        <a:tabLst>
                          <a:tab pos="226695" algn="l"/>
                          <a:tab pos="4860925" algn="r"/>
                          <a:tab pos="4860925" algn="r"/>
                        </a:tabLst>
                      </a:pPr>
                      <a:r>
                        <a:rPr lang="en-US" sz="900" b="1">
                          <a:effectLst/>
                          <a:latin typeface="Calibri" panose="020F0502020204030204" pitchFamily="34" charset="0"/>
                          <a:ea typeface="Times New Roman" panose="02020603050405020304" pitchFamily="18" charset="0"/>
                          <a:cs typeface="Times New Roman" panose="02020603050405020304" pitchFamily="18" charset="0"/>
                        </a:rPr>
                        <a:t>12. TEAMWORK*</a:t>
                      </a:r>
                      <a:endParaRPr lang="nl-BE"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900">
                          <a:effectLst/>
                          <a:latin typeface="Calibri" panose="020F0502020204030204" pitchFamily="34" charset="0"/>
                          <a:ea typeface="Times New Roman" panose="02020603050405020304" pitchFamily="18" charset="0"/>
                          <a:cs typeface="Times New Roman" panose="02020603050405020304" pitchFamily="18" charset="0"/>
                        </a:rPr>
                        <a:t>0</a:t>
                      </a:r>
                      <a:endParaRPr lang="nl-BE"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900">
                          <a:effectLst/>
                          <a:latin typeface="Calibri" panose="020F0502020204030204" pitchFamily="34" charset="0"/>
                          <a:ea typeface="Times New Roman" panose="02020603050405020304" pitchFamily="18" charset="0"/>
                          <a:cs typeface="Times New Roman" panose="02020603050405020304" pitchFamily="18" charset="0"/>
                        </a:rPr>
                        <a:t>1</a:t>
                      </a:r>
                      <a:endParaRPr lang="nl-BE"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900">
                          <a:effectLst/>
                          <a:latin typeface="Calibri" panose="020F0502020204030204" pitchFamily="34" charset="0"/>
                          <a:ea typeface="Times New Roman" panose="02020603050405020304" pitchFamily="18" charset="0"/>
                          <a:cs typeface="Times New Roman" panose="02020603050405020304" pitchFamily="18" charset="0"/>
                        </a:rPr>
                        <a:t>2</a:t>
                      </a:r>
                      <a:endParaRPr lang="nl-BE"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900">
                          <a:effectLst/>
                          <a:latin typeface="Calibri" panose="020F0502020204030204" pitchFamily="34" charset="0"/>
                          <a:ea typeface="Times New Roman" panose="02020603050405020304" pitchFamily="18" charset="0"/>
                          <a:cs typeface="Times New Roman" panose="02020603050405020304" pitchFamily="18" charset="0"/>
                        </a:rPr>
                        <a:t>3</a:t>
                      </a:r>
                      <a:endParaRPr lang="nl-BE"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900">
                          <a:effectLst/>
                          <a:latin typeface="Calibri" panose="020F0502020204030204" pitchFamily="34" charset="0"/>
                          <a:ea typeface="Times New Roman" panose="02020603050405020304" pitchFamily="18" charset="0"/>
                          <a:cs typeface="Times New Roman" panose="02020603050405020304" pitchFamily="18" charset="0"/>
                        </a:rPr>
                        <a:t>/</a:t>
                      </a:r>
                      <a:endParaRPr lang="nl-BE"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extLst>
                  <a:ext uri="{0D108BD9-81ED-4DB2-BD59-A6C34878D82A}">
                    <a16:rowId xmlns:a16="http://schemas.microsoft.com/office/drawing/2014/main" val="3501394625"/>
                  </a:ext>
                </a:extLst>
              </a:tr>
              <a:tr h="183454">
                <a:tc>
                  <a:txBody>
                    <a:bodyPr/>
                    <a:lstStyle/>
                    <a:p>
                      <a:pPr>
                        <a:lnSpc>
                          <a:spcPts val="1400"/>
                        </a:lnSpc>
                        <a:spcAft>
                          <a:spcPts val="0"/>
                        </a:spcAft>
                        <a:tabLst>
                          <a:tab pos="226695" algn="l"/>
                          <a:tab pos="4860925" algn="r"/>
                          <a:tab pos="4860925" algn="r"/>
                        </a:tabLst>
                      </a:pPr>
                      <a:r>
                        <a:rPr lang="en-US" sz="900">
                          <a:effectLst/>
                          <a:latin typeface="Calibri" panose="020F0502020204030204" pitchFamily="34" charset="0"/>
                          <a:ea typeface="Times New Roman" panose="02020603050405020304" pitchFamily="18" charset="0"/>
                          <a:cs typeface="Times New Roman" panose="02020603050405020304" pitchFamily="18" charset="0"/>
                        </a:rPr>
                        <a:t>Is amicable and helpful.</a:t>
                      </a:r>
                      <a:endParaRPr lang="nl-BE"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 </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 </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 </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 </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 </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09154217"/>
                  </a:ext>
                </a:extLst>
              </a:tr>
              <a:tr h="183454">
                <a:tc>
                  <a:txBody>
                    <a:bodyPr/>
                    <a:lstStyle/>
                    <a:p>
                      <a:pPr>
                        <a:lnSpc>
                          <a:spcPts val="1400"/>
                        </a:lnSpc>
                        <a:spcAft>
                          <a:spcPts val="0"/>
                        </a:spcAft>
                        <a:tabLst>
                          <a:tab pos="226695" algn="l"/>
                          <a:tab pos="4860925" algn="r"/>
                          <a:tab pos="4860925" algn="r"/>
                        </a:tabLst>
                      </a:pPr>
                      <a:r>
                        <a:rPr lang="en-US" sz="900">
                          <a:effectLst/>
                          <a:latin typeface="Calibri" panose="020F0502020204030204" pitchFamily="34" charset="0"/>
                          <a:ea typeface="Times New Roman" panose="02020603050405020304" pitchFamily="18" charset="0"/>
                          <a:cs typeface="Times New Roman" panose="02020603050405020304" pitchFamily="18" charset="0"/>
                        </a:rPr>
                        <a:t>Participates in the multidisciplinary team.</a:t>
                      </a:r>
                      <a:endParaRPr lang="nl-BE"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 </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 </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 </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 </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 </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91783195"/>
                  </a:ext>
                </a:extLst>
              </a:tr>
              <a:tr h="183454">
                <a:tc>
                  <a:txBody>
                    <a:bodyPr/>
                    <a:lstStyle/>
                    <a:p>
                      <a:pPr>
                        <a:lnSpc>
                          <a:spcPts val="1400"/>
                        </a:lnSpc>
                        <a:spcAft>
                          <a:spcPts val="0"/>
                        </a:spcAft>
                        <a:tabLst>
                          <a:tab pos="226695" algn="l"/>
                          <a:tab pos="4860925" algn="r"/>
                          <a:tab pos="4860925" algn="r"/>
                        </a:tabLst>
                      </a:pPr>
                      <a:r>
                        <a:rPr lang="en-US" sz="900">
                          <a:effectLst/>
                          <a:latin typeface="Calibri" panose="020F0502020204030204" pitchFamily="34" charset="0"/>
                          <a:ea typeface="Times New Roman" panose="02020603050405020304" pitchFamily="18" charset="0"/>
                          <a:cs typeface="Times New Roman" panose="02020603050405020304" pitchFamily="18" charset="0"/>
                        </a:rPr>
                        <a:t>Works together with other students from different study areas</a:t>
                      </a:r>
                      <a:endParaRPr lang="nl-BE"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 </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 </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 </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 </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 </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49889115"/>
                  </a:ext>
                </a:extLst>
              </a:tr>
              <a:tr h="183454">
                <a:tc>
                  <a:txBody>
                    <a:bodyPr/>
                    <a:lstStyle/>
                    <a:p>
                      <a:pPr>
                        <a:lnSpc>
                          <a:spcPts val="1400"/>
                        </a:lnSpc>
                        <a:spcAft>
                          <a:spcPts val="0"/>
                        </a:spcAft>
                        <a:tabLst>
                          <a:tab pos="226695" algn="l"/>
                          <a:tab pos="4860925" algn="r"/>
                          <a:tab pos="4860925" algn="r"/>
                        </a:tabLst>
                      </a:pPr>
                      <a:r>
                        <a:rPr lang="en-US" sz="900">
                          <a:effectLst/>
                          <a:latin typeface="Calibri" panose="020F0502020204030204" pitchFamily="34" charset="0"/>
                          <a:ea typeface="Times New Roman" panose="02020603050405020304" pitchFamily="18" charset="0"/>
                          <a:cs typeface="Helvetica-Bold"/>
                        </a:rPr>
                        <a:t>Shows enthusiasm </a:t>
                      </a:r>
                      <a:r>
                        <a:rPr lang="en-US" sz="900">
                          <a:effectLst/>
                          <a:latin typeface="Calibri" panose="020F0502020204030204" pitchFamily="34" charset="0"/>
                          <a:ea typeface="Times New Roman" panose="02020603050405020304" pitchFamily="18" charset="0"/>
                          <a:cs typeface="Helvetica" panose="020B0604020202020204" pitchFamily="34" charset="0"/>
                        </a:rPr>
                        <a:t>in the nursing profession</a:t>
                      </a:r>
                      <a:r>
                        <a:rPr lang="en-US" sz="900">
                          <a:effectLst/>
                          <a:latin typeface="Calibri" panose="020F0502020204030204" pitchFamily="34" charset="0"/>
                          <a:ea typeface="Times New Roman" panose="02020603050405020304" pitchFamily="18" charset="0"/>
                          <a:cs typeface="Times New Roman" panose="02020603050405020304" pitchFamily="18" charset="0"/>
                        </a:rPr>
                        <a:t>.</a:t>
                      </a:r>
                      <a:endParaRPr lang="nl-BE"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 </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 </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 </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 </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0" i="1" dirty="0">
                          <a:effectLst/>
                          <a:latin typeface="Calibri" panose="020F0502020204030204" pitchFamily="34" charset="0"/>
                          <a:ea typeface="Batang"/>
                          <a:cs typeface="Times New Roman" panose="02020603050405020304" pitchFamily="18" charset="0"/>
                        </a:rPr>
                        <a:t> </a:t>
                      </a:r>
                      <a:endParaRPr lang="nl-BE" sz="13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56609531"/>
                  </a:ext>
                </a:extLst>
              </a:tr>
            </a:tbl>
          </a:graphicData>
        </a:graphic>
      </p:graphicFrame>
      <p:sp>
        <p:nvSpPr>
          <p:cNvPr id="4" name="Tijdelijke aanduiding voor datum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6E7B19B9-E643-484C-9B03-51E8C0E9B626}" type="datetime1">
              <a:rPr kumimoji="0" lang="nl-BE" sz="1200" b="0" i="0" u="none" strike="noStrike" kern="1200" cap="none" spc="0" normalizeH="0" baseline="0" noProof="0" smtClean="0">
                <a:ln>
                  <a:noFill/>
                </a:ln>
                <a:solidFill>
                  <a:srgbClr val="FFFFFF"/>
                </a:solidFill>
                <a:effectLst/>
                <a:uLnTx/>
                <a:uFillTx/>
                <a:latin typeface="Corbel"/>
                <a:ea typeface="+mn-ea"/>
              </a:rPr>
              <a:t>17/03/2017</a:t>
            </a:fld>
            <a:endParaRPr kumimoji="0" lang="en-US" sz="1200" b="0" i="0" u="none" strike="noStrike" kern="1200" cap="none" spc="0" normalizeH="0" baseline="0" noProof="0">
              <a:ln>
                <a:noFill/>
              </a:ln>
              <a:solidFill>
                <a:srgbClr val="FFFFFF"/>
              </a:solidFill>
              <a:effectLst/>
              <a:uLnTx/>
              <a:uFillTx/>
              <a:latin typeface="Corbel"/>
              <a:ea typeface="+mn-ea"/>
            </a:endParaRPr>
          </a:p>
        </p:txBody>
      </p:sp>
      <p:sp>
        <p:nvSpPr>
          <p:cNvPr id="5" name="Tijdelijke aanduiding voor voettekst 4"/>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smtClean="0">
                <a:ln>
                  <a:noFill/>
                </a:ln>
                <a:solidFill>
                  <a:srgbClr val="FFFFFF"/>
                </a:solidFill>
                <a:effectLst/>
                <a:uLnTx/>
                <a:uFillTx/>
                <a:latin typeface="Corbel"/>
                <a:ea typeface="+mn-ea"/>
              </a:rPr>
              <a:t>Belinda Drieghe</a:t>
            </a:r>
            <a:endParaRPr kumimoji="0" lang="en-US" sz="1200" b="0" i="0" u="none" strike="noStrike" kern="1200" cap="none" spc="0" normalizeH="0" baseline="0" noProof="0">
              <a:ln>
                <a:noFill/>
              </a:ln>
              <a:solidFill>
                <a:srgbClr val="FFFFFF"/>
              </a:solidFill>
              <a:effectLst/>
              <a:uLnTx/>
              <a:uFillTx/>
              <a:latin typeface="Corbel"/>
              <a:ea typeface="+mn-ea"/>
            </a:endParaRPr>
          </a:p>
        </p:txBody>
      </p:sp>
      <p:sp>
        <p:nvSpPr>
          <p:cNvPr id="6" name="Tijdelijke aanduiding voor dianumm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CA3638F-6D52-644A-9831-93255061F043}" type="slidenum">
              <a:rPr kumimoji="0" lang="nl-BE" sz="1200" b="0" i="0" u="none" strike="noStrike" kern="1200" cap="none" spc="0" normalizeH="0" baseline="0" noProof="0" smtClean="0">
                <a:ln>
                  <a:noFill/>
                </a:ln>
                <a:solidFill>
                  <a:srgbClr val="FFFFFF"/>
                </a:solidFill>
                <a:effectLst/>
                <a:uLnTx/>
                <a:uFillTx/>
                <a:latin typeface="Corbel"/>
                <a:ea typeface="+mn-ea"/>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nl-BE" sz="1200" b="0" i="0" u="none" strike="noStrike" kern="1200" cap="none" spc="0" normalizeH="0" baseline="0" noProof="0">
              <a:ln>
                <a:noFill/>
              </a:ln>
              <a:solidFill>
                <a:srgbClr val="FFFFFF"/>
              </a:solidFill>
              <a:effectLst/>
              <a:uLnTx/>
              <a:uFillTx/>
              <a:latin typeface="Corbel"/>
              <a:ea typeface="+mn-ea"/>
            </a:endParaRPr>
          </a:p>
        </p:txBody>
      </p:sp>
    </p:spTree>
    <p:extLst>
      <p:ext uri="{BB962C8B-B14F-4D97-AF65-F5344CB8AC3E}">
        <p14:creationId xmlns:p14="http://schemas.microsoft.com/office/powerpoint/2010/main" val="294937482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err="1"/>
              <a:t>Competences</a:t>
            </a:r>
            <a:r>
              <a:rPr lang="nl-BE" dirty="0"/>
              <a:t> </a:t>
            </a:r>
            <a:r>
              <a:rPr lang="nl-BE" dirty="0" err="1"/>
              <a:t>and</a:t>
            </a:r>
            <a:r>
              <a:rPr lang="nl-BE" dirty="0"/>
              <a:t> </a:t>
            </a:r>
            <a:r>
              <a:rPr lang="nl-BE" dirty="0" err="1"/>
              <a:t>key</a:t>
            </a:r>
            <a:r>
              <a:rPr lang="nl-BE" dirty="0"/>
              <a:t> </a:t>
            </a:r>
            <a:r>
              <a:rPr lang="nl-BE" dirty="0" err="1"/>
              <a:t>objectives</a:t>
            </a:r>
            <a:endParaRPr lang="nl-BE" dirty="0"/>
          </a:p>
        </p:txBody>
      </p:sp>
      <p:sp>
        <p:nvSpPr>
          <p:cNvPr id="3" name="Tijdelijke aanduiding voor inhoud 2"/>
          <p:cNvSpPr>
            <a:spLocks noGrp="1"/>
          </p:cNvSpPr>
          <p:nvPr>
            <p:ph idx="1"/>
          </p:nvPr>
        </p:nvSpPr>
        <p:spPr>
          <a:xfrm>
            <a:off x="766805" y="1183851"/>
            <a:ext cx="8028852" cy="5153024"/>
          </a:xfrm>
        </p:spPr>
        <p:txBody>
          <a:bodyPr>
            <a:normAutofit/>
          </a:bodyPr>
          <a:lstStyle/>
          <a:p>
            <a:r>
              <a:rPr lang="en-US" sz="4000" dirty="0"/>
              <a:t>3. The student </a:t>
            </a:r>
            <a:r>
              <a:rPr lang="en-US" sz="4000" dirty="0" smtClean="0"/>
              <a:t>shall deliver, </a:t>
            </a:r>
            <a:r>
              <a:rPr lang="en-US" sz="4000" dirty="0"/>
              <a:t>on </a:t>
            </a:r>
            <a:r>
              <a:rPr lang="en-US" sz="4000" dirty="0" smtClean="0"/>
              <a:t>a methodical </a:t>
            </a:r>
            <a:r>
              <a:rPr lang="en-US" sz="4000" dirty="0"/>
              <a:t>evidence-based </a:t>
            </a:r>
            <a:r>
              <a:rPr lang="en-US" sz="4000" dirty="0" smtClean="0"/>
              <a:t>way, nursing </a:t>
            </a:r>
            <a:r>
              <a:rPr lang="en-US" sz="4000" dirty="0"/>
              <a:t>care in accordance with the general and occupational legislation and shows an attitude of responsibility and proactivity</a:t>
            </a:r>
            <a:r>
              <a:rPr lang="en-US" sz="4000" dirty="0" smtClean="0"/>
              <a:t>.</a:t>
            </a:r>
          </a:p>
        </p:txBody>
      </p:sp>
      <p:sp>
        <p:nvSpPr>
          <p:cNvPr id="4" name="Tijdelijke aanduiding voor datum 3"/>
          <p:cNvSpPr>
            <a:spLocks noGrp="1"/>
          </p:cNvSpPr>
          <p:nvPr>
            <p:ph type="dt" sz="half" idx="10"/>
          </p:nvPr>
        </p:nvSpPr>
        <p:spPr/>
        <p:txBody>
          <a:bodyPr/>
          <a:lstStyle/>
          <a:p>
            <a:fld id="{780E825B-54A0-4526-B4CC-F24DB402042D}" type="datetime1">
              <a:rPr lang="nl-BE" smtClean="0"/>
              <a:t>17/03/2017</a:t>
            </a:fld>
            <a:endParaRPr lang="en-US"/>
          </a:p>
        </p:txBody>
      </p:sp>
      <p:sp>
        <p:nvSpPr>
          <p:cNvPr id="5" name="Tijdelijke aanduiding voor voettekst 4"/>
          <p:cNvSpPr>
            <a:spLocks noGrp="1"/>
          </p:cNvSpPr>
          <p:nvPr>
            <p:ph type="ftr" sz="quarter" idx="11"/>
          </p:nvPr>
        </p:nvSpPr>
        <p:spPr/>
        <p:txBody>
          <a:bodyPr/>
          <a:lstStyle/>
          <a:p>
            <a:r>
              <a:rPr lang="en-US" smtClean="0"/>
              <a:t>Belinda Drieghe</a:t>
            </a:r>
            <a:endParaRPr lang="en-US"/>
          </a:p>
        </p:txBody>
      </p:sp>
      <p:sp>
        <p:nvSpPr>
          <p:cNvPr id="6" name="Tijdelijke aanduiding voor dianummer 5"/>
          <p:cNvSpPr>
            <a:spLocks noGrp="1"/>
          </p:cNvSpPr>
          <p:nvPr>
            <p:ph type="sldNum" sz="quarter" idx="12"/>
          </p:nvPr>
        </p:nvSpPr>
        <p:spPr/>
        <p:txBody>
          <a:bodyPr/>
          <a:lstStyle/>
          <a:p>
            <a:fld id="{FCA3638F-6D52-644A-9831-93255061F043}" type="slidenum">
              <a:rPr lang="nl-BE" smtClean="0"/>
              <a:t>5</a:t>
            </a:fld>
            <a:endParaRPr lang="nl-BE"/>
          </a:p>
        </p:txBody>
      </p:sp>
    </p:spTree>
    <p:extLst>
      <p:ext uri="{BB962C8B-B14F-4D97-AF65-F5344CB8AC3E}">
        <p14:creationId xmlns:p14="http://schemas.microsoft.com/office/powerpoint/2010/main" val="422220644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err="1"/>
              <a:t>Competences</a:t>
            </a:r>
            <a:r>
              <a:rPr lang="nl-BE" dirty="0"/>
              <a:t> </a:t>
            </a:r>
            <a:r>
              <a:rPr lang="nl-BE" dirty="0" err="1"/>
              <a:t>and</a:t>
            </a:r>
            <a:r>
              <a:rPr lang="nl-BE" dirty="0"/>
              <a:t> </a:t>
            </a:r>
            <a:r>
              <a:rPr lang="nl-BE" dirty="0" err="1"/>
              <a:t>key</a:t>
            </a:r>
            <a:r>
              <a:rPr lang="nl-BE" dirty="0"/>
              <a:t> </a:t>
            </a:r>
            <a:r>
              <a:rPr lang="nl-BE" dirty="0" err="1"/>
              <a:t>objectives</a:t>
            </a:r>
            <a:endParaRPr lang="nl-BE" dirty="0"/>
          </a:p>
        </p:txBody>
      </p:sp>
      <p:sp>
        <p:nvSpPr>
          <p:cNvPr id="3" name="Tijdelijke aanduiding voor inhoud 2"/>
          <p:cNvSpPr>
            <a:spLocks noGrp="1"/>
          </p:cNvSpPr>
          <p:nvPr>
            <p:ph idx="1"/>
          </p:nvPr>
        </p:nvSpPr>
        <p:spPr/>
        <p:txBody>
          <a:bodyPr/>
          <a:lstStyle/>
          <a:p>
            <a:r>
              <a:rPr lang="en-US" dirty="0"/>
              <a:t>4. </a:t>
            </a:r>
            <a:r>
              <a:rPr lang="en-US" dirty="0" smtClean="0"/>
              <a:t>The student looks in </a:t>
            </a:r>
            <a:r>
              <a:rPr lang="en-US" dirty="0"/>
              <a:t>a focused and methodical way </a:t>
            </a:r>
            <a:r>
              <a:rPr lang="en-US" dirty="0" smtClean="0"/>
              <a:t>for scientific </a:t>
            </a:r>
            <a:r>
              <a:rPr lang="en-US" dirty="0"/>
              <a:t>literature </a:t>
            </a:r>
            <a:r>
              <a:rPr lang="en-US" dirty="0" smtClean="0"/>
              <a:t>and evaluates them on relevance </a:t>
            </a:r>
            <a:r>
              <a:rPr lang="en-US" dirty="0"/>
              <a:t>and </a:t>
            </a:r>
            <a:r>
              <a:rPr lang="en-US" dirty="0" smtClean="0"/>
              <a:t>usefulness. The student </a:t>
            </a:r>
            <a:r>
              <a:rPr lang="en-US" dirty="0"/>
              <a:t>integrates new insights into professional development and participates in practice-oriented </a:t>
            </a:r>
            <a:r>
              <a:rPr lang="en-US" dirty="0" smtClean="0"/>
              <a:t>research.</a:t>
            </a:r>
            <a:endParaRPr lang="nl-BE" dirty="0"/>
          </a:p>
        </p:txBody>
      </p:sp>
      <p:sp>
        <p:nvSpPr>
          <p:cNvPr id="4" name="Tijdelijke aanduiding voor datum 3"/>
          <p:cNvSpPr>
            <a:spLocks noGrp="1"/>
          </p:cNvSpPr>
          <p:nvPr>
            <p:ph type="dt" sz="half" idx="10"/>
          </p:nvPr>
        </p:nvSpPr>
        <p:spPr/>
        <p:txBody>
          <a:bodyPr/>
          <a:lstStyle/>
          <a:p>
            <a:fld id="{3C20FCD5-1A49-4ECD-8577-C45D88E16863}" type="datetime1">
              <a:rPr lang="nl-BE" smtClean="0"/>
              <a:t>17/03/2017</a:t>
            </a:fld>
            <a:endParaRPr lang="en-US"/>
          </a:p>
        </p:txBody>
      </p:sp>
      <p:sp>
        <p:nvSpPr>
          <p:cNvPr id="5" name="Tijdelijke aanduiding voor voettekst 4"/>
          <p:cNvSpPr>
            <a:spLocks noGrp="1"/>
          </p:cNvSpPr>
          <p:nvPr>
            <p:ph type="ftr" sz="quarter" idx="11"/>
          </p:nvPr>
        </p:nvSpPr>
        <p:spPr/>
        <p:txBody>
          <a:bodyPr/>
          <a:lstStyle/>
          <a:p>
            <a:r>
              <a:rPr lang="en-US" smtClean="0"/>
              <a:t>Belinda Drieghe</a:t>
            </a:r>
            <a:endParaRPr lang="en-US"/>
          </a:p>
        </p:txBody>
      </p:sp>
      <p:sp>
        <p:nvSpPr>
          <p:cNvPr id="6" name="Tijdelijke aanduiding voor dianummer 5"/>
          <p:cNvSpPr>
            <a:spLocks noGrp="1"/>
          </p:cNvSpPr>
          <p:nvPr>
            <p:ph type="sldNum" sz="quarter" idx="12"/>
          </p:nvPr>
        </p:nvSpPr>
        <p:spPr/>
        <p:txBody>
          <a:bodyPr/>
          <a:lstStyle/>
          <a:p>
            <a:fld id="{FCA3638F-6D52-644A-9831-93255061F043}" type="slidenum">
              <a:rPr lang="nl-BE" smtClean="0"/>
              <a:t>6</a:t>
            </a:fld>
            <a:endParaRPr lang="nl-BE"/>
          </a:p>
        </p:txBody>
      </p:sp>
    </p:spTree>
    <p:extLst>
      <p:ext uri="{BB962C8B-B14F-4D97-AF65-F5344CB8AC3E}">
        <p14:creationId xmlns:p14="http://schemas.microsoft.com/office/powerpoint/2010/main" val="211843246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err="1"/>
              <a:t>Competences</a:t>
            </a:r>
            <a:r>
              <a:rPr lang="nl-BE" dirty="0"/>
              <a:t> </a:t>
            </a:r>
            <a:r>
              <a:rPr lang="nl-BE" dirty="0" err="1"/>
              <a:t>and</a:t>
            </a:r>
            <a:r>
              <a:rPr lang="nl-BE" dirty="0"/>
              <a:t> </a:t>
            </a:r>
            <a:r>
              <a:rPr lang="nl-BE" dirty="0" err="1"/>
              <a:t>key</a:t>
            </a:r>
            <a:r>
              <a:rPr lang="nl-BE" dirty="0"/>
              <a:t> </a:t>
            </a:r>
            <a:r>
              <a:rPr lang="nl-BE" dirty="0" err="1"/>
              <a:t>objectives</a:t>
            </a:r>
            <a:endParaRPr lang="nl-BE" dirty="0"/>
          </a:p>
        </p:txBody>
      </p:sp>
      <p:sp>
        <p:nvSpPr>
          <p:cNvPr id="3" name="Tijdelijke aanduiding voor inhoud 2"/>
          <p:cNvSpPr>
            <a:spLocks noGrp="1"/>
          </p:cNvSpPr>
          <p:nvPr>
            <p:ph idx="1"/>
          </p:nvPr>
        </p:nvSpPr>
        <p:spPr/>
        <p:txBody>
          <a:bodyPr/>
          <a:lstStyle/>
          <a:p>
            <a:r>
              <a:rPr lang="en-US" dirty="0"/>
              <a:t>5. </a:t>
            </a:r>
            <a:r>
              <a:rPr lang="en-US" dirty="0" smtClean="0"/>
              <a:t>The student is </a:t>
            </a:r>
            <a:r>
              <a:rPr lang="en-US" dirty="0"/>
              <a:t>aware of the values and standards of the care recipient and themselves as a person and as a </a:t>
            </a:r>
            <a:r>
              <a:rPr lang="en-US" dirty="0" smtClean="0"/>
              <a:t>caregiver. The student act </a:t>
            </a:r>
            <a:r>
              <a:rPr lang="en-US" dirty="0"/>
              <a:t>ethically and sets an example for others.</a:t>
            </a:r>
          </a:p>
          <a:p>
            <a:endParaRPr lang="nl-BE" dirty="0"/>
          </a:p>
        </p:txBody>
      </p:sp>
      <p:sp>
        <p:nvSpPr>
          <p:cNvPr id="4" name="Tijdelijke aanduiding voor datum 3"/>
          <p:cNvSpPr>
            <a:spLocks noGrp="1"/>
          </p:cNvSpPr>
          <p:nvPr>
            <p:ph type="dt" sz="half" idx="10"/>
          </p:nvPr>
        </p:nvSpPr>
        <p:spPr/>
        <p:txBody>
          <a:bodyPr/>
          <a:lstStyle/>
          <a:p>
            <a:fld id="{FEC922ED-6935-47BC-A9C5-F1C359AEA9D0}" type="datetime1">
              <a:rPr lang="nl-BE" smtClean="0"/>
              <a:t>17/03/2017</a:t>
            </a:fld>
            <a:endParaRPr lang="en-US"/>
          </a:p>
        </p:txBody>
      </p:sp>
      <p:sp>
        <p:nvSpPr>
          <p:cNvPr id="5" name="Tijdelijke aanduiding voor voettekst 4"/>
          <p:cNvSpPr>
            <a:spLocks noGrp="1"/>
          </p:cNvSpPr>
          <p:nvPr>
            <p:ph type="ftr" sz="quarter" idx="11"/>
          </p:nvPr>
        </p:nvSpPr>
        <p:spPr/>
        <p:txBody>
          <a:bodyPr/>
          <a:lstStyle/>
          <a:p>
            <a:r>
              <a:rPr lang="en-US" smtClean="0"/>
              <a:t>Belinda Drieghe</a:t>
            </a:r>
            <a:endParaRPr lang="en-US"/>
          </a:p>
        </p:txBody>
      </p:sp>
      <p:sp>
        <p:nvSpPr>
          <p:cNvPr id="6" name="Tijdelijke aanduiding voor dianummer 5"/>
          <p:cNvSpPr>
            <a:spLocks noGrp="1"/>
          </p:cNvSpPr>
          <p:nvPr>
            <p:ph type="sldNum" sz="quarter" idx="12"/>
          </p:nvPr>
        </p:nvSpPr>
        <p:spPr/>
        <p:txBody>
          <a:bodyPr/>
          <a:lstStyle/>
          <a:p>
            <a:fld id="{FCA3638F-6D52-644A-9831-93255061F043}" type="slidenum">
              <a:rPr lang="nl-BE" smtClean="0"/>
              <a:t>7</a:t>
            </a:fld>
            <a:endParaRPr lang="nl-BE"/>
          </a:p>
        </p:txBody>
      </p:sp>
    </p:spTree>
    <p:extLst>
      <p:ext uri="{BB962C8B-B14F-4D97-AF65-F5344CB8AC3E}">
        <p14:creationId xmlns:p14="http://schemas.microsoft.com/office/powerpoint/2010/main" val="170220588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err="1"/>
              <a:t>Competences</a:t>
            </a:r>
            <a:r>
              <a:rPr lang="nl-BE" dirty="0"/>
              <a:t> </a:t>
            </a:r>
            <a:r>
              <a:rPr lang="nl-BE" dirty="0" err="1"/>
              <a:t>and</a:t>
            </a:r>
            <a:r>
              <a:rPr lang="nl-BE" dirty="0"/>
              <a:t> </a:t>
            </a:r>
            <a:r>
              <a:rPr lang="nl-BE" dirty="0" err="1"/>
              <a:t>key</a:t>
            </a:r>
            <a:r>
              <a:rPr lang="nl-BE" dirty="0"/>
              <a:t> </a:t>
            </a:r>
            <a:r>
              <a:rPr lang="nl-BE" dirty="0" err="1"/>
              <a:t>objectives</a:t>
            </a:r>
            <a:endParaRPr lang="nl-BE" dirty="0"/>
          </a:p>
        </p:txBody>
      </p:sp>
      <p:sp>
        <p:nvSpPr>
          <p:cNvPr id="3" name="Tijdelijke aanduiding voor inhoud 2"/>
          <p:cNvSpPr>
            <a:spLocks noGrp="1"/>
          </p:cNvSpPr>
          <p:nvPr>
            <p:ph idx="1"/>
          </p:nvPr>
        </p:nvSpPr>
        <p:spPr/>
        <p:txBody>
          <a:bodyPr/>
          <a:lstStyle/>
          <a:p>
            <a:r>
              <a:rPr lang="en-US" dirty="0"/>
              <a:t>6. </a:t>
            </a:r>
            <a:r>
              <a:rPr lang="en-US" dirty="0" smtClean="0"/>
              <a:t>The student develops a personal vision on Nursing, based </a:t>
            </a:r>
            <a:r>
              <a:rPr lang="en-US" dirty="0"/>
              <a:t>on theoretical frameworks, international credentials and </a:t>
            </a:r>
            <a:r>
              <a:rPr lang="en-US" dirty="0" smtClean="0"/>
              <a:t>own experience. He also develops a </a:t>
            </a:r>
            <a:r>
              <a:rPr lang="en-US" dirty="0"/>
              <a:t>constructively critical attitude towards both his view of nursing as from those of the organization.</a:t>
            </a:r>
            <a:endParaRPr lang="nl-BE" dirty="0"/>
          </a:p>
        </p:txBody>
      </p:sp>
      <p:sp>
        <p:nvSpPr>
          <p:cNvPr id="4" name="Tijdelijke aanduiding voor datum 3"/>
          <p:cNvSpPr>
            <a:spLocks noGrp="1"/>
          </p:cNvSpPr>
          <p:nvPr>
            <p:ph type="dt" sz="half" idx="10"/>
          </p:nvPr>
        </p:nvSpPr>
        <p:spPr/>
        <p:txBody>
          <a:bodyPr/>
          <a:lstStyle/>
          <a:p>
            <a:fld id="{BECC70F1-009A-4F5A-97A4-D84D8DA4D3E2}" type="datetime1">
              <a:rPr lang="nl-BE" smtClean="0"/>
              <a:t>17/03/2017</a:t>
            </a:fld>
            <a:endParaRPr lang="en-US"/>
          </a:p>
        </p:txBody>
      </p:sp>
      <p:sp>
        <p:nvSpPr>
          <p:cNvPr id="5" name="Tijdelijke aanduiding voor voettekst 4"/>
          <p:cNvSpPr>
            <a:spLocks noGrp="1"/>
          </p:cNvSpPr>
          <p:nvPr>
            <p:ph type="ftr" sz="quarter" idx="11"/>
          </p:nvPr>
        </p:nvSpPr>
        <p:spPr/>
        <p:txBody>
          <a:bodyPr/>
          <a:lstStyle/>
          <a:p>
            <a:r>
              <a:rPr lang="en-US" smtClean="0"/>
              <a:t>Belinda Drieghe</a:t>
            </a:r>
            <a:endParaRPr lang="en-US"/>
          </a:p>
        </p:txBody>
      </p:sp>
      <p:sp>
        <p:nvSpPr>
          <p:cNvPr id="6" name="Tijdelijke aanduiding voor dianummer 5"/>
          <p:cNvSpPr>
            <a:spLocks noGrp="1"/>
          </p:cNvSpPr>
          <p:nvPr>
            <p:ph type="sldNum" sz="quarter" idx="12"/>
          </p:nvPr>
        </p:nvSpPr>
        <p:spPr/>
        <p:txBody>
          <a:bodyPr/>
          <a:lstStyle/>
          <a:p>
            <a:fld id="{FCA3638F-6D52-644A-9831-93255061F043}" type="slidenum">
              <a:rPr lang="nl-BE" smtClean="0"/>
              <a:t>8</a:t>
            </a:fld>
            <a:endParaRPr lang="nl-BE"/>
          </a:p>
        </p:txBody>
      </p:sp>
    </p:spTree>
    <p:extLst>
      <p:ext uri="{BB962C8B-B14F-4D97-AF65-F5344CB8AC3E}">
        <p14:creationId xmlns:p14="http://schemas.microsoft.com/office/powerpoint/2010/main" val="69374229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err="1"/>
              <a:t>Competences</a:t>
            </a:r>
            <a:r>
              <a:rPr lang="nl-BE" dirty="0"/>
              <a:t> </a:t>
            </a:r>
            <a:r>
              <a:rPr lang="nl-BE" dirty="0" err="1"/>
              <a:t>and</a:t>
            </a:r>
            <a:r>
              <a:rPr lang="nl-BE" dirty="0"/>
              <a:t> </a:t>
            </a:r>
            <a:r>
              <a:rPr lang="nl-BE" dirty="0" err="1"/>
              <a:t>key</a:t>
            </a:r>
            <a:r>
              <a:rPr lang="nl-BE" dirty="0"/>
              <a:t> </a:t>
            </a:r>
            <a:r>
              <a:rPr lang="nl-BE" dirty="0" err="1"/>
              <a:t>objectives</a:t>
            </a:r>
            <a:endParaRPr lang="nl-BE" dirty="0"/>
          </a:p>
        </p:txBody>
      </p:sp>
      <p:sp>
        <p:nvSpPr>
          <p:cNvPr id="3" name="Tijdelijke aanduiding voor inhoud 2"/>
          <p:cNvSpPr>
            <a:spLocks noGrp="1"/>
          </p:cNvSpPr>
          <p:nvPr>
            <p:ph idx="1"/>
          </p:nvPr>
        </p:nvSpPr>
        <p:spPr/>
        <p:txBody>
          <a:bodyPr/>
          <a:lstStyle/>
          <a:p>
            <a:r>
              <a:rPr lang="en-US" dirty="0"/>
              <a:t>7. </a:t>
            </a:r>
            <a:r>
              <a:rPr lang="en-US" dirty="0" smtClean="0"/>
              <a:t>The student takes </a:t>
            </a:r>
            <a:r>
              <a:rPr lang="en-US" dirty="0"/>
              <a:t>autonomous initiatives on prevention and applies them </a:t>
            </a:r>
            <a:r>
              <a:rPr lang="en-US" dirty="0" smtClean="0"/>
              <a:t>adequately at </a:t>
            </a:r>
            <a:r>
              <a:rPr lang="en-US" dirty="0"/>
              <a:t>all </a:t>
            </a:r>
            <a:r>
              <a:rPr lang="en-US" dirty="0" smtClean="0"/>
              <a:t>levels. He organizes </a:t>
            </a:r>
            <a:r>
              <a:rPr lang="en-US" dirty="0"/>
              <a:t>methodical health promotion and patient education to individuals and groups. </a:t>
            </a:r>
            <a:r>
              <a:rPr lang="en-US" dirty="0" smtClean="0"/>
              <a:t>He encourages </a:t>
            </a:r>
            <a:r>
              <a:rPr lang="en-US" dirty="0"/>
              <a:t>health-promoting behaviors in the care </a:t>
            </a:r>
            <a:r>
              <a:rPr lang="en-US" dirty="0" smtClean="0"/>
              <a:t>recipient(s</a:t>
            </a:r>
            <a:r>
              <a:rPr lang="en-US" dirty="0"/>
              <a:t>).</a:t>
            </a:r>
            <a:endParaRPr lang="nl-BE" dirty="0"/>
          </a:p>
        </p:txBody>
      </p:sp>
      <p:sp>
        <p:nvSpPr>
          <p:cNvPr id="4" name="Tijdelijke aanduiding voor datum 3"/>
          <p:cNvSpPr>
            <a:spLocks noGrp="1"/>
          </p:cNvSpPr>
          <p:nvPr>
            <p:ph type="dt" sz="half" idx="10"/>
          </p:nvPr>
        </p:nvSpPr>
        <p:spPr/>
        <p:txBody>
          <a:bodyPr/>
          <a:lstStyle/>
          <a:p>
            <a:fld id="{D8FD20ED-8B17-410E-896B-8EC801417F11}" type="datetime1">
              <a:rPr lang="nl-BE" smtClean="0"/>
              <a:t>17/03/2017</a:t>
            </a:fld>
            <a:endParaRPr lang="en-US"/>
          </a:p>
        </p:txBody>
      </p:sp>
      <p:sp>
        <p:nvSpPr>
          <p:cNvPr id="5" name="Tijdelijke aanduiding voor voettekst 4"/>
          <p:cNvSpPr>
            <a:spLocks noGrp="1"/>
          </p:cNvSpPr>
          <p:nvPr>
            <p:ph type="ftr" sz="quarter" idx="11"/>
          </p:nvPr>
        </p:nvSpPr>
        <p:spPr/>
        <p:txBody>
          <a:bodyPr/>
          <a:lstStyle/>
          <a:p>
            <a:r>
              <a:rPr lang="en-US" smtClean="0"/>
              <a:t>Belinda Drieghe</a:t>
            </a:r>
            <a:endParaRPr lang="en-US"/>
          </a:p>
        </p:txBody>
      </p:sp>
      <p:sp>
        <p:nvSpPr>
          <p:cNvPr id="6" name="Tijdelijke aanduiding voor dianummer 5"/>
          <p:cNvSpPr>
            <a:spLocks noGrp="1"/>
          </p:cNvSpPr>
          <p:nvPr>
            <p:ph type="sldNum" sz="quarter" idx="12"/>
          </p:nvPr>
        </p:nvSpPr>
        <p:spPr/>
        <p:txBody>
          <a:bodyPr/>
          <a:lstStyle/>
          <a:p>
            <a:fld id="{FCA3638F-6D52-644A-9831-93255061F043}" type="slidenum">
              <a:rPr lang="nl-BE" smtClean="0"/>
              <a:t>9</a:t>
            </a:fld>
            <a:endParaRPr lang="nl-BE"/>
          </a:p>
        </p:txBody>
      </p:sp>
    </p:spTree>
    <p:extLst>
      <p:ext uri="{BB962C8B-B14F-4D97-AF65-F5344CB8AC3E}">
        <p14:creationId xmlns:p14="http://schemas.microsoft.com/office/powerpoint/2010/main" val="306456368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err="1"/>
              <a:t>Competences</a:t>
            </a:r>
            <a:r>
              <a:rPr lang="nl-BE" dirty="0"/>
              <a:t> </a:t>
            </a:r>
            <a:r>
              <a:rPr lang="nl-BE" dirty="0" err="1"/>
              <a:t>and</a:t>
            </a:r>
            <a:r>
              <a:rPr lang="nl-BE" dirty="0"/>
              <a:t> </a:t>
            </a:r>
            <a:r>
              <a:rPr lang="nl-BE" dirty="0" err="1"/>
              <a:t>key</a:t>
            </a:r>
            <a:r>
              <a:rPr lang="nl-BE" dirty="0"/>
              <a:t> </a:t>
            </a:r>
            <a:r>
              <a:rPr lang="nl-BE" dirty="0" err="1"/>
              <a:t>objectives</a:t>
            </a:r>
            <a:endParaRPr lang="nl-BE" dirty="0"/>
          </a:p>
        </p:txBody>
      </p:sp>
      <p:sp>
        <p:nvSpPr>
          <p:cNvPr id="3" name="Tijdelijke aanduiding voor inhoud 2"/>
          <p:cNvSpPr>
            <a:spLocks noGrp="1"/>
          </p:cNvSpPr>
          <p:nvPr>
            <p:ph idx="1"/>
          </p:nvPr>
        </p:nvSpPr>
        <p:spPr>
          <a:xfrm>
            <a:off x="657948" y="1133476"/>
            <a:ext cx="8028852" cy="5038724"/>
          </a:xfrm>
        </p:spPr>
        <p:txBody>
          <a:bodyPr>
            <a:normAutofit fontScale="55000" lnSpcReduction="20000"/>
          </a:bodyPr>
          <a:lstStyle/>
          <a:p>
            <a:r>
              <a:rPr lang="en-US" sz="3400" dirty="0"/>
              <a:t>8. </a:t>
            </a:r>
            <a:r>
              <a:rPr lang="en-US" sz="3400" dirty="0" smtClean="0"/>
              <a:t>The student communicates </a:t>
            </a:r>
            <a:r>
              <a:rPr lang="en-US" sz="3400" dirty="0"/>
              <a:t>in an efficient and structured manner, both verbally and in writing about the care relationships, </a:t>
            </a:r>
            <a:r>
              <a:rPr lang="en-US" sz="3400" dirty="0" smtClean="0"/>
              <a:t>the care </a:t>
            </a:r>
            <a:r>
              <a:rPr lang="en-US" sz="3400" dirty="0"/>
              <a:t>content and the care process with all stakeholders in the terminology and adapted to the </a:t>
            </a:r>
            <a:r>
              <a:rPr lang="en-US" sz="3400" dirty="0" smtClean="0"/>
              <a:t>partner.</a:t>
            </a:r>
          </a:p>
          <a:p>
            <a:endParaRPr lang="en-US" dirty="0" smtClean="0"/>
          </a:p>
          <a:p>
            <a:endParaRPr lang="en-US" b="0" dirty="0"/>
          </a:p>
          <a:p>
            <a:r>
              <a:rPr lang="en-US" sz="2900" b="0" dirty="0"/>
              <a:t>8.2. The student communicates efficiently and professionally with all team members</a:t>
            </a:r>
            <a:r>
              <a:rPr lang="en-US" sz="2900" b="0" dirty="0" smtClean="0"/>
              <a:t>.</a:t>
            </a:r>
          </a:p>
          <a:p>
            <a:endParaRPr lang="en-US" sz="2900" b="0" dirty="0"/>
          </a:p>
          <a:p>
            <a:r>
              <a:rPr lang="en-US" sz="2900" b="0" dirty="0"/>
              <a:t>8.3. The student uses the appropriate terminology.</a:t>
            </a:r>
          </a:p>
          <a:p>
            <a:endParaRPr lang="en-US" b="0" dirty="0"/>
          </a:p>
          <a:p>
            <a:endParaRPr lang="en-US" b="0" dirty="0" smtClean="0"/>
          </a:p>
          <a:p>
            <a:endParaRPr lang="en-US" b="0" dirty="0" smtClean="0"/>
          </a:p>
          <a:p>
            <a:r>
              <a:rPr lang="en-US" sz="2900" b="0" dirty="0" smtClean="0"/>
              <a:t>8.6</a:t>
            </a:r>
            <a:r>
              <a:rPr lang="en-US" sz="2900" b="0" dirty="0"/>
              <a:t>. The student uses the nursing record to ensure continuity of care.</a:t>
            </a:r>
          </a:p>
          <a:p>
            <a:endParaRPr lang="en-US" sz="2900" b="0" dirty="0" smtClean="0"/>
          </a:p>
          <a:p>
            <a:r>
              <a:rPr lang="en-US" sz="2900" b="0" dirty="0" smtClean="0"/>
              <a:t>8.7</a:t>
            </a:r>
            <a:r>
              <a:rPr lang="en-US" sz="2900" b="0" dirty="0"/>
              <a:t>. The student can efficiently handle the appropriate information channels.</a:t>
            </a:r>
          </a:p>
          <a:p>
            <a:endParaRPr lang="nl-BE" dirty="0"/>
          </a:p>
        </p:txBody>
      </p:sp>
      <p:sp>
        <p:nvSpPr>
          <p:cNvPr id="4" name="Tijdelijke aanduiding voor datum 3"/>
          <p:cNvSpPr>
            <a:spLocks noGrp="1"/>
          </p:cNvSpPr>
          <p:nvPr>
            <p:ph type="dt" sz="half" idx="10"/>
          </p:nvPr>
        </p:nvSpPr>
        <p:spPr/>
        <p:txBody>
          <a:bodyPr/>
          <a:lstStyle/>
          <a:p>
            <a:fld id="{54029536-9EF0-41B0-83DA-5D701F124727}" type="datetime1">
              <a:rPr lang="nl-BE" smtClean="0"/>
              <a:t>17/03/2017</a:t>
            </a:fld>
            <a:endParaRPr lang="en-US"/>
          </a:p>
        </p:txBody>
      </p:sp>
      <p:sp>
        <p:nvSpPr>
          <p:cNvPr id="5" name="Tijdelijke aanduiding voor voettekst 4"/>
          <p:cNvSpPr>
            <a:spLocks noGrp="1"/>
          </p:cNvSpPr>
          <p:nvPr>
            <p:ph type="ftr" sz="quarter" idx="11"/>
          </p:nvPr>
        </p:nvSpPr>
        <p:spPr/>
        <p:txBody>
          <a:bodyPr/>
          <a:lstStyle/>
          <a:p>
            <a:r>
              <a:rPr lang="en-US" smtClean="0"/>
              <a:t>Belinda Drieghe</a:t>
            </a:r>
            <a:endParaRPr lang="en-US"/>
          </a:p>
        </p:txBody>
      </p:sp>
      <p:sp>
        <p:nvSpPr>
          <p:cNvPr id="6" name="Tijdelijke aanduiding voor dianummer 5"/>
          <p:cNvSpPr>
            <a:spLocks noGrp="1"/>
          </p:cNvSpPr>
          <p:nvPr>
            <p:ph type="sldNum" sz="quarter" idx="12"/>
          </p:nvPr>
        </p:nvSpPr>
        <p:spPr/>
        <p:txBody>
          <a:bodyPr/>
          <a:lstStyle/>
          <a:p>
            <a:fld id="{FCA3638F-6D52-644A-9831-93255061F043}" type="slidenum">
              <a:rPr lang="nl-BE" smtClean="0"/>
              <a:t>10</a:t>
            </a:fld>
            <a:endParaRPr lang="nl-BE"/>
          </a:p>
        </p:txBody>
      </p:sp>
      <p:graphicFrame>
        <p:nvGraphicFramePr>
          <p:cNvPr id="7" name="Tabel 6"/>
          <p:cNvGraphicFramePr>
            <a:graphicFrameLocks noGrp="1"/>
          </p:cNvGraphicFramePr>
          <p:nvPr>
            <p:extLst/>
          </p:nvPr>
        </p:nvGraphicFramePr>
        <p:xfrm>
          <a:off x="683606" y="2566178"/>
          <a:ext cx="8003194" cy="370840"/>
        </p:xfrm>
        <a:graphic>
          <a:graphicData uri="http://schemas.openxmlformats.org/drawingml/2006/table">
            <a:tbl>
              <a:tblPr firstRow="1" bandRow="1">
                <a:tableStyleId>{5C22544A-7EE6-4342-B048-85BDC9FD1C3A}</a:tableStyleId>
              </a:tblPr>
              <a:tblGrid>
                <a:gridCol w="8003194">
                  <a:extLst>
                    <a:ext uri="{9D8B030D-6E8A-4147-A177-3AD203B41FA5}">
                      <a16:colId xmlns:a16="http://schemas.microsoft.com/office/drawing/2014/main" val="4049080036"/>
                    </a:ext>
                  </a:extLst>
                </a:gridCol>
              </a:tblGrid>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b="0" dirty="0" smtClean="0">
                          <a:solidFill>
                            <a:schemeClr val="tx1"/>
                          </a:solidFill>
                        </a:rPr>
                        <a:t>8.1 The student gives accurate and relevant information to the care recipient.</a:t>
                      </a:r>
                    </a:p>
                  </a:txBody>
                  <a:tcPr>
                    <a:solidFill>
                      <a:srgbClr val="FFC000"/>
                    </a:solidFill>
                  </a:tcPr>
                </a:tc>
                <a:extLst>
                  <a:ext uri="{0D108BD9-81ED-4DB2-BD59-A6C34878D82A}">
                    <a16:rowId xmlns:a16="http://schemas.microsoft.com/office/drawing/2014/main" val="2649030522"/>
                  </a:ext>
                </a:extLst>
              </a:tr>
            </a:tbl>
          </a:graphicData>
        </a:graphic>
      </p:graphicFrame>
      <p:graphicFrame>
        <p:nvGraphicFramePr>
          <p:cNvPr id="8" name="Tabel 7"/>
          <p:cNvGraphicFramePr>
            <a:graphicFrameLocks noGrp="1"/>
          </p:cNvGraphicFramePr>
          <p:nvPr>
            <p:extLst/>
          </p:nvPr>
        </p:nvGraphicFramePr>
        <p:xfrm>
          <a:off x="683606" y="4003429"/>
          <a:ext cx="8003194" cy="731520"/>
        </p:xfrm>
        <a:graphic>
          <a:graphicData uri="http://schemas.openxmlformats.org/drawingml/2006/table">
            <a:tbl>
              <a:tblPr firstRow="1" bandRow="1">
                <a:tableStyleId>{5C22544A-7EE6-4342-B048-85BDC9FD1C3A}</a:tableStyleId>
              </a:tblPr>
              <a:tblGrid>
                <a:gridCol w="8003194">
                  <a:extLst>
                    <a:ext uri="{9D8B030D-6E8A-4147-A177-3AD203B41FA5}">
                      <a16:colId xmlns:a16="http://schemas.microsoft.com/office/drawing/2014/main" val="2317998838"/>
                    </a:ext>
                  </a:extLst>
                </a:gridCol>
              </a:tblGrid>
              <a:tr h="370840">
                <a:tc>
                  <a:txBody>
                    <a:bodyPr/>
                    <a:lstStyle/>
                    <a:p>
                      <a:r>
                        <a:rPr lang="en-US" sz="1400" b="0" dirty="0" smtClean="0">
                          <a:solidFill>
                            <a:schemeClr val="tx1"/>
                          </a:solidFill>
                        </a:rPr>
                        <a:t>8.4. The student report in writing the essence of the care situation in a correct and structured way.</a:t>
                      </a:r>
                    </a:p>
                    <a:p>
                      <a:endParaRPr lang="en-US" sz="1400" b="0" dirty="0" smtClean="0">
                        <a:solidFill>
                          <a:schemeClr val="tx1"/>
                        </a:solidFill>
                      </a:endParaRPr>
                    </a:p>
                    <a:p>
                      <a:r>
                        <a:rPr lang="en-US" sz="1400" b="0" dirty="0" smtClean="0">
                          <a:solidFill>
                            <a:schemeClr val="tx1"/>
                          </a:solidFill>
                        </a:rPr>
                        <a:t>8.5. The student reports orally the essence of the care situation in a correct and structured way.</a:t>
                      </a:r>
                    </a:p>
                  </a:txBody>
                  <a:tcPr/>
                </a:tc>
                <a:extLst>
                  <a:ext uri="{0D108BD9-81ED-4DB2-BD59-A6C34878D82A}">
                    <a16:rowId xmlns:a16="http://schemas.microsoft.com/office/drawing/2014/main" val="1366772446"/>
                  </a:ext>
                </a:extLst>
              </a:tr>
            </a:tbl>
          </a:graphicData>
        </a:graphic>
      </p:graphicFrame>
    </p:spTree>
    <p:extLst>
      <p:ext uri="{BB962C8B-B14F-4D97-AF65-F5344CB8AC3E}">
        <p14:creationId xmlns:p14="http://schemas.microsoft.com/office/powerpoint/2010/main" val="32638638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ijdelijke aanduiding voor inhoud 6"/>
          <p:cNvGraphicFramePr>
            <a:graphicFrameLocks noGrp="1"/>
          </p:cNvGraphicFramePr>
          <p:nvPr>
            <p:ph idx="1"/>
            <p:extLst/>
          </p:nvPr>
        </p:nvGraphicFramePr>
        <p:xfrm>
          <a:off x="1524000" y="171450"/>
          <a:ext cx="6391276" cy="5991219"/>
        </p:xfrm>
        <a:graphic>
          <a:graphicData uri="http://schemas.openxmlformats.org/drawingml/2006/table">
            <a:tbl>
              <a:tblPr firstRow="1" firstCol="1" lastRow="1" lastCol="1" bandRow="1" bandCol="1"/>
              <a:tblGrid>
                <a:gridCol w="4562542">
                  <a:extLst>
                    <a:ext uri="{9D8B030D-6E8A-4147-A177-3AD203B41FA5}">
                      <a16:colId xmlns:a16="http://schemas.microsoft.com/office/drawing/2014/main" val="2134471989"/>
                    </a:ext>
                  </a:extLst>
                </a:gridCol>
                <a:gridCol w="308345">
                  <a:extLst>
                    <a:ext uri="{9D8B030D-6E8A-4147-A177-3AD203B41FA5}">
                      <a16:colId xmlns:a16="http://schemas.microsoft.com/office/drawing/2014/main" val="3097846670"/>
                    </a:ext>
                  </a:extLst>
                </a:gridCol>
                <a:gridCol w="373041">
                  <a:extLst>
                    <a:ext uri="{9D8B030D-6E8A-4147-A177-3AD203B41FA5}">
                      <a16:colId xmlns:a16="http://schemas.microsoft.com/office/drawing/2014/main" val="988384343"/>
                    </a:ext>
                  </a:extLst>
                </a:gridCol>
                <a:gridCol w="391626">
                  <a:extLst>
                    <a:ext uri="{9D8B030D-6E8A-4147-A177-3AD203B41FA5}">
                      <a16:colId xmlns:a16="http://schemas.microsoft.com/office/drawing/2014/main" val="3042892023"/>
                    </a:ext>
                  </a:extLst>
                </a:gridCol>
                <a:gridCol w="388185">
                  <a:extLst>
                    <a:ext uri="{9D8B030D-6E8A-4147-A177-3AD203B41FA5}">
                      <a16:colId xmlns:a16="http://schemas.microsoft.com/office/drawing/2014/main" val="694957121"/>
                    </a:ext>
                  </a:extLst>
                </a:gridCol>
                <a:gridCol w="367537">
                  <a:extLst>
                    <a:ext uri="{9D8B030D-6E8A-4147-A177-3AD203B41FA5}">
                      <a16:colId xmlns:a16="http://schemas.microsoft.com/office/drawing/2014/main" val="2448319818"/>
                    </a:ext>
                  </a:extLst>
                </a:gridCol>
              </a:tblGrid>
              <a:tr h="379869">
                <a:tc>
                  <a:txBody>
                    <a:bodyPr/>
                    <a:lstStyle/>
                    <a:p>
                      <a:pPr algn="l">
                        <a:lnSpc>
                          <a:spcPts val="1400"/>
                        </a:lnSpc>
                        <a:spcAft>
                          <a:spcPts val="0"/>
                        </a:spcAft>
                        <a:tabLst>
                          <a:tab pos="226695" algn="l"/>
                          <a:tab pos="4860925" algn="r"/>
                        </a:tabLst>
                      </a:pPr>
                      <a:r>
                        <a:rPr lang="en-US" sz="1000" b="1" i="1">
                          <a:effectLst/>
                          <a:latin typeface="Calibri" panose="020F0502020204030204" pitchFamily="34" charset="0"/>
                          <a:ea typeface="Times New Roman" panose="02020603050405020304" pitchFamily="18" charset="0"/>
                          <a:cs typeface="Times New Roman" panose="02020603050405020304" pitchFamily="18" charset="0"/>
                        </a:rPr>
                        <a:t>ROLE 1: The nurse acts as a PERSON with a PROFESSIONAL ATTITUDE and relation</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1" i="1">
                          <a:effectLst/>
                          <a:latin typeface="Calibri" panose="020F0502020204030204" pitchFamily="34" charset="0"/>
                          <a:ea typeface="Batang"/>
                          <a:cs typeface="Times New Roman" panose="02020603050405020304" pitchFamily="18" charset="0"/>
                        </a:rPr>
                        <a:t>I</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1" i="1">
                          <a:effectLst/>
                          <a:latin typeface="Calibri" panose="020F0502020204030204" pitchFamily="34" charset="0"/>
                          <a:ea typeface="Batang"/>
                          <a:cs typeface="Times New Roman" panose="02020603050405020304" pitchFamily="18" charset="0"/>
                        </a:rPr>
                        <a:t>M</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1" i="1">
                          <a:effectLst/>
                          <a:latin typeface="Calibri" panose="020F0502020204030204" pitchFamily="34" charset="0"/>
                          <a:ea typeface="Batang"/>
                          <a:cs typeface="Times New Roman" panose="02020603050405020304" pitchFamily="18" charset="0"/>
                        </a:rPr>
                        <a:t>G</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1" i="1">
                          <a:effectLst/>
                          <a:latin typeface="Calibri" panose="020F0502020204030204" pitchFamily="34" charset="0"/>
                          <a:ea typeface="Batang"/>
                          <a:cs typeface="Times New Roman" panose="02020603050405020304" pitchFamily="18" charset="0"/>
                        </a:rPr>
                        <a:t>VG</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1" i="1">
                          <a:effectLst/>
                          <a:latin typeface="Calibri" panose="020F0502020204030204" pitchFamily="34" charset="0"/>
                          <a:ea typeface="Batang"/>
                          <a:cs typeface="Times New Roman" panose="02020603050405020304" pitchFamily="18" charset="0"/>
                        </a:rPr>
                        <a:t>NA</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20618201"/>
                  </a:ext>
                </a:extLst>
              </a:tr>
              <a:tr h="187288">
                <a:tc>
                  <a:txBody>
                    <a:bodyPr/>
                    <a:lstStyle/>
                    <a:p>
                      <a:pPr algn="l">
                        <a:lnSpc>
                          <a:spcPts val="1400"/>
                        </a:lnSpc>
                        <a:spcAft>
                          <a:spcPts val="0"/>
                        </a:spcAft>
                        <a:tabLst>
                          <a:tab pos="226695" algn="l"/>
                          <a:tab pos="4860925" algn="r"/>
                          <a:tab pos="4860925" algn="r"/>
                        </a:tabLs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1 ATTITUDES*</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1000">
                          <a:effectLst/>
                          <a:latin typeface="Calibri" panose="020F0502020204030204" pitchFamily="34" charset="0"/>
                          <a:ea typeface="Times New Roman" panose="02020603050405020304" pitchFamily="18" charset="0"/>
                          <a:cs typeface="Times New Roman" panose="02020603050405020304" pitchFamily="18" charset="0"/>
                        </a:rPr>
                        <a:t>0</a:t>
                      </a:r>
                      <a:endParaRPr lang="nl-BE"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1000">
                          <a:effectLst/>
                          <a:latin typeface="Calibri" panose="020F0502020204030204" pitchFamily="34" charset="0"/>
                          <a:ea typeface="Times New Roman" panose="02020603050405020304" pitchFamily="18" charset="0"/>
                          <a:cs typeface="Times New Roman" panose="02020603050405020304" pitchFamily="18" charset="0"/>
                        </a:rPr>
                        <a:t>1</a:t>
                      </a:r>
                      <a:endParaRPr lang="nl-BE"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1000">
                          <a:effectLst/>
                          <a:latin typeface="Calibri" panose="020F0502020204030204" pitchFamily="34" charset="0"/>
                          <a:ea typeface="Times New Roman" panose="02020603050405020304" pitchFamily="18" charset="0"/>
                          <a:cs typeface="Times New Roman" panose="02020603050405020304" pitchFamily="18" charset="0"/>
                        </a:rPr>
                        <a:t>2</a:t>
                      </a:r>
                      <a:endParaRPr lang="nl-BE"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1000">
                          <a:effectLst/>
                          <a:latin typeface="Calibri" panose="020F0502020204030204" pitchFamily="34" charset="0"/>
                          <a:ea typeface="Times New Roman" panose="02020603050405020304" pitchFamily="18" charset="0"/>
                          <a:cs typeface="Times New Roman" panose="02020603050405020304" pitchFamily="18" charset="0"/>
                        </a:rPr>
                        <a:t>3</a:t>
                      </a:r>
                      <a:endParaRPr lang="nl-BE"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1000" dirty="0">
                          <a:effectLst/>
                          <a:latin typeface="Calibri" panose="020F0502020204030204" pitchFamily="34" charset="0"/>
                          <a:ea typeface="Times New Roman" panose="02020603050405020304" pitchFamily="18" charset="0"/>
                          <a:cs typeface="Times New Roman" panose="02020603050405020304" pitchFamily="18" charset="0"/>
                        </a:rPr>
                        <a:t>/</a:t>
                      </a:r>
                      <a:endParaRPr lang="nl-BE"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extLst>
                  <a:ext uri="{0D108BD9-81ED-4DB2-BD59-A6C34878D82A}">
                    <a16:rowId xmlns:a16="http://schemas.microsoft.com/office/drawing/2014/main" val="1626110672"/>
                  </a:ext>
                </a:extLst>
              </a:tr>
              <a:tr h="194319">
                <a:tc>
                  <a:txBody>
                    <a:bodyPr/>
                    <a:lstStyle/>
                    <a:p>
                      <a:pPr algn="l">
                        <a:lnSpc>
                          <a:spcPts val="1400"/>
                        </a:lnSpc>
                        <a:spcAft>
                          <a:spcPts val="0"/>
                        </a:spcAft>
                        <a:tabLst>
                          <a:tab pos="226695" algn="l"/>
                          <a:tab pos="4860925" algn="r"/>
                          <a:tab pos="4860925" algn="r"/>
                        </a:tabLst>
                      </a:pPr>
                      <a:r>
                        <a:rPr lang="en-US" sz="1000" b="0" i="1">
                          <a:effectLst/>
                          <a:latin typeface="Calibri" panose="020F0502020204030204" pitchFamily="34" charset="0"/>
                          <a:ea typeface="Times New Roman" panose="02020603050405020304" pitchFamily="18" charset="0"/>
                          <a:cs typeface="Times New Roman" panose="02020603050405020304" pitchFamily="18" charset="0"/>
                        </a:rPr>
                        <a:t>1.1 Empathy</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869352891"/>
                  </a:ext>
                </a:extLst>
              </a:tr>
              <a:tr h="194319">
                <a:tc>
                  <a:txBody>
                    <a:bodyPr/>
                    <a:lstStyle/>
                    <a:p>
                      <a:pPr algn="l">
                        <a:lnSpc>
                          <a:spcPts val="1400"/>
                        </a:lnSpc>
                        <a:spcAft>
                          <a:spcPts val="0"/>
                        </a:spcAft>
                        <a:tabLst>
                          <a:tab pos="226695" algn="l"/>
                          <a:tab pos="4860925" algn="r"/>
                          <a:tab pos="4860925" algn="r"/>
                        </a:tabLst>
                      </a:pPr>
                      <a:r>
                        <a:rPr lang="en-US" sz="1000" b="0">
                          <a:effectLst/>
                          <a:latin typeface="Calibri" panose="020F0502020204030204" pitchFamily="34" charset="0"/>
                          <a:ea typeface="Times New Roman" panose="02020603050405020304" pitchFamily="18" charset="0"/>
                          <a:cs typeface="Times New Roman" panose="02020603050405020304" pitchFamily="18" charset="0"/>
                        </a:rPr>
                        <a:t>Considers the feelings, caring needs and personal circumstances of the client</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913903"/>
                  </a:ext>
                </a:extLst>
              </a:tr>
              <a:tr h="194319">
                <a:tc>
                  <a:txBody>
                    <a:bodyPr/>
                    <a:lstStyle/>
                    <a:p>
                      <a:pPr algn="l">
                        <a:lnSpc>
                          <a:spcPts val="1400"/>
                        </a:lnSpc>
                        <a:spcAft>
                          <a:spcPts val="0"/>
                        </a:spcAft>
                        <a:tabLst>
                          <a:tab pos="226695" algn="l"/>
                          <a:tab pos="4860925" algn="r"/>
                          <a:tab pos="4860925" algn="r"/>
                        </a:tabLst>
                      </a:pPr>
                      <a:r>
                        <a:rPr lang="en-US" sz="1000" b="0">
                          <a:effectLst/>
                          <a:latin typeface="Calibri" panose="020F0502020204030204" pitchFamily="34" charset="0"/>
                          <a:ea typeface="Times New Roman" panose="02020603050405020304" pitchFamily="18" charset="0"/>
                          <a:cs typeface="Times New Roman" panose="02020603050405020304" pitchFamily="18" charset="0"/>
                        </a:rPr>
                        <a:t>Acts with respect and tact.</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82999117"/>
                  </a:ext>
                </a:extLst>
              </a:tr>
              <a:tr h="187288">
                <a:tc>
                  <a:txBody>
                    <a:bodyPr/>
                    <a:lstStyle/>
                    <a:p>
                      <a:pPr algn="l">
                        <a:lnSpc>
                          <a:spcPts val="1400"/>
                        </a:lnSpc>
                        <a:spcAft>
                          <a:spcPts val="0"/>
                        </a:spcAft>
                        <a:tabLst>
                          <a:tab pos="226695" algn="l"/>
                          <a:tab pos="4860925" algn="r"/>
                          <a:tab pos="4860925" algn="r"/>
                        </a:tabLst>
                      </a:pPr>
                      <a:r>
                        <a:rPr lang="en-US" sz="1000" b="0" i="1">
                          <a:effectLst/>
                          <a:latin typeface="Calibri" panose="020F0502020204030204" pitchFamily="34" charset="0"/>
                          <a:ea typeface="Times New Roman" panose="02020603050405020304" pitchFamily="18" charset="0"/>
                          <a:cs typeface="Times New Roman" panose="02020603050405020304" pitchFamily="18" charset="0"/>
                        </a:rPr>
                        <a:t>1.2 Sens of responsibility</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86084231"/>
                  </a:ext>
                </a:extLst>
              </a:tr>
              <a:tr h="379869">
                <a:tc>
                  <a:txBody>
                    <a:bodyPr/>
                    <a:lstStyle/>
                    <a:p>
                      <a:pPr algn="l">
                        <a:lnSpc>
                          <a:spcPts val="1400"/>
                        </a:lnSpc>
                        <a:spcAft>
                          <a:spcPts val="0"/>
                        </a:spcAft>
                        <a:tabLst>
                          <a:tab pos="226695" algn="l"/>
                          <a:tab pos="4860925" algn="r"/>
                          <a:tab pos="4860925" algn="r"/>
                        </a:tabLst>
                      </a:pPr>
                      <a:r>
                        <a:rPr lang="en-US" sz="1000" b="0">
                          <a:effectLst/>
                          <a:latin typeface="Calibri" panose="020F0502020204030204" pitchFamily="34" charset="0"/>
                          <a:ea typeface="Times New Roman" panose="02020603050405020304" pitchFamily="18" charset="0"/>
                          <a:cs typeface="Times New Roman" panose="02020603050405020304" pitchFamily="18" charset="0"/>
                        </a:rPr>
                        <a:t>Estimates his/her own abilities and limitations and seeks advice and help if needed and in time</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63358844"/>
                  </a:ext>
                </a:extLst>
              </a:tr>
              <a:tr h="379869">
                <a:tc>
                  <a:txBody>
                    <a:bodyPr/>
                    <a:lstStyle/>
                    <a:p>
                      <a:pPr algn="l">
                        <a:lnSpc>
                          <a:spcPts val="1400"/>
                        </a:lnSpc>
                        <a:spcAft>
                          <a:spcPts val="0"/>
                        </a:spcAft>
                        <a:tabLst>
                          <a:tab pos="226695" algn="l"/>
                          <a:tab pos="4860925" algn="r"/>
                          <a:tab pos="4860925" algn="r"/>
                        </a:tabLst>
                      </a:pPr>
                      <a:r>
                        <a:rPr lang="en-US" sz="1000" b="0">
                          <a:effectLst/>
                          <a:latin typeface="Calibri" panose="020F0502020204030204" pitchFamily="34" charset="0"/>
                          <a:ea typeface="Times New Roman" panose="02020603050405020304" pitchFamily="18" charset="0"/>
                          <a:cs typeface="Times New Roman" panose="02020603050405020304" pitchFamily="18" charset="0"/>
                        </a:rPr>
                        <a:t>Spontaneously takes intitiative within his/her own responsibility, in deliberation with the nursing team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17533572"/>
                  </a:ext>
                </a:extLst>
              </a:tr>
              <a:tr h="194319">
                <a:tc>
                  <a:txBody>
                    <a:bodyPr/>
                    <a:lstStyle/>
                    <a:p>
                      <a:pPr algn="l">
                        <a:lnSpc>
                          <a:spcPts val="1400"/>
                        </a:lnSpc>
                        <a:spcAft>
                          <a:spcPts val="0"/>
                        </a:spcAft>
                        <a:tabLst>
                          <a:tab pos="226695" algn="l"/>
                          <a:tab pos="4860925" algn="r"/>
                          <a:tab pos="4860925" algn="r"/>
                        </a:tabLst>
                      </a:pPr>
                      <a:r>
                        <a:rPr lang="en-US" sz="1000" b="0" i="1">
                          <a:effectLst/>
                          <a:latin typeface="Calibri" panose="020F0502020204030204" pitchFamily="34" charset="0"/>
                          <a:ea typeface="Times New Roman" panose="02020603050405020304" pitchFamily="18" charset="0"/>
                          <a:cs typeface="Times New Roman" panose="02020603050405020304" pitchFamily="18" charset="0"/>
                        </a:rPr>
                        <a:t>1.3 Critical view</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905603755"/>
                  </a:ext>
                </a:extLst>
              </a:tr>
              <a:tr h="379869">
                <a:tc>
                  <a:txBody>
                    <a:bodyPr/>
                    <a:lstStyle/>
                    <a:p>
                      <a:pPr algn="l">
                        <a:lnSpc>
                          <a:spcPts val="1400"/>
                        </a:lnSpc>
                        <a:spcAft>
                          <a:spcPts val="0"/>
                        </a:spcAft>
                        <a:tabLst>
                          <a:tab pos="226695" algn="l"/>
                          <a:tab pos="4860925" algn="r"/>
                          <a:tab pos="4860925" algn="r"/>
                        </a:tabLst>
                      </a:pPr>
                      <a:r>
                        <a:rPr lang="en-US" sz="1000" b="0">
                          <a:effectLst/>
                          <a:latin typeface="Calibri" panose="020F0502020204030204" pitchFamily="34" charset="0"/>
                          <a:ea typeface="Times New Roman" panose="02020603050405020304" pitchFamily="18" charset="0"/>
                          <a:cs typeface="Times New Roman" panose="02020603050405020304" pitchFamily="18" charset="0"/>
                        </a:rPr>
                        <a:t>Questions his/her own role by means of self-reflection, discusses this and adjusts this if needed</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43377328"/>
                  </a:ext>
                </a:extLst>
              </a:tr>
              <a:tr h="187288">
                <a:tc>
                  <a:txBody>
                    <a:bodyPr/>
                    <a:lstStyle/>
                    <a:p>
                      <a:pPr algn="l">
                        <a:lnSpc>
                          <a:spcPts val="1400"/>
                        </a:lnSpc>
                        <a:spcAft>
                          <a:spcPts val="0"/>
                        </a:spcAft>
                        <a:tabLst>
                          <a:tab pos="226695" algn="l"/>
                          <a:tab pos="4860925" algn="r"/>
                          <a:tab pos="4860925" algn="r"/>
                        </a:tabLst>
                      </a:pPr>
                      <a:r>
                        <a:rPr lang="en-US" sz="1000" b="0">
                          <a:effectLst/>
                          <a:latin typeface="Calibri" panose="020F0502020204030204" pitchFamily="34" charset="0"/>
                          <a:ea typeface="Times New Roman" panose="02020603050405020304" pitchFamily="18" charset="0"/>
                          <a:cs typeface="Times New Roman" panose="02020603050405020304" pitchFamily="18" charset="0"/>
                        </a:rPr>
                        <a:t>Has a constructive attitude towards feedback</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12149076"/>
                  </a:ext>
                </a:extLst>
              </a:tr>
              <a:tr h="194319">
                <a:tc>
                  <a:txBody>
                    <a:bodyPr/>
                    <a:lstStyle/>
                    <a:p>
                      <a:pPr algn="l">
                        <a:lnSpc>
                          <a:spcPts val="1400"/>
                        </a:lnSpc>
                        <a:spcAft>
                          <a:spcPts val="0"/>
                        </a:spcAft>
                        <a:tabLst>
                          <a:tab pos="226695" algn="l"/>
                          <a:tab pos="4860925" algn="r"/>
                          <a:tab pos="4860925" algn="r"/>
                        </a:tabLst>
                      </a:pPr>
                      <a:r>
                        <a:rPr lang="en-US" sz="1000" b="0" i="1">
                          <a:effectLst/>
                          <a:latin typeface="Calibri" panose="020F0502020204030204" pitchFamily="34" charset="0"/>
                          <a:ea typeface="Times New Roman" panose="02020603050405020304" pitchFamily="18" charset="0"/>
                          <a:cs typeface="Times New Roman" panose="02020603050405020304" pitchFamily="18" charset="0"/>
                        </a:rPr>
                        <a:t>1.4 Flexibility and diversity</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139962132"/>
                  </a:ext>
                </a:extLst>
              </a:tr>
              <a:tr h="194319">
                <a:tc>
                  <a:txBody>
                    <a:bodyPr/>
                    <a:lstStyle/>
                    <a:p>
                      <a:pPr algn="l">
                        <a:lnSpc>
                          <a:spcPts val="1400"/>
                        </a:lnSpc>
                        <a:spcAft>
                          <a:spcPts val="0"/>
                        </a:spcAft>
                        <a:tabLst>
                          <a:tab pos="226695" algn="l"/>
                          <a:tab pos="4860925" algn="r"/>
                          <a:tab pos="4860925" algn="r"/>
                        </a:tabLst>
                      </a:pPr>
                      <a:r>
                        <a:rPr lang="en-US" sz="1000" b="0">
                          <a:effectLst/>
                          <a:latin typeface="Calibri" panose="020F0502020204030204" pitchFamily="34" charset="0"/>
                          <a:ea typeface="Times New Roman" panose="02020603050405020304" pitchFamily="18" charset="0"/>
                          <a:cs typeface="Times New Roman" panose="02020603050405020304" pitchFamily="18" charset="0"/>
                        </a:rPr>
                        <a:t>Adjusts to new and changing circumstances</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71864362"/>
                  </a:ext>
                </a:extLst>
              </a:tr>
              <a:tr h="194319">
                <a:tc>
                  <a:txBody>
                    <a:bodyPr/>
                    <a:lstStyle/>
                    <a:p>
                      <a:pPr algn="l">
                        <a:lnSpc>
                          <a:spcPts val="1400"/>
                        </a:lnSpc>
                        <a:spcAft>
                          <a:spcPts val="0"/>
                        </a:spcAft>
                        <a:tabLst>
                          <a:tab pos="226695" algn="l"/>
                          <a:tab pos="4860925" algn="r"/>
                          <a:tab pos="4860925" algn="r"/>
                        </a:tabLst>
                      </a:pPr>
                      <a:r>
                        <a:rPr lang="en-US" sz="1000" b="0">
                          <a:effectLst/>
                          <a:latin typeface="Calibri" panose="020F0502020204030204" pitchFamily="34" charset="0"/>
                          <a:ea typeface="Times New Roman" panose="02020603050405020304" pitchFamily="18" charset="0"/>
                          <a:cs typeface="Times New Roman" panose="02020603050405020304" pitchFamily="18" charset="0"/>
                        </a:rPr>
                        <a:t>Discusses stressful situations and seeks solutions</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81092305"/>
                  </a:ext>
                </a:extLst>
              </a:tr>
              <a:tr h="379869">
                <a:tc>
                  <a:txBody>
                    <a:bodyPr/>
                    <a:lstStyle/>
                    <a:p>
                      <a:pPr algn="l">
                        <a:lnSpc>
                          <a:spcPts val="1400"/>
                        </a:lnSpc>
                        <a:spcAft>
                          <a:spcPts val="0"/>
                        </a:spcAft>
                        <a:tabLst>
                          <a:tab pos="226695" algn="l"/>
                          <a:tab pos="4860925" algn="r"/>
                          <a:tab pos="4860925" algn="r"/>
                        </a:tabLst>
                      </a:pPr>
                      <a:r>
                        <a:rPr lang="en-US" sz="1000" b="0">
                          <a:effectLst/>
                          <a:latin typeface="Calibri" panose="020F0502020204030204" pitchFamily="34" charset="0"/>
                          <a:ea typeface="Times New Roman" panose="02020603050405020304" pitchFamily="18" charset="0"/>
                          <a:cs typeface="Times New Roman" panose="02020603050405020304" pitchFamily="18" charset="0"/>
                        </a:rPr>
                        <a:t>Is open to diversity. Is respectful towards the client and his caring environment as his/her personal, social, cultural and religuous background is concerned.</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72797540"/>
                  </a:ext>
                </a:extLst>
              </a:tr>
              <a:tr h="194319">
                <a:tc>
                  <a:txBody>
                    <a:bodyPr/>
                    <a:lstStyle/>
                    <a:p>
                      <a:pPr algn="l">
                        <a:lnSpc>
                          <a:spcPts val="1400"/>
                        </a:lnSpc>
                        <a:spcAft>
                          <a:spcPts val="0"/>
                        </a:spcAft>
                        <a:tabLst>
                          <a:tab pos="226695" algn="l"/>
                          <a:tab pos="4860925" algn="r"/>
                          <a:tab pos="4860925" algn="r"/>
                        </a:tabLs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2 COMMUNICATIVE SKILLS*</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1000">
                          <a:effectLst/>
                          <a:latin typeface="Calibri" panose="020F0502020204030204" pitchFamily="34" charset="0"/>
                          <a:ea typeface="Times New Roman" panose="02020603050405020304" pitchFamily="18" charset="0"/>
                          <a:cs typeface="Times New Roman" panose="02020603050405020304" pitchFamily="18" charset="0"/>
                        </a:rPr>
                        <a:t>0</a:t>
                      </a:r>
                      <a:endParaRPr lang="nl-BE"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1000">
                          <a:effectLst/>
                          <a:latin typeface="Calibri" panose="020F0502020204030204" pitchFamily="34" charset="0"/>
                          <a:ea typeface="Times New Roman" panose="02020603050405020304" pitchFamily="18" charset="0"/>
                          <a:cs typeface="Times New Roman" panose="02020603050405020304" pitchFamily="18" charset="0"/>
                        </a:rPr>
                        <a:t>1</a:t>
                      </a:r>
                      <a:endParaRPr lang="nl-BE"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1000">
                          <a:effectLst/>
                          <a:latin typeface="Calibri" panose="020F0502020204030204" pitchFamily="34" charset="0"/>
                          <a:ea typeface="Times New Roman" panose="02020603050405020304" pitchFamily="18" charset="0"/>
                          <a:cs typeface="Times New Roman" panose="02020603050405020304" pitchFamily="18" charset="0"/>
                        </a:rPr>
                        <a:t>2</a:t>
                      </a:r>
                      <a:endParaRPr lang="nl-BE"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1000">
                          <a:effectLst/>
                          <a:latin typeface="Calibri" panose="020F0502020204030204" pitchFamily="34" charset="0"/>
                          <a:ea typeface="Times New Roman" panose="02020603050405020304" pitchFamily="18" charset="0"/>
                          <a:cs typeface="Times New Roman" panose="02020603050405020304" pitchFamily="18" charset="0"/>
                        </a:rPr>
                        <a:t>3</a:t>
                      </a:r>
                      <a:endParaRPr lang="nl-BE"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1000">
                          <a:effectLst/>
                          <a:latin typeface="Calibri" panose="020F0502020204030204" pitchFamily="34" charset="0"/>
                          <a:ea typeface="Times New Roman" panose="02020603050405020304" pitchFamily="18" charset="0"/>
                          <a:cs typeface="Times New Roman" panose="02020603050405020304" pitchFamily="18" charset="0"/>
                        </a:rPr>
                        <a:t>/</a:t>
                      </a:r>
                      <a:endParaRPr lang="nl-BE"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extLst>
                  <a:ext uri="{0D108BD9-81ED-4DB2-BD59-A6C34878D82A}">
                    <a16:rowId xmlns:a16="http://schemas.microsoft.com/office/drawing/2014/main" val="1363259783"/>
                  </a:ext>
                </a:extLst>
              </a:tr>
              <a:tr h="379869">
                <a:tc>
                  <a:txBody>
                    <a:bodyPr/>
                    <a:lstStyle/>
                    <a:p>
                      <a:pPr algn="l">
                        <a:lnSpc>
                          <a:spcPts val="1400"/>
                        </a:lnSpc>
                        <a:spcAft>
                          <a:spcPts val="0"/>
                        </a:spcAft>
                        <a:tabLst>
                          <a:tab pos="226695" algn="l"/>
                          <a:tab pos="4860925" algn="r"/>
                          <a:tab pos="4860925" algn="r"/>
                        </a:tabLst>
                      </a:pPr>
                      <a:r>
                        <a:rPr lang="en-US" sz="1000" b="0">
                          <a:effectLst/>
                          <a:latin typeface="Calibri" panose="020F0502020204030204" pitchFamily="34" charset="0"/>
                          <a:ea typeface="Times New Roman" panose="02020603050405020304" pitchFamily="18" charset="0"/>
                          <a:cs typeface="Times New Roman" panose="02020603050405020304" pitchFamily="18" charset="0"/>
                        </a:rPr>
                        <a:t>Communicates with an open listening attitude and pays attention to verbal and non-verbal signals.</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03555716"/>
                  </a:ext>
                </a:extLst>
              </a:tr>
              <a:tr h="194319">
                <a:tc>
                  <a:txBody>
                    <a:bodyPr/>
                    <a:lstStyle/>
                    <a:p>
                      <a:pPr algn="l">
                        <a:lnSpc>
                          <a:spcPts val="1400"/>
                        </a:lnSpc>
                        <a:spcAft>
                          <a:spcPts val="0"/>
                        </a:spcAft>
                        <a:tabLst>
                          <a:tab pos="226695" algn="l"/>
                          <a:tab pos="4860925" algn="r"/>
                          <a:tab pos="4860925" algn="r"/>
                        </a:tabLst>
                      </a:pPr>
                      <a:r>
                        <a:rPr lang="en-US" sz="1000" b="0" dirty="0">
                          <a:effectLst/>
                          <a:latin typeface="Calibri" panose="020F0502020204030204" pitchFamily="34" charset="0"/>
                          <a:ea typeface="Times New Roman" panose="02020603050405020304" pitchFamily="18" charset="0"/>
                          <a:cs typeface="Times New Roman" panose="02020603050405020304" pitchFamily="18" charset="0"/>
                        </a:rPr>
                        <a:t>Informs the client on the care, examinations, treatment and illness</a:t>
                      </a:r>
                      <a:endParaRPr lang="nl-BE"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87197385"/>
                  </a:ext>
                </a:extLst>
              </a:tr>
              <a:tr h="194319">
                <a:tc>
                  <a:txBody>
                    <a:bodyPr/>
                    <a:lstStyle/>
                    <a:p>
                      <a:pPr algn="l">
                        <a:lnSpc>
                          <a:spcPts val="1400"/>
                        </a:lnSpc>
                        <a:spcAft>
                          <a:spcPts val="0"/>
                        </a:spcAft>
                        <a:tabLst>
                          <a:tab pos="226695" algn="l"/>
                          <a:tab pos="4860925" algn="r"/>
                          <a:tab pos="4860925" algn="r"/>
                        </a:tabLst>
                      </a:pPr>
                      <a:r>
                        <a:rPr lang="en-US" sz="1000" b="0">
                          <a:effectLst/>
                          <a:latin typeface="Calibri" panose="020F0502020204030204" pitchFamily="34" charset="0"/>
                          <a:ea typeface="Times New Roman" panose="02020603050405020304" pitchFamily="18" charset="0"/>
                          <a:cs typeface="Times New Roman" panose="02020603050405020304" pitchFamily="18" charset="0"/>
                        </a:rPr>
                        <a:t>Gives his/her appropriate opinion without judging or hurting the other</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7085154"/>
                  </a:ext>
                </a:extLst>
              </a:tr>
              <a:tr h="194319">
                <a:tc>
                  <a:txBody>
                    <a:bodyPr/>
                    <a:lstStyle/>
                    <a:p>
                      <a:pPr algn="l">
                        <a:lnSpc>
                          <a:spcPts val="1400"/>
                        </a:lnSpc>
                        <a:spcAft>
                          <a:spcPts val="0"/>
                        </a:spcAft>
                        <a:tabLst>
                          <a:tab pos="226695" algn="l"/>
                          <a:tab pos="4860925" algn="r"/>
                          <a:tab pos="4860925" algn="r"/>
                        </a:tabLs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3 ETHIC AND JURIDIC ASPECTS*</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1000">
                          <a:effectLst/>
                          <a:latin typeface="Calibri" panose="020F0502020204030204" pitchFamily="34" charset="0"/>
                          <a:ea typeface="Times New Roman" panose="02020603050405020304" pitchFamily="18" charset="0"/>
                          <a:cs typeface="Times New Roman" panose="02020603050405020304" pitchFamily="18" charset="0"/>
                        </a:rPr>
                        <a:t>0</a:t>
                      </a:r>
                      <a:endParaRPr lang="nl-BE"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1000">
                          <a:effectLst/>
                          <a:latin typeface="Calibri" panose="020F0502020204030204" pitchFamily="34" charset="0"/>
                          <a:ea typeface="Times New Roman" panose="02020603050405020304" pitchFamily="18" charset="0"/>
                          <a:cs typeface="Times New Roman" panose="02020603050405020304" pitchFamily="18" charset="0"/>
                        </a:rPr>
                        <a:t>1</a:t>
                      </a:r>
                      <a:endParaRPr lang="nl-BE"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1000">
                          <a:effectLst/>
                          <a:latin typeface="Calibri" panose="020F0502020204030204" pitchFamily="34" charset="0"/>
                          <a:ea typeface="Times New Roman" panose="02020603050405020304" pitchFamily="18" charset="0"/>
                          <a:cs typeface="Times New Roman" panose="02020603050405020304" pitchFamily="18" charset="0"/>
                        </a:rPr>
                        <a:t>2</a:t>
                      </a:r>
                      <a:endParaRPr lang="nl-BE"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1000">
                          <a:effectLst/>
                          <a:latin typeface="Calibri" panose="020F0502020204030204" pitchFamily="34" charset="0"/>
                          <a:ea typeface="Times New Roman" panose="02020603050405020304" pitchFamily="18" charset="0"/>
                          <a:cs typeface="Times New Roman" panose="02020603050405020304" pitchFamily="18" charset="0"/>
                        </a:rPr>
                        <a:t>3</a:t>
                      </a:r>
                      <a:endParaRPr lang="nl-BE"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1000">
                          <a:effectLst/>
                          <a:latin typeface="Calibri" panose="020F0502020204030204" pitchFamily="34" charset="0"/>
                          <a:ea typeface="Times New Roman" panose="02020603050405020304" pitchFamily="18" charset="0"/>
                          <a:cs typeface="Times New Roman" panose="02020603050405020304" pitchFamily="18" charset="0"/>
                        </a:rPr>
                        <a:t>/</a:t>
                      </a:r>
                      <a:endParaRPr lang="nl-BE"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extLst>
                  <a:ext uri="{0D108BD9-81ED-4DB2-BD59-A6C34878D82A}">
                    <a16:rowId xmlns:a16="http://schemas.microsoft.com/office/drawing/2014/main" val="4030861338"/>
                  </a:ext>
                </a:extLst>
              </a:tr>
              <a:tr h="379869">
                <a:tc>
                  <a:txBody>
                    <a:bodyPr/>
                    <a:lstStyle/>
                    <a:p>
                      <a:pPr algn="l">
                        <a:lnSpc>
                          <a:spcPts val="1400"/>
                        </a:lnSpc>
                        <a:spcAft>
                          <a:spcPts val="0"/>
                        </a:spcAft>
                        <a:tabLst>
                          <a:tab pos="226695" algn="l"/>
                          <a:tab pos="4860925" algn="r"/>
                          <a:tab pos="4860925" algn="r"/>
                        </a:tabLst>
                      </a:pPr>
                      <a:r>
                        <a:rPr lang="en-US" sz="1000" b="0">
                          <a:effectLst/>
                          <a:latin typeface="Calibri" panose="020F0502020204030204" pitchFamily="34" charset="0"/>
                          <a:ea typeface="Times New Roman" panose="02020603050405020304" pitchFamily="18" charset="0"/>
                          <a:cs typeface="Times New Roman" panose="02020603050405020304" pitchFamily="18" charset="0"/>
                        </a:rPr>
                        <a:t>Supports the client’s well-being, without imposing his/her own Belgian standards and values upon the client.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96855827"/>
                  </a:ext>
                </a:extLst>
              </a:tr>
              <a:tr h="217469">
                <a:tc>
                  <a:txBody>
                    <a:bodyPr/>
                    <a:lstStyle/>
                    <a:p>
                      <a:pPr algn="l">
                        <a:lnSpc>
                          <a:spcPts val="1400"/>
                        </a:lnSpc>
                        <a:spcAft>
                          <a:spcPts val="0"/>
                        </a:spcAft>
                        <a:tabLst>
                          <a:tab pos="226695" algn="l"/>
                          <a:tab pos="4860925" algn="r"/>
                          <a:tab pos="4860925" algn="r"/>
                        </a:tabLst>
                      </a:pPr>
                      <a:r>
                        <a:rPr lang="en-US" sz="1000" b="0">
                          <a:effectLst/>
                          <a:latin typeface="Calibri" panose="020F0502020204030204" pitchFamily="34" charset="0"/>
                          <a:ea typeface="Times New Roman" panose="02020603050405020304" pitchFamily="18" charset="0"/>
                          <a:cs typeface="Times New Roman" panose="02020603050405020304" pitchFamily="18" charset="0"/>
                        </a:rPr>
                        <a:t>Respects national and international legislation (e.g. privacy)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44088922"/>
                  </a:ext>
                </a:extLst>
              </a:tr>
              <a:tr h="207647">
                <a:tc>
                  <a:txBody>
                    <a:bodyPr/>
                    <a:lstStyle/>
                    <a:p>
                      <a:pPr algn="l">
                        <a:lnSpc>
                          <a:spcPts val="1400"/>
                        </a:lnSpc>
                        <a:spcAft>
                          <a:spcPts val="0"/>
                        </a:spcAft>
                        <a:tabLst>
                          <a:tab pos="226695" algn="l"/>
                          <a:tab pos="4860925" algn="r"/>
                          <a:tab pos="4860925" algn="r"/>
                        </a:tabLs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4 BALANCE*</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1000">
                          <a:effectLst/>
                          <a:latin typeface="Calibri" panose="020F0502020204030204" pitchFamily="34" charset="0"/>
                          <a:ea typeface="Times New Roman" panose="02020603050405020304" pitchFamily="18" charset="0"/>
                          <a:cs typeface="Times New Roman" panose="02020603050405020304" pitchFamily="18" charset="0"/>
                        </a:rPr>
                        <a:t>0</a:t>
                      </a:r>
                      <a:endParaRPr lang="nl-BE"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1000">
                          <a:effectLst/>
                          <a:latin typeface="Calibri" panose="020F0502020204030204" pitchFamily="34" charset="0"/>
                          <a:ea typeface="Times New Roman" panose="02020603050405020304" pitchFamily="18" charset="0"/>
                          <a:cs typeface="Times New Roman" panose="02020603050405020304" pitchFamily="18" charset="0"/>
                        </a:rPr>
                        <a:t>1</a:t>
                      </a:r>
                      <a:endParaRPr lang="nl-BE"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1000">
                          <a:effectLst/>
                          <a:latin typeface="Calibri" panose="020F0502020204030204" pitchFamily="34" charset="0"/>
                          <a:ea typeface="Times New Roman" panose="02020603050405020304" pitchFamily="18" charset="0"/>
                          <a:cs typeface="Times New Roman" panose="02020603050405020304" pitchFamily="18" charset="0"/>
                        </a:rPr>
                        <a:t>2</a:t>
                      </a:r>
                      <a:endParaRPr lang="nl-BE"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1000">
                          <a:effectLst/>
                          <a:latin typeface="Calibri" panose="020F0502020204030204" pitchFamily="34" charset="0"/>
                          <a:ea typeface="Times New Roman" panose="02020603050405020304" pitchFamily="18" charset="0"/>
                          <a:cs typeface="Times New Roman" panose="02020603050405020304" pitchFamily="18" charset="0"/>
                        </a:rPr>
                        <a:t>3</a:t>
                      </a:r>
                      <a:endParaRPr lang="nl-BE"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1000">
                          <a:effectLst/>
                          <a:latin typeface="Calibri" panose="020F0502020204030204" pitchFamily="34" charset="0"/>
                          <a:ea typeface="Times New Roman" panose="02020603050405020304" pitchFamily="18" charset="0"/>
                          <a:cs typeface="Times New Roman" panose="02020603050405020304" pitchFamily="18" charset="0"/>
                        </a:rPr>
                        <a:t>/</a:t>
                      </a:r>
                      <a:endParaRPr lang="nl-BE"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extLst>
                  <a:ext uri="{0D108BD9-81ED-4DB2-BD59-A6C34878D82A}">
                    <a16:rowId xmlns:a16="http://schemas.microsoft.com/office/drawing/2014/main" val="3610088458"/>
                  </a:ext>
                </a:extLst>
              </a:tr>
              <a:tr h="207647">
                <a:tc>
                  <a:txBody>
                    <a:bodyPr/>
                    <a:lstStyle/>
                    <a:p>
                      <a:pPr algn="l">
                        <a:lnSpc>
                          <a:spcPts val="1400"/>
                        </a:lnSpc>
                        <a:spcAft>
                          <a:spcPts val="0"/>
                        </a:spcAft>
                        <a:tabLst>
                          <a:tab pos="226695" algn="l"/>
                          <a:tab pos="4860925" algn="r"/>
                          <a:tab pos="4860925" algn="r"/>
                        </a:tabLst>
                      </a:pPr>
                      <a:r>
                        <a:rPr lang="en-US" sz="1000" b="0">
                          <a:effectLst/>
                          <a:latin typeface="Calibri" panose="020F0502020204030204" pitchFamily="34" charset="0"/>
                          <a:ea typeface="Times New Roman" panose="02020603050405020304" pitchFamily="18" charset="0"/>
                          <a:cs typeface="Times New Roman" panose="02020603050405020304" pitchFamily="18" charset="0"/>
                        </a:rPr>
                        <a:t>Keeps a healty balance between professional and other roles</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ts val="1400"/>
                        </a:lnSpc>
                        <a:spcAft>
                          <a:spcPts val="0"/>
                        </a:spcAft>
                        <a:tabLst>
                          <a:tab pos="226695" algn="l"/>
                          <a:tab pos="4860925" algn="r"/>
                        </a:tabLst>
                      </a:pPr>
                      <a:r>
                        <a:rPr lang="en-US" sz="1000">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nl-BE"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nl-BE"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nl-BE"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nl-BE"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dirty="0">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nl-BE"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94131895"/>
                  </a:ext>
                </a:extLst>
              </a:tr>
            </a:tbl>
          </a:graphicData>
        </a:graphic>
      </p:graphicFrame>
      <p:sp>
        <p:nvSpPr>
          <p:cNvPr id="4" name="Tijdelijke aanduiding voor datum 3"/>
          <p:cNvSpPr>
            <a:spLocks noGrp="1"/>
          </p:cNvSpPr>
          <p:nvPr>
            <p:ph type="dt" sz="half" idx="10"/>
          </p:nvPr>
        </p:nvSpPr>
        <p:spPr/>
        <p:txBody>
          <a:bodyPr/>
          <a:lstStyle/>
          <a:p>
            <a:fld id="{9D010FB4-D9A9-48EC-8251-95D2D269E576}" type="datetime1">
              <a:rPr lang="nl-BE" smtClean="0"/>
              <a:t>17/03/2017</a:t>
            </a:fld>
            <a:endParaRPr lang="en-US"/>
          </a:p>
        </p:txBody>
      </p:sp>
      <p:sp>
        <p:nvSpPr>
          <p:cNvPr id="5" name="Tijdelijke aanduiding voor voettekst 4"/>
          <p:cNvSpPr>
            <a:spLocks noGrp="1"/>
          </p:cNvSpPr>
          <p:nvPr>
            <p:ph type="ftr" sz="quarter" idx="11"/>
          </p:nvPr>
        </p:nvSpPr>
        <p:spPr/>
        <p:txBody>
          <a:bodyPr/>
          <a:lstStyle/>
          <a:p>
            <a:r>
              <a:rPr lang="en-US" smtClean="0"/>
              <a:t>Belinda Drieghe</a:t>
            </a:r>
            <a:endParaRPr lang="en-US"/>
          </a:p>
        </p:txBody>
      </p:sp>
      <p:sp>
        <p:nvSpPr>
          <p:cNvPr id="6" name="Tijdelijke aanduiding voor dianummer 5"/>
          <p:cNvSpPr>
            <a:spLocks noGrp="1"/>
          </p:cNvSpPr>
          <p:nvPr>
            <p:ph type="sldNum" sz="quarter" idx="12"/>
          </p:nvPr>
        </p:nvSpPr>
        <p:spPr/>
        <p:txBody>
          <a:bodyPr/>
          <a:lstStyle/>
          <a:p>
            <a:fld id="{FCA3638F-6D52-644A-9831-93255061F043}" type="slidenum">
              <a:rPr lang="nl-BE" smtClean="0"/>
              <a:t>11</a:t>
            </a:fld>
            <a:endParaRPr lang="nl-BE"/>
          </a:p>
        </p:txBody>
      </p:sp>
    </p:spTree>
    <p:extLst>
      <p:ext uri="{BB962C8B-B14F-4D97-AF65-F5344CB8AC3E}">
        <p14:creationId xmlns:p14="http://schemas.microsoft.com/office/powerpoint/2010/main" val="75976552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Tijdelijke aanduiding voor inhoud 11"/>
          <p:cNvGraphicFramePr>
            <a:graphicFrameLocks noGrp="1"/>
          </p:cNvGraphicFramePr>
          <p:nvPr>
            <p:ph idx="1"/>
            <p:extLst/>
          </p:nvPr>
        </p:nvGraphicFramePr>
        <p:xfrm>
          <a:off x="1993959" y="110152"/>
          <a:ext cx="5356106" cy="6058259"/>
        </p:xfrm>
        <a:graphic>
          <a:graphicData uri="http://schemas.openxmlformats.org/drawingml/2006/table">
            <a:tbl>
              <a:tblPr firstRow="1" firstCol="1" lastRow="1" lastCol="1" bandRow="1" bandCol="1"/>
              <a:tblGrid>
                <a:gridCol w="3595696">
                  <a:extLst>
                    <a:ext uri="{9D8B030D-6E8A-4147-A177-3AD203B41FA5}">
                      <a16:colId xmlns:a16="http://schemas.microsoft.com/office/drawing/2014/main" val="2240731873"/>
                    </a:ext>
                  </a:extLst>
                </a:gridCol>
                <a:gridCol w="343145">
                  <a:extLst>
                    <a:ext uri="{9D8B030D-6E8A-4147-A177-3AD203B41FA5}">
                      <a16:colId xmlns:a16="http://schemas.microsoft.com/office/drawing/2014/main" val="2262255281"/>
                    </a:ext>
                  </a:extLst>
                </a:gridCol>
                <a:gridCol w="274464">
                  <a:extLst>
                    <a:ext uri="{9D8B030D-6E8A-4147-A177-3AD203B41FA5}">
                      <a16:colId xmlns:a16="http://schemas.microsoft.com/office/drawing/2014/main" val="4293613147"/>
                    </a:ext>
                  </a:extLst>
                </a:gridCol>
                <a:gridCol w="382199">
                  <a:extLst>
                    <a:ext uri="{9D8B030D-6E8A-4147-A177-3AD203B41FA5}">
                      <a16:colId xmlns:a16="http://schemas.microsoft.com/office/drawing/2014/main" val="3918168547"/>
                    </a:ext>
                  </a:extLst>
                </a:gridCol>
                <a:gridCol w="383827">
                  <a:extLst>
                    <a:ext uri="{9D8B030D-6E8A-4147-A177-3AD203B41FA5}">
                      <a16:colId xmlns:a16="http://schemas.microsoft.com/office/drawing/2014/main" val="2395358065"/>
                    </a:ext>
                  </a:extLst>
                </a:gridCol>
                <a:gridCol w="376775">
                  <a:extLst>
                    <a:ext uri="{9D8B030D-6E8A-4147-A177-3AD203B41FA5}">
                      <a16:colId xmlns:a16="http://schemas.microsoft.com/office/drawing/2014/main" val="1968645202"/>
                    </a:ext>
                  </a:extLst>
                </a:gridCol>
              </a:tblGrid>
              <a:tr h="226888">
                <a:tc>
                  <a:txBody>
                    <a:bodyPr/>
                    <a:lstStyle/>
                    <a:p>
                      <a:pPr algn="l">
                        <a:lnSpc>
                          <a:spcPts val="1400"/>
                        </a:lnSpc>
                        <a:spcAft>
                          <a:spcPts val="0"/>
                        </a:spcAft>
                        <a:tabLst>
                          <a:tab pos="226695" algn="l"/>
                          <a:tab pos="4860925" algn="r"/>
                        </a:tabLst>
                      </a:pPr>
                      <a:r>
                        <a:rPr lang="en-US" sz="900" b="1" i="1">
                          <a:effectLst/>
                          <a:latin typeface="Calibri" panose="020F0502020204030204" pitchFamily="34" charset="0"/>
                          <a:ea typeface="Times New Roman" panose="02020603050405020304" pitchFamily="18" charset="0"/>
                          <a:cs typeface="Times New Roman" panose="02020603050405020304" pitchFamily="18" charset="0"/>
                        </a:rPr>
                        <a:t>ROLE 2: The nurse as CLINICAL ASSESSOR and CAREGIVER</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1" i="1">
                          <a:effectLst/>
                          <a:latin typeface="Calibri" panose="020F0502020204030204" pitchFamily="34" charset="0"/>
                          <a:ea typeface="Batang"/>
                          <a:cs typeface="Times New Roman" panose="02020603050405020304" pitchFamily="18" charset="0"/>
                        </a:rPr>
                        <a:t>I</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1" i="1">
                          <a:effectLst/>
                          <a:latin typeface="Calibri" panose="020F0502020204030204" pitchFamily="34" charset="0"/>
                          <a:ea typeface="Batang"/>
                          <a:cs typeface="Times New Roman" panose="02020603050405020304" pitchFamily="18" charset="0"/>
                        </a:rPr>
                        <a:t>M</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1" i="1">
                          <a:effectLst/>
                          <a:latin typeface="Calibri" panose="020F0502020204030204" pitchFamily="34" charset="0"/>
                          <a:ea typeface="Batang"/>
                          <a:cs typeface="Times New Roman" panose="02020603050405020304" pitchFamily="18" charset="0"/>
                        </a:rPr>
                        <a:t>G</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1" i="1">
                          <a:effectLst/>
                          <a:latin typeface="Calibri" panose="020F0502020204030204" pitchFamily="34" charset="0"/>
                          <a:ea typeface="Batang"/>
                          <a:cs typeface="Times New Roman" panose="02020603050405020304" pitchFamily="18" charset="0"/>
                        </a:rPr>
                        <a:t>VG</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1" i="1">
                          <a:effectLst/>
                          <a:latin typeface="Calibri" panose="020F0502020204030204" pitchFamily="34" charset="0"/>
                          <a:ea typeface="Batang"/>
                          <a:cs typeface="Times New Roman" panose="02020603050405020304" pitchFamily="18" charset="0"/>
                        </a:rPr>
                        <a:t>NA</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96420912"/>
                  </a:ext>
                </a:extLst>
              </a:tr>
              <a:tr h="160022">
                <a:tc>
                  <a:txBody>
                    <a:bodyPr/>
                    <a:lstStyle/>
                    <a:p>
                      <a:pPr algn="l">
                        <a:lnSpc>
                          <a:spcPts val="1400"/>
                        </a:lnSpc>
                        <a:spcAft>
                          <a:spcPts val="0"/>
                        </a:spcAft>
                        <a:tabLst>
                          <a:tab pos="226695" algn="l"/>
                          <a:tab pos="4860925" algn="r"/>
                          <a:tab pos="4860925" algn="r"/>
                        </a:tabLst>
                      </a:pPr>
                      <a:r>
                        <a:rPr lang="en-US" sz="900" b="1">
                          <a:effectLst/>
                          <a:latin typeface="Calibri" panose="020F0502020204030204" pitchFamily="34" charset="0"/>
                          <a:ea typeface="Times New Roman" panose="02020603050405020304" pitchFamily="18" charset="0"/>
                          <a:cs typeface="Times New Roman" panose="02020603050405020304" pitchFamily="18" charset="0"/>
                        </a:rPr>
                        <a:t>5 COLLECTION OF RELEVANT DATA</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900">
                          <a:effectLst/>
                          <a:latin typeface="Calibri" panose="020F0502020204030204" pitchFamily="34" charset="0"/>
                          <a:ea typeface="Times New Roman" panose="02020603050405020304" pitchFamily="18" charset="0"/>
                          <a:cs typeface="Times New Roman" panose="02020603050405020304" pitchFamily="18" charset="0"/>
                        </a:rPr>
                        <a:t>0</a:t>
                      </a:r>
                      <a:endParaRPr lang="nl-BE"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900">
                          <a:effectLst/>
                          <a:latin typeface="Calibri" panose="020F0502020204030204" pitchFamily="34" charset="0"/>
                          <a:ea typeface="Times New Roman" panose="02020603050405020304" pitchFamily="18" charset="0"/>
                          <a:cs typeface="Times New Roman" panose="02020603050405020304" pitchFamily="18" charset="0"/>
                        </a:rPr>
                        <a:t>1</a:t>
                      </a:r>
                      <a:endParaRPr lang="nl-BE"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900">
                          <a:effectLst/>
                          <a:latin typeface="Calibri" panose="020F0502020204030204" pitchFamily="34" charset="0"/>
                          <a:ea typeface="Times New Roman" panose="02020603050405020304" pitchFamily="18" charset="0"/>
                          <a:cs typeface="Times New Roman" panose="02020603050405020304" pitchFamily="18" charset="0"/>
                        </a:rPr>
                        <a:t>2</a:t>
                      </a:r>
                      <a:endParaRPr lang="nl-BE"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900">
                          <a:effectLst/>
                          <a:latin typeface="Calibri" panose="020F0502020204030204" pitchFamily="34" charset="0"/>
                          <a:ea typeface="Times New Roman" panose="02020603050405020304" pitchFamily="18" charset="0"/>
                          <a:cs typeface="Times New Roman" panose="02020603050405020304" pitchFamily="18" charset="0"/>
                        </a:rPr>
                        <a:t>3</a:t>
                      </a:r>
                      <a:endParaRPr lang="nl-BE"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900">
                          <a:effectLst/>
                          <a:latin typeface="Calibri" panose="020F0502020204030204" pitchFamily="34" charset="0"/>
                          <a:ea typeface="Times New Roman" panose="02020603050405020304" pitchFamily="18" charset="0"/>
                          <a:cs typeface="Times New Roman" panose="02020603050405020304" pitchFamily="18" charset="0"/>
                        </a:rPr>
                        <a:t>/</a:t>
                      </a:r>
                      <a:endParaRPr lang="nl-BE"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extLst>
                  <a:ext uri="{0D108BD9-81ED-4DB2-BD59-A6C34878D82A}">
                    <a16:rowId xmlns:a16="http://schemas.microsoft.com/office/drawing/2014/main" val="2129945164"/>
                  </a:ext>
                </a:extLst>
              </a:tr>
              <a:tr h="480065">
                <a:tc>
                  <a:txBody>
                    <a:bodyPr/>
                    <a:lstStyle/>
                    <a:p>
                      <a:pPr algn="l">
                        <a:lnSpc>
                          <a:spcPts val="1400"/>
                        </a:lnSpc>
                        <a:spcAft>
                          <a:spcPts val="0"/>
                        </a:spcAft>
                        <a:tabLst>
                          <a:tab pos="226695" algn="l"/>
                          <a:tab pos="4860925" algn="r"/>
                          <a:tab pos="4860925" algn="r"/>
                        </a:tabLst>
                      </a:pPr>
                      <a:r>
                        <a:rPr lang="en-US" sz="900" b="0">
                          <a:effectLst/>
                          <a:latin typeface="Calibri" panose="020F0502020204030204" pitchFamily="34" charset="0"/>
                          <a:ea typeface="Times New Roman" panose="02020603050405020304" pitchFamily="18" charset="0"/>
                          <a:cs typeface="Times New Roman" panose="02020603050405020304" pitchFamily="18" charset="0"/>
                        </a:rPr>
                        <a:t>Collects relevant data and is able to see connections between observations, disease, care and therapy, reactions and perspectives of the client and client system.</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 </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 </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 </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 </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 </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62056550"/>
                  </a:ext>
                </a:extLst>
              </a:tr>
              <a:tr h="237175">
                <a:tc>
                  <a:txBody>
                    <a:bodyPr/>
                    <a:lstStyle/>
                    <a:p>
                      <a:pPr algn="l">
                        <a:lnSpc>
                          <a:spcPts val="1400"/>
                        </a:lnSpc>
                        <a:spcAft>
                          <a:spcPts val="0"/>
                        </a:spcAft>
                        <a:tabLst>
                          <a:tab pos="226695" algn="l"/>
                          <a:tab pos="4860925" algn="r"/>
                        </a:tabLst>
                      </a:pPr>
                      <a:r>
                        <a:rPr lang="en-US" sz="900" b="1">
                          <a:effectLst/>
                          <a:latin typeface="Calibri" panose="020F0502020204030204" pitchFamily="34" charset="0"/>
                          <a:ea typeface="Times New Roman" panose="02020603050405020304" pitchFamily="18" charset="0"/>
                          <a:cs typeface="Times New Roman" panose="02020603050405020304" pitchFamily="18" charset="0"/>
                        </a:rPr>
                        <a:t>6.</a:t>
                      </a:r>
                      <a:r>
                        <a:rPr lang="en-US" sz="900" b="0">
                          <a:effectLst/>
                          <a:latin typeface="Calibri" panose="020F0502020204030204" pitchFamily="34" charset="0"/>
                          <a:ea typeface="Times New Roman" panose="02020603050405020304" pitchFamily="18" charset="0"/>
                          <a:cs typeface="Times New Roman" panose="02020603050405020304" pitchFamily="18" charset="0"/>
                        </a:rPr>
                        <a:t> </a:t>
                      </a:r>
                      <a:r>
                        <a:rPr lang="en-US" sz="900" b="1">
                          <a:effectLst/>
                          <a:latin typeface="Calibri" panose="020F0502020204030204" pitchFamily="34" charset="0"/>
                          <a:ea typeface="Times New Roman" panose="02020603050405020304" pitchFamily="18" charset="0"/>
                          <a:cs typeface="Times New Roman" panose="02020603050405020304" pitchFamily="18" charset="0"/>
                        </a:rPr>
                        <a:t>IDENTIFICATION OF NURSING PROBLEMS</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0</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1</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2</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3</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extLst>
                  <a:ext uri="{0D108BD9-81ED-4DB2-BD59-A6C34878D82A}">
                    <a16:rowId xmlns:a16="http://schemas.microsoft.com/office/drawing/2014/main" val="2347171740"/>
                  </a:ext>
                </a:extLst>
              </a:tr>
              <a:tr h="237175">
                <a:tc>
                  <a:txBody>
                    <a:bodyPr/>
                    <a:lstStyle/>
                    <a:p>
                      <a:pPr algn="l">
                        <a:lnSpc>
                          <a:spcPts val="1400"/>
                        </a:lnSpc>
                        <a:spcAft>
                          <a:spcPts val="0"/>
                        </a:spcAft>
                        <a:tabLst>
                          <a:tab pos="226695" algn="l"/>
                          <a:tab pos="4860925" algn="r"/>
                        </a:tabLst>
                      </a:pPr>
                      <a:r>
                        <a:rPr lang="en-US" sz="900" b="0">
                          <a:effectLst/>
                          <a:latin typeface="Calibri" panose="020F0502020204030204" pitchFamily="34" charset="0"/>
                          <a:ea typeface="Times New Roman" panose="02020603050405020304" pitchFamily="18" charset="0"/>
                          <a:cs typeface="Times New Roman" panose="02020603050405020304" pitchFamily="18" charset="0"/>
                        </a:rPr>
                        <a:t>Identifies nursing diagnosis and is able to prioritize</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 </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 </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 </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 </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 </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82893890"/>
                  </a:ext>
                </a:extLst>
              </a:tr>
              <a:tr h="237175">
                <a:tc>
                  <a:txBody>
                    <a:bodyPr/>
                    <a:lstStyle/>
                    <a:p>
                      <a:pPr algn="l">
                        <a:lnSpc>
                          <a:spcPts val="1400"/>
                        </a:lnSpc>
                        <a:spcAft>
                          <a:spcPts val="0"/>
                        </a:spcAft>
                        <a:tabLst>
                          <a:tab pos="226695" algn="l"/>
                          <a:tab pos="4860925" algn="r"/>
                        </a:tabLst>
                      </a:pPr>
                      <a:r>
                        <a:rPr lang="en-US" sz="900" b="1">
                          <a:effectLst/>
                          <a:latin typeface="Calibri" panose="020F0502020204030204" pitchFamily="34" charset="0"/>
                          <a:ea typeface="Times New Roman" panose="02020603050405020304" pitchFamily="18" charset="0"/>
                          <a:cs typeface="Times New Roman" panose="02020603050405020304" pitchFamily="18" charset="0"/>
                        </a:rPr>
                        <a:t>7. PERFORM A NURSING ACT IN A RESPONSIBLE WAY*</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0</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1</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2</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3</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extLst>
                  <a:ext uri="{0D108BD9-81ED-4DB2-BD59-A6C34878D82A}">
                    <a16:rowId xmlns:a16="http://schemas.microsoft.com/office/drawing/2014/main" val="3043870626"/>
                  </a:ext>
                </a:extLst>
              </a:tr>
              <a:tr h="320044">
                <a:tc>
                  <a:txBody>
                    <a:bodyPr/>
                    <a:lstStyle/>
                    <a:p>
                      <a:pPr algn="l">
                        <a:lnSpc>
                          <a:spcPts val="1400"/>
                        </a:lnSpc>
                        <a:spcAft>
                          <a:spcPts val="0"/>
                        </a:spcAft>
                        <a:tabLst>
                          <a:tab pos="226695" algn="l"/>
                          <a:tab pos="4860925" algn="r"/>
                        </a:tabLst>
                      </a:pPr>
                      <a:r>
                        <a:rPr lang="en-US" sz="900" b="0">
                          <a:effectLst/>
                          <a:latin typeface="Calibri" panose="020F0502020204030204" pitchFamily="34" charset="0"/>
                          <a:ea typeface="Times New Roman" panose="02020603050405020304" pitchFamily="18" charset="0"/>
                          <a:cs typeface="Times New Roman" panose="02020603050405020304" pitchFamily="18" charset="0"/>
                        </a:rPr>
                        <a:t>Acts according to basic nursing principles (hygiene, sterility, comfort, experience, participation, safety, ergonomy and ecology).</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 </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 </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 </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 </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 </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72693522"/>
                  </a:ext>
                </a:extLst>
              </a:tr>
              <a:tr h="320044">
                <a:tc>
                  <a:txBody>
                    <a:bodyPr/>
                    <a:lstStyle/>
                    <a:p>
                      <a:pPr algn="l">
                        <a:lnSpc>
                          <a:spcPts val="1400"/>
                        </a:lnSpc>
                        <a:spcAft>
                          <a:spcPts val="0"/>
                        </a:spcAft>
                        <a:tabLst>
                          <a:tab pos="226695" algn="l"/>
                          <a:tab pos="4860925" algn="r"/>
                        </a:tabLst>
                      </a:pPr>
                      <a:r>
                        <a:rPr lang="en-US" sz="900" b="0">
                          <a:effectLst/>
                          <a:latin typeface="Calibri" panose="020F0502020204030204" pitchFamily="34" charset="0"/>
                          <a:ea typeface="Times New Roman" panose="02020603050405020304" pitchFamily="18" charset="0"/>
                          <a:cs typeface="Times New Roman" panose="02020603050405020304" pitchFamily="18" charset="0"/>
                        </a:rPr>
                        <a:t>Realises the nursing care in a correct and handy way, taking the allocated time, means and circumstances into account</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 </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 </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 </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 </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 </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85219471"/>
                  </a:ext>
                </a:extLst>
              </a:tr>
              <a:tr h="237175">
                <a:tc>
                  <a:txBody>
                    <a:bodyPr/>
                    <a:lstStyle/>
                    <a:p>
                      <a:pPr algn="l">
                        <a:lnSpc>
                          <a:spcPts val="1400"/>
                        </a:lnSpc>
                        <a:spcAft>
                          <a:spcPts val="0"/>
                        </a:spcAft>
                        <a:tabLst>
                          <a:tab pos="226695" algn="l"/>
                          <a:tab pos="4860925" algn="r"/>
                        </a:tabLst>
                      </a:pPr>
                      <a:r>
                        <a:rPr lang="en-US" sz="900" b="0">
                          <a:effectLst/>
                          <a:latin typeface="Calibri" panose="020F0502020204030204" pitchFamily="34" charset="0"/>
                          <a:ea typeface="Times New Roman" panose="02020603050405020304" pitchFamily="18" charset="0"/>
                          <a:cs typeface="Times New Roman" panose="02020603050405020304" pitchFamily="18" charset="0"/>
                        </a:rPr>
                        <a:t>Take measures to protect his/her own security </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 </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 </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 </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 </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 </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38850649"/>
                  </a:ext>
                </a:extLst>
              </a:tr>
              <a:tr h="237175">
                <a:tc>
                  <a:txBody>
                    <a:bodyPr/>
                    <a:lstStyle/>
                    <a:p>
                      <a:pPr algn="l">
                        <a:lnSpc>
                          <a:spcPts val="1400"/>
                        </a:lnSpc>
                        <a:spcAft>
                          <a:spcPts val="0"/>
                        </a:spcAft>
                        <a:tabLst>
                          <a:tab pos="226695" algn="l"/>
                          <a:tab pos="4860925" algn="r"/>
                        </a:tabLst>
                      </a:pPr>
                      <a:r>
                        <a:rPr lang="en-US" sz="900" b="1">
                          <a:effectLst/>
                          <a:latin typeface="Calibri" panose="020F0502020204030204" pitchFamily="34" charset="0"/>
                          <a:ea typeface="Times New Roman" panose="02020603050405020304" pitchFamily="18" charset="0"/>
                          <a:cs typeface="Times New Roman" panose="02020603050405020304" pitchFamily="18" charset="0"/>
                        </a:rPr>
                        <a:t>8. EVALUATION AND REPORTING</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0</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1</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2</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3</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extLst>
                  <a:ext uri="{0D108BD9-81ED-4DB2-BD59-A6C34878D82A}">
                    <a16:rowId xmlns:a16="http://schemas.microsoft.com/office/drawing/2014/main" val="3139206123"/>
                  </a:ext>
                </a:extLst>
              </a:tr>
              <a:tr h="320044">
                <a:tc>
                  <a:txBody>
                    <a:bodyPr/>
                    <a:lstStyle/>
                    <a:p>
                      <a:pPr algn="l">
                        <a:lnSpc>
                          <a:spcPts val="1400"/>
                        </a:lnSpc>
                        <a:spcAft>
                          <a:spcPts val="0"/>
                        </a:spcAft>
                        <a:tabLst>
                          <a:tab pos="226695" algn="l"/>
                          <a:tab pos="4860925" algn="r"/>
                        </a:tabLst>
                      </a:pPr>
                      <a:r>
                        <a:rPr lang="en-US" sz="900" b="0" dirty="0">
                          <a:effectLst/>
                          <a:latin typeface="Calibri" panose="020F0502020204030204" pitchFamily="34" charset="0"/>
                          <a:ea typeface="Times New Roman" panose="02020603050405020304" pitchFamily="18" charset="0"/>
                          <a:cs typeface="Times New Roman" panose="02020603050405020304" pitchFamily="18" charset="0"/>
                        </a:rPr>
                        <a:t>Evaluates the given care and reports in a timely, complete, structured and clear way. </a:t>
                      </a:r>
                      <a:endParaRPr lang="nl-BE" sz="13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 </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 </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 </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 </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 </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34811689"/>
                  </a:ext>
                </a:extLst>
              </a:tr>
              <a:tr h="237175">
                <a:tc>
                  <a:txBody>
                    <a:bodyPr/>
                    <a:lstStyle/>
                    <a:p>
                      <a:pPr algn="l">
                        <a:lnSpc>
                          <a:spcPts val="1400"/>
                        </a:lnSpc>
                        <a:spcAft>
                          <a:spcPts val="0"/>
                        </a:spcAft>
                        <a:tabLst>
                          <a:tab pos="226695" algn="l"/>
                          <a:tab pos="4860925" algn="r"/>
                        </a:tabLst>
                      </a:pPr>
                      <a:r>
                        <a:rPr lang="en-US" sz="900" b="1">
                          <a:effectLst/>
                          <a:latin typeface="Calibri" panose="020F0502020204030204" pitchFamily="34" charset="0"/>
                          <a:ea typeface="Times New Roman" panose="02020603050405020304" pitchFamily="18" charset="0"/>
                          <a:cs typeface="Times New Roman" panose="02020603050405020304" pitchFamily="18" charset="0"/>
                        </a:rPr>
                        <a:t>9. PREVENTION</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0</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1</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2</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3</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extLst>
                  <a:ext uri="{0D108BD9-81ED-4DB2-BD59-A6C34878D82A}">
                    <a16:rowId xmlns:a16="http://schemas.microsoft.com/office/drawing/2014/main" val="3504600536"/>
                  </a:ext>
                </a:extLst>
              </a:tr>
              <a:tr h="237175">
                <a:tc>
                  <a:txBody>
                    <a:bodyPr/>
                    <a:lstStyle/>
                    <a:p>
                      <a:pPr algn="l">
                        <a:lnSpc>
                          <a:spcPts val="1400"/>
                        </a:lnSpc>
                        <a:spcAft>
                          <a:spcPts val="0"/>
                        </a:spcAft>
                        <a:tabLst>
                          <a:tab pos="226695" algn="l"/>
                          <a:tab pos="4860925" algn="r"/>
                        </a:tabLst>
                      </a:pPr>
                      <a:r>
                        <a:rPr lang="en-US" sz="900" b="0">
                          <a:effectLst/>
                          <a:latin typeface="Calibri" panose="020F0502020204030204" pitchFamily="34" charset="0"/>
                          <a:ea typeface="Times New Roman" panose="02020603050405020304" pitchFamily="18" charset="0"/>
                          <a:cs typeface="Times New Roman" panose="02020603050405020304" pitchFamily="18" charset="0"/>
                        </a:rPr>
                        <a:t>Identifies health risks and stimulates health enhancing behaviour</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 </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 </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 </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 </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 </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81470381"/>
                  </a:ext>
                </a:extLst>
              </a:tr>
              <a:tr h="240604">
                <a:tc>
                  <a:txBody>
                    <a:bodyPr/>
                    <a:lstStyle/>
                    <a:p>
                      <a:pPr algn="l">
                        <a:lnSpc>
                          <a:spcPts val="1400"/>
                        </a:lnSpc>
                        <a:spcAft>
                          <a:spcPts val="0"/>
                        </a:spcAft>
                        <a:tabLst>
                          <a:tab pos="226695" algn="l"/>
                          <a:tab pos="4860925" algn="r"/>
                          <a:tab pos="4860925" algn="r"/>
                        </a:tabLst>
                      </a:pPr>
                      <a:r>
                        <a:rPr lang="en-US" sz="900" b="1" i="1">
                          <a:effectLst/>
                          <a:latin typeface="Calibri" panose="020F0502020204030204" pitchFamily="34" charset="0"/>
                          <a:ea typeface="Times New Roman" panose="02020603050405020304" pitchFamily="18" charset="0"/>
                          <a:cs typeface="Times New Roman" panose="02020603050405020304" pitchFamily="18" charset="0"/>
                        </a:rPr>
                        <a:t>ROLE 3 : The nurse as ORGANISATOR / COORDINATOR of care </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1" i="1">
                          <a:effectLst/>
                          <a:latin typeface="Calibri" panose="020F0502020204030204" pitchFamily="34" charset="0"/>
                          <a:ea typeface="Batang"/>
                          <a:cs typeface="Times New Roman" panose="02020603050405020304" pitchFamily="18" charset="0"/>
                        </a:rPr>
                        <a:t>I</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1" i="1">
                          <a:effectLst/>
                          <a:latin typeface="Calibri" panose="020F0502020204030204" pitchFamily="34" charset="0"/>
                          <a:ea typeface="Batang"/>
                          <a:cs typeface="Times New Roman" panose="02020603050405020304" pitchFamily="18" charset="0"/>
                        </a:rPr>
                        <a:t>M</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1" i="1">
                          <a:effectLst/>
                          <a:latin typeface="Calibri" panose="020F0502020204030204" pitchFamily="34" charset="0"/>
                          <a:ea typeface="Batang"/>
                          <a:cs typeface="Times New Roman" panose="02020603050405020304" pitchFamily="18" charset="0"/>
                        </a:rPr>
                        <a:t>G</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1" i="1">
                          <a:effectLst/>
                          <a:latin typeface="Calibri" panose="020F0502020204030204" pitchFamily="34" charset="0"/>
                          <a:ea typeface="Batang"/>
                          <a:cs typeface="Times New Roman" panose="02020603050405020304" pitchFamily="18" charset="0"/>
                        </a:rPr>
                        <a:t>VG</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1" i="1">
                          <a:effectLst/>
                          <a:latin typeface="Calibri" panose="020F0502020204030204" pitchFamily="34" charset="0"/>
                          <a:ea typeface="Batang"/>
                          <a:cs typeface="Times New Roman" panose="02020603050405020304" pitchFamily="18" charset="0"/>
                        </a:rPr>
                        <a:t>NA</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54039386"/>
                  </a:ext>
                </a:extLst>
              </a:tr>
              <a:tr h="169737">
                <a:tc>
                  <a:txBody>
                    <a:bodyPr/>
                    <a:lstStyle/>
                    <a:p>
                      <a:pPr>
                        <a:lnSpc>
                          <a:spcPts val="1400"/>
                        </a:lnSpc>
                        <a:spcAft>
                          <a:spcPts val="0"/>
                        </a:spcAft>
                        <a:tabLst>
                          <a:tab pos="226695" algn="l"/>
                          <a:tab pos="4860925" algn="r"/>
                          <a:tab pos="4860925" algn="r"/>
                        </a:tabLst>
                      </a:pPr>
                      <a:r>
                        <a:rPr lang="en-US" sz="900" b="1">
                          <a:effectLst/>
                          <a:latin typeface="Calibri" panose="020F0502020204030204" pitchFamily="34" charset="0"/>
                          <a:ea typeface="Times New Roman" panose="02020603050405020304" pitchFamily="18" charset="0"/>
                          <a:cs typeface="Times New Roman" panose="02020603050405020304" pitchFamily="18" charset="0"/>
                        </a:rPr>
                        <a:t>10. COORDINATION AND ORGANIZATION</a:t>
                      </a:r>
                      <a:endParaRPr lang="nl-BE"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900">
                          <a:effectLst/>
                          <a:latin typeface="Calibri" panose="020F0502020204030204" pitchFamily="34" charset="0"/>
                          <a:ea typeface="Times New Roman" panose="02020603050405020304" pitchFamily="18" charset="0"/>
                          <a:cs typeface="Times New Roman" panose="02020603050405020304" pitchFamily="18" charset="0"/>
                        </a:rPr>
                        <a:t>0</a:t>
                      </a:r>
                      <a:endParaRPr lang="nl-BE"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900">
                          <a:effectLst/>
                          <a:latin typeface="Calibri" panose="020F0502020204030204" pitchFamily="34" charset="0"/>
                          <a:ea typeface="Times New Roman" panose="02020603050405020304" pitchFamily="18" charset="0"/>
                          <a:cs typeface="Times New Roman" panose="02020603050405020304" pitchFamily="18" charset="0"/>
                        </a:rPr>
                        <a:t>1</a:t>
                      </a:r>
                      <a:endParaRPr lang="nl-BE"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900">
                          <a:effectLst/>
                          <a:latin typeface="Calibri" panose="020F0502020204030204" pitchFamily="34" charset="0"/>
                          <a:ea typeface="Times New Roman" panose="02020603050405020304" pitchFamily="18" charset="0"/>
                          <a:cs typeface="Times New Roman" panose="02020603050405020304" pitchFamily="18" charset="0"/>
                        </a:rPr>
                        <a:t>2</a:t>
                      </a:r>
                      <a:endParaRPr lang="nl-BE"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900">
                          <a:effectLst/>
                          <a:latin typeface="Calibri" panose="020F0502020204030204" pitchFamily="34" charset="0"/>
                          <a:ea typeface="Times New Roman" panose="02020603050405020304" pitchFamily="18" charset="0"/>
                          <a:cs typeface="Times New Roman" panose="02020603050405020304" pitchFamily="18" charset="0"/>
                        </a:rPr>
                        <a:t>3</a:t>
                      </a:r>
                      <a:endParaRPr lang="nl-BE"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900">
                          <a:effectLst/>
                          <a:latin typeface="Calibri" panose="020F0502020204030204" pitchFamily="34" charset="0"/>
                          <a:ea typeface="Times New Roman" panose="02020603050405020304" pitchFamily="18" charset="0"/>
                          <a:cs typeface="Times New Roman" panose="02020603050405020304" pitchFamily="18" charset="0"/>
                        </a:rPr>
                        <a:t>/</a:t>
                      </a:r>
                      <a:endParaRPr lang="nl-BE"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extLst>
                  <a:ext uri="{0D108BD9-81ED-4DB2-BD59-A6C34878D82A}">
                    <a16:rowId xmlns:a16="http://schemas.microsoft.com/office/drawing/2014/main" val="2516867748"/>
                  </a:ext>
                </a:extLst>
              </a:tr>
              <a:tr h="160022">
                <a:tc>
                  <a:txBody>
                    <a:bodyPr/>
                    <a:lstStyle/>
                    <a:p>
                      <a:pPr>
                        <a:lnSpc>
                          <a:spcPts val="1400"/>
                        </a:lnSpc>
                        <a:spcAft>
                          <a:spcPts val="0"/>
                        </a:spcAft>
                        <a:tabLst>
                          <a:tab pos="226695" algn="l"/>
                          <a:tab pos="4860925" algn="r"/>
                        </a:tabLst>
                      </a:pPr>
                      <a:r>
                        <a:rPr lang="en-US" sz="900">
                          <a:effectLst/>
                          <a:latin typeface="Calibri" panose="020F0502020204030204" pitchFamily="34" charset="0"/>
                          <a:ea typeface="Times New Roman" panose="02020603050405020304" pitchFamily="18" charset="0"/>
                          <a:cs typeface="Times New Roman" panose="02020603050405020304" pitchFamily="18" charset="0"/>
                        </a:rPr>
                        <a:t>Coordinates the total care for a client/group of clients.</a:t>
                      </a:r>
                      <a:endParaRPr lang="nl-BE"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ts val="1400"/>
                        </a:lnSpc>
                        <a:spcAft>
                          <a:spcPts val="0"/>
                        </a:spcAft>
                        <a:tabLst>
                          <a:tab pos="226695" algn="l"/>
                          <a:tab pos="4860925" algn="r"/>
                        </a:tabLst>
                      </a:pPr>
                      <a:r>
                        <a:rPr lang="en-US" sz="900">
                          <a:effectLst/>
                          <a:latin typeface="Calibri" panose="020F0502020204030204" pitchFamily="34" charset="0"/>
                          <a:ea typeface="Times New Roman" panose="02020603050405020304" pitchFamily="18" charset="0"/>
                          <a:cs typeface="Times New Roman" panose="02020603050405020304" pitchFamily="18" charset="0"/>
                        </a:rPr>
                        <a:t> </a:t>
                      </a:r>
                      <a:endParaRPr lang="nl-BE"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ts val="1400"/>
                        </a:lnSpc>
                        <a:spcAft>
                          <a:spcPts val="0"/>
                        </a:spcAft>
                        <a:tabLst>
                          <a:tab pos="226695" algn="l"/>
                          <a:tab pos="4860925" algn="r"/>
                        </a:tabLst>
                      </a:pPr>
                      <a:r>
                        <a:rPr lang="en-US" sz="900">
                          <a:effectLst/>
                          <a:latin typeface="Calibri" panose="020F0502020204030204" pitchFamily="34" charset="0"/>
                          <a:ea typeface="Times New Roman" panose="02020603050405020304" pitchFamily="18" charset="0"/>
                          <a:cs typeface="Times New Roman" panose="02020603050405020304" pitchFamily="18" charset="0"/>
                        </a:rPr>
                        <a:t> </a:t>
                      </a:r>
                      <a:endParaRPr lang="nl-BE"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ts val="1400"/>
                        </a:lnSpc>
                        <a:spcAft>
                          <a:spcPts val="0"/>
                        </a:spcAft>
                        <a:tabLst>
                          <a:tab pos="226695" algn="l"/>
                          <a:tab pos="4860925" algn="r"/>
                        </a:tabLst>
                      </a:pPr>
                      <a:r>
                        <a:rPr lang="en-US" sz="900">
                          <a:effectLst/>
                          <a:latin typeface="Calibri" panose="020F0502020204030204" pitchFamily="34" charset="0"/>
                          <a:ea typeface="Times New Roman" panose="02020603050405020304" pitchFamily="18" charset="0"/>
                          <a:cs typeface="Times New Roman" panose="02020603050405020304" pitchFamily="18" charset="0"/>
                        </a:rPr>
                        <a:t> </a:t>
                      </a:r>
                      <a:endParaRPr lang="nl-BE"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ts val="1400"/>
                        </a:lnSpc>
                        <a:spcAft>
                          <a:spcPts val="0"/>
                        </a:spcAft>
                        <a:tabLst>
                          <a:tab pos="226695" algn="l"/>
                          <a:tab pos="4860925" algn="r"/>
                        </a:tabLst>
                      </a:pPr>
                      <a:r>
                        <a:rPr lang="en-US" sz="900">
                          <a:effectLst/>
                          <a:latin typeface="Calibri" panose="020F0502020204030204" pitchFamily="34" charset="0"/>
                          <a:ea typeface="Times New Roman" panose="02020603050405020304" pitchFamily="18" charset="0"/>
                          <a:cs typeface="Times New Roman" panose="02020603050405020304" pitchFamily="18" charset="0"/>
                        </a:rPr>
                        <a:t> </a:t>
                      </a:r>
                      <a:endParaRPr lang="nl-BE"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ts val="1400"/>
                        </a:lnSpc>
                        <a:spcAft>
                          <a:spcPts val="0"/>
                        </a:spcAft>
                        <a:tabLst>
                          <a:tab pos="226695" algn="l"/>
                          <a:tab pos="4860925" algn="r"/>
                        </a:tabLst>
                      </a:pPr>
                      <a:r>
                        <a:rPr lang="en-US" sz="900">
                          <a:effectLst/>
                          <a:latin typeface="Calibri" panose="020F0502020204030204" pitchFamily="34" charset="0"/>
                          <a:ea typeface="Times New Roman" panose="02020603050405020304" pitchFamily="18" charset="0"/>
                          <a:cs typeface="Times New Roman" panose="02020603050405020304" pitchFamily="18" charset="0"/>
                        </a:rPr>
                        <a:t> </a:t>
                      </a:r>
                      <a:endParaRPr lang="nl-BE"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267201167"/>
                  </a:ext>
                </a:extLst>
              </a:tr>
              <a:tr h="228603">
                <a:tc>
                  <a:txBody>
                    <a:bodyPr/>
                    <a:lstStyle/>
                    <a:p>
                      <a:pPr algn="l">
                        <a:lnSpc>
                          <a:spcPts val="1400"/>
                        </a:lnSpc>
                        <a:spcAft>
                          <a:spcPts val="0"/>
                        </a:spcAft>
                        <a:tabLst>
                          <a:tab pos="226695" algn="l"/>
                          <a:tab pos="4860925" algn="r"/>
                          <a:tab pos="4860925" algn="r"/>
                        </a:tabLst>
                      </a:pPr>
                      <a:r>
                        <a:rPr lang="en-US" sz="900" b="1" i="1">
                          <a:effectLst/>
                          <a:latin typeface="Calibri" panose="020F0502020204030204" pitchFamily="34" charset="0"/>
                          <a:ea typeface="Times New Roman" panose="02020603050405020304" pitchFamily="18" charset="0"/>
                          <a:cs typeface="Times New Roman" panose="02020603050405020304" pitchFamily="18" charset="0"/>
                        </a:rPr>
                        <a:t>ROLE 4 : The nurse as a PROFESSIONAL</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1" i="1">
                          <a:effectLst/>
                          <a:latin typeface="Calibri" panose="020F0502020204030204" pitchFamily="34" charset="0"/>
                          <a:ea typeface="Batang"/>
                          <a:cs typeface="Times New Roman" panose="02020603050405020304" pitchFamily="18" charset="0"/>
                        </a:rPr>
                        <a:t>I</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1" i="1">
                          <a:effectLst/>
                          <a:latin typeface="Calibri" panose="020F0502020204030204" pitchFamily="34" charset="0"/>
                          <a:ea typeface="Batang"/>
                          <a:cs typeface="Times New Roman" panose="02020603050405020304" pitchFamily="18" charset="0"/>
                        </a:rPr>
                        <a:t>M</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1" i="1">
                          <a:effectLst/>
                          <a:latin typeface="Calibri" panose="020F0502020204030204" pitchFamily="34" charset="0"/>
                          <a:ea typeface="Batang"/>
                          <a:cs typeface="Times New Roman" panose="02020603050405020304" pitchFamily="18" charset="0"/>
                        </a:rPr>
                        <a:t>G</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1" i="1">
                          <a:effectLst/>
                          <a:latin typeface="Calibri" panose="020F0502020204030204" pitchFamily="34" charset="0"/>
                          <a:ea typeface="Batang"/>
                          <a:cs typeface="Times New Roman" panose="02020603050405020304" pitchFamily="18" charset="0"/>
                        </a:rPr>
                        <a:t>VG</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1" i="1">
                          <a:effectLst/>
                          <a:latin typeface="Calibri" panose="020F0502020204030204" pitchFamily="34" charset="0"/>
                          <a:ea typeface="Batang"/>
                          <a:cs typeface="Times New Roman" panose="02020603050405020304" pitchFamily="18" charset="0"/>
                        </a:rPr>
                        <a:t>NA</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57608190"/>
                  </a:ext>
                </a:extLst>
              </a:tr>
              <a:tr h="162308">
                <a:tc>
                  <a:txBody>
                    <a:bodyPr/>
                    <a:lstStyle/>
                    <a:p>
                      <a:pPr>
                        <a:lnSpc>
                          <a:spcPts val="1400"/>
                        </a:lnSpc>
                        <a:spcAft>
                          <a:spcPts val="0"/>
                        </a:spcAft>
                        <a:tabLst>
                          <a:tab pos="226695" algn="l"/>
                          <a:tab pos="4860925" algn="r"/>
                          <a:tab pos="4860925" algn="r"/>
                        </a:tabLst>
                      </a:pPr>
                      <a:r>
                        <a:rPr lang="en-US" sz="900" b="1">
                          <a:effectLst/>
                          <a:latin typeface="Calibri" panose="020F0502020204030204" pitchFamily="34" charset="0"/>
                          <a:ea typeface="Times New Roman" panose="02020603050405020304" pitchFamily="18" charset="0"/>
                          <a:cs typeface="Times New Roman" panose="02020603050405020304" pitchFamily="18" charset="0"/>
                        </a:rPr>
                        <a:t>11. QUALITY ASSURANCE</a:t>
                      </a:r>
                      <a:endParaRPr lang="nl-BE"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900">
                          <a:effectLst/>
                          <a:latin typeface="Calibri" panose="020F0502020204030204" pitchFamily="34" charset="0"/>
                          <a:ea typeface="Times New Roman" panose="02020603050405020304" pitchFamily="18" charset="0"/>
                          <a:cs typeface="Times New Roman" panose="02020603050405020304" pitchFamily="18" charset="0"/>
                        </a:rPr>
                        <a:t>0</a:t>
                      </a:r>
                      <a:endParaRPr lang="nl-BE"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900">
                          <a:effectLst/>
                          <a:latin typeface="Calibri" panose="020F0502020204030204" pitchFamily="34" charset="0"/>
                          <a:ea typeface="Times New Roman" panose="02020603050405020304" pitchFamily="18" charset="0"/>
                          <a:cs typeface="Times New Roman" panose="02020603050405020304" pitchFamily="18" charset="0"/>
                        </a:rPr>
                        <a:t>1</a:t>
                      </a:r>
                      <a:endParaRPr lang="nl-BE"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900">
                          <a:effectLst/>
                          <a:latin typeface="Calibri" panose="020F0502020204030204" pitchFamily="34" charset="0"/>
                          <a:ea typeface="Times New Roman" panose="02020603050405020304" pitchFamily="18" charset="0"/>
                          <a:cs typeface="Times New Roman" panose="02020603050405020304" pitchFamily="18" charset="0"/>
                        </a:rPr>
                        <a:t>2</a:t>
                      </a:r>
                      <a:endParaRPr lang="nl-BE"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900">
                          <a:effectLst/>
                          <a:latin typeface="Calibri" panose="020F0502020204030204" pitchFamily="34" charset="0"/>
                          <a:ea typeface="Times New Roman" panose="02020603050405020304" pitchFamily="18" charset="0"/>
                          <a:cs typeface="Times New Roman" panose="02020603050405020304" pitchFamily="18" charset="0"/>
                        </a:rPr>
                        <a:t>3</a:t>
                      </a:r>
                      <a:endParaRPr lang="nl-BE"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900">
                          <a:effectLst/>
                          <a:latin typeface="Calibri" panose="020F0502020204030204" pitchFamily="34" charset="0"/>
                          <a:ea typeface="Times New Roman" panose="02020603050405020304" pitchFamily="18" charset="0"/>
                          <a:cs typeface="Times New Roman" panose="02020603050405020304" pitchFamily="18" charset="0"/>
                        </a:rPr>
                        <a:t>/</a:t>
                      </a:r>
                      <a:endParaRPr lang="nl-BE"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extLst>
                  <a:ext uri="{0D108BD9-81ED-4DB2-BD59-A6C34878D82A}">
                    <a16:rowId xmlns:a16="http://schemas.microsoft.com/office/drawing/2014/main" val="2226481236"/>
                  </a:ext>
                </a:extLst>
              </a:tr>
              <a:tr h="160022">
                <a:tc>
                  <a:txBody>
                    <a:bodyPr/>
                    <a:lstStyle/>
                    <a:p>
                      <a:pPr>
                        <a:lnSpc>
                          <a:spcPts val="1400"/>
                        </a:lnSpc>
                        <a:spcAft>
                          <a:spcPts val="0"/>
                        </a:spcAft>
                        <a:tabLst>
                          <a:tab pos="226695" algn="l"/>
                          <a:tab pos="4860925" algn="r"/>
                        </a:tabLst>
                      </a:pPr>
                      <a:r>
                        <a:rPr lang="en-US" sz="900">
                          <a:effectLst/>
                          <a:latin typeface="Calibri" panose="020F0502020204030204" pitchFamily="34" charset="0"/>
                          <a:ea typeface="Times New Roman" panose="02020603050405020304" pitchFamily="18" charset="0"/>
                          <a:cs typeface="Times New Roman" panose="02020603050405020304" pitchFamily="18" charset="0"/>
                        </a:rPr>
                        <a:t>Reflects and looks up information to improve the quality of his/her actions</a:t>
                      </a:r>
                      <a:endParaRPr lang="nl-BE"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ts val="1400"/>
                        </a:lnSpc>
                        <a:spcAft>
                          <a:spcPts val="0"/>
                        </a:spcAft>
                        <a:tabLst>
                          <a:tab pos="226695" algn="l"/>
                          <a:tab pos="4860925" algn="r"/>
                        </a:tabLst>
                      </a:pPr>
                      <a:r>
                        <a:rPr lang="en-US" sz="900">
                          <a:effectLst/>
                          <a:latin typeface="Calibri" panose="020F0502020204030204" pitchFamily="34" charset="0"/>
                          <a:ea typeface="Times New Roman" panose="02020603050405020304" pitchFamily="18" charset="0"/>
                          <a:cs typeface="Times New Roman" panose="02020603050405020304" pitchFamily="18" charset="0"/>
                        </a:rPr>
                        <a:t> </a:t>
                      </a:r>
                      <a:endParaRPr lang="nl-BE"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ts val="1400"/>
                        </a:lnSpc>
                        <a:spcAft>
                          <a:spcPts val="0"/>
                        </a:spcAft>
                        <a:tabLst>
                          <a:tab pos="226695" algn="l"/>
                          <a:tab pos="4860925" algn="r"/>
                        </a:tabLst>
                      </a:pPr>
                      <a:r>
                        <a:rPr lang="en-US" sz="900">
                          <a:effectLst/>
                          <a:latin typeface="Calibri" panose="020F0502020204030204" pitchFamily="34" charset="0"/>
                          <a:ea typeface="Times New Roman" panose="02020603050405020304" pitchFamily="18" charset="0"/>
                          <a:cs typeface="Times New Roman" panose="02020603050405020304" pitchFamily="18" charset="0"/>
                        </a:rPr>
                        <a:t> </a:t>
                      </a:r>
                      <a:endParaRPr lang="nl-BE"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ts val="1400"/>
                        </a:lnSpc>
                        <a:spcAft>
                          <a:spcPts val="0"/>
                        </a:spcAft>
                        <a:tabLst>
                          <a:tab pos="226695" algn="l"/>
                          <a:tab pos="4860925" algn="r"/>
                        </a:tabLst>
                      </a:pPr>
                      <a:r>
                        <a:rPr lang="en-US" sz="900">
                          <a:effectLst/>
                          <a:latin typeface="Calibri" panose="020F0502020204030204" pitchFamily="34" charset="0"/>
                          <a:ea typeface="Times New Roman" panose="02020603050405020304" pitchFamily="18" charset="0"/>
                          <a:cs typeface="Times New Roman" panose="02020603050405020304" pitchFamily="18" charset="0"/>
                        </a:rPr>
                        <a:t> </a:t>
                      </a:r>
                      <a:endParaRPr lang="nl-BE"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ts val="1400"/>
                        </a:lnSpc>
                        <a:spcAft>
                          <a:spcPts val="0"/>
                        </a:spcAft>
                        <a:tabLst>
                          <a:tab pos="226695" algn="l"/>
                          <a:tab pos="4860925" algn="r"/>
                        </a:tabLst>
                      </a:pPr>
                      <a:r>
                        <a:rPr lang="en-US" sz="900">
                          <a:effectLst/>
                          <a:latin typeface="Calibri" panose="020F0502020204030204" pitchFamily="34" charset="0"/>
                          <a:ea typeface="Times New Roman" panose="02020603050405020304" pitchFamily="18" charset="0"/>
                          <a:cs typeface="Times New Roman" panose="02020603050405020304" pitchFamily="18" charset="0"/>
                        </a:rPr>
                        <a:t> </a:t>
                      </a:r>
                      <a:endParaRPr lang="nl-BE"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ts val="1400"/>
                        </a:lnSpc>
                        <a:spcAft>
                          <a:spcPts val="0"/>
                        </a:spcAft>
                        <a:tabLst>
                          <a:tab pos="226695" algn="l"/>
                          <a:tab pos="4860925" algn="r"/>
                        </a:tabLst>
                      </a:pPr>
                      <a:r>
                        <a:rPr lang="en-US" sz="900">
                          <a:effectLst/>
                          <a:latin typeface="Calibri" panose="020F0502020204030204" pitchFamily="34" charset="0"/>
                          <a:ea typeface="Times New Roman" panose="02020603050405020304" pitchFamily="18" charset="0"/>
                          <a:cs typeface="Times New Roman" panose="02020603050405020304" pitchFamily="18" charset="0"/>
                        </a:rPr>
                        <a:t> </a:t>
                      </a:r>
                      <a:endParaRPr lang="nl-BE"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152343314"/>
                  </a:ext>
                </a:extLst>
              </a:tr>
              <a:tr h="280610">
                <a:tc>
                  <a:txBody>
                    <a:bodyPr/>
                    <a:lstStyle/>
                    <a:p>
                      <a:pPr>
                        <a:lnSpc>
                          <a:spcPct val="150000"/>
                        </a:lnSpc>
                        <a:spcAft>
                          <a:spcPts val="0"/>
                        </a:spcAft>
                        <a:tabLst>
                          <a:tab pos="226695" algn="l"/>
                          <a:tab pos="4860925" algn="r"/>
                        </a:tabLst>
                      </a:pPr>
                      <a:r>
                        <a:rPr lang="en-US" sz="900" b="1" i="1">
                          <a:effectLst/>
                          <a:latin typeface="Calibri" panose="020F0502020204030204" pitchFamily="34" charset="0"/>
                          <a:ea typeface="Times New Roman" panose="02020603050405020304" pitchFamily="18" charset="0"/>
                          <a:cs typeface="Times New Roman" panose="02020603050405020304" pitchFamily="18" charset="0"/>
                        </a:rPr>
                        <a:t>ROLE 5 : The nurse AS A MEMBER of the TEAM</a:t>
                      </a:r>
                      <a:endParaRPr lang="nl-BE"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1" i="1">
                          <a:effectLst/>
                          <a:latin typeface="Calibri" panose="020F0502020204030204" pitchFamily="34" charset="0"/>
                          <a:ea typeface="Batang"/>
                          <a:cs typeface="Times New Roman" panose="02020603050405020304" pitchFamily="18" charset="0"/>
                        </a:rPr>
                        <a:t>I</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1" i="1">
                          <a:effectLst/>
                          <a:latin typeface="Calibri" panose="020F0502020204030204" pitchFamily="34" charset="0"/>
                          <a:ea typeface="Batang"/>
                          <a:cs typeface="Times New Roman" panose="02020603050405020304" pitchFamily="18" charset="0"/>
                        </a:rPr>
                        <a:t>M</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1" i="1">
                          <a:effectLst/>
                          <a:latin typeface="Calibri" panose="020F0502020204030204" pitchFamily="34" charset="0"/>
                          <a:ea typeface="Batang"/>
                          <a:cs typeface="Times New Roman" panose="02020603050405020304" pitchFamily="18" charset="0"/>
                        </a:rPr>
                        <a:t>G</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1" i="1">
                          <a:effectLst/>
                          <a:latin typeface="Calibri" panose="020F0502020204030204" pitchFamily="34" charset="0"/>
                          <a:ea typeface="Batang"/>
                          <a:cs typeface="Times New Roman" panose="02020603050405020304" pitchFamily="18" charset="0"/>
                        </a:rPr>
                        <a:t>VG</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1" i="1">
                          <a:effectLst/>
                          <a:latin typeface="Calibri" panose="020F0502020204030204" pitchFamily="34" charset="0"/>
                          <a:ea typeface="Batang"/>
                          <a:cs typeface="Times New Roman" panose="02020603050405020304" pitchFamily="18" charset="0"/>
                        </a:rPr>
                        <a:t>NA</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10919079"/>
                  </a:ext>
                </a:extLst>
              </a:tr>
              <a:tr h="198313">
                <a:tc>
                  <a:txBody>
                    <a:bodyPr/>
                    <a:lstStyle/>
                    <a:p>
                      <a:pPr>
                        <a:lnSpc>
                          <a:spcPts val="1400"/>
                        </a:lnSpc>
                        <a:spcAft>
                          <a:spcPts val="0"/>
                        </a:spcAft>
                        <a:tabLst>
                          <a:tab pos="226695" algn="l"/>
                          <a:tab pos="4860925" algn="r"/>
                          <a:tab pos="4860925" algn="r"/>
                        </a:tabLst>
                      </a:pPr>
                      <a:r>
                        <a:rPr lang="en-US" sz="900" b="1">
                          <a:effectLst/>
                          <a:latin typeface="Calibri" panose="020F0502020204030204" pitchFamily="34" charset="0"/>
                          <a:ea typeface="Times New Roman" panose="02020603050405020304" pitchFamily="18" charset="0"/>
                          <a:cs typeface="Times New Roman" panose="02020603050405020304" pitchFamily="18" charset="0"/>
                        </a:rPr>
                        <a:t>12. TEAMWORK*</a:t>
                      </a:r>
                      <a:endParaRPr lang="nl-BE"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900">
                          <a:effectLst/>
                          <a:latin typeface="Calibri" panose="020F0502020204030204" pitchFamily="34" charset="0"/>
                          <a:ea typeface="Times New Roman" panose="02020603050405020304" pitchFamily="18" charset="0"/>
                          <a:cs typeface="Times New Roman" panose="02020603050405020304" pitchFamily="18" charset="0"/>
                        </a:rPr>
                        <a:t>0</a:t>
                      </a:r>
                      <a:endParaRPr lang="nl-BE"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900">
                          <a:effectLst/>
                          <a:latin typeface="Calibri" panose="020F0502020204030204" pitchFamily="34" charset="0"/>
                          <a:ea typeface="Times New Roman" panose="02020603050405020304" pitchFamily="18" charset="0"/>
                          <a:cs typeface="Times New Roman" panose="02020603050405020304" pitchFamily="18" charset="0"/>
                        </a:rPr>
                        <a:t>1</a:t>
                      </a:r>
                      <a:endParaRPr lang="nl-BE"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900">
                          <a:effectLst/>
                          <a:latin typeface="Calibri" panose="020F0502020204030204" pitchFamily="34" charset="0"/>
                          <a:ea typeface="Times New Roman" panose="02020603050405020304" pitchFamily="18" charset="0"/>
                          <a:cs typeface="Times New Roman" panose="02020603050405020304" pitchFamily="18" charset="0"/>
                        </a:rPr>
                        <a:t>2</a:t>
                      </a:r>
                      <a:endParaRPr lang="nl-BE"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900">
                          <a:effectLst/>
                          <a:latin typeface="Calibri" panose="020F0502020204030204" pitchFamily="34" charset="0"/>
                          <a:ea typeface="Times New Roman" panose="02020603050405020304" pitchFamily="18" charset="0"/>
                          <a:cs typeface="Times New Roman" panose="02020603050405020304" pitchFamily="18" charset="0"/>
                        </a:rPr>
                        <a:t>3</a:t>
                      </a:r>
                      <a:endParaRPr lang="nl-BE"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900">
                          <a:effectLst/>
                          <a:latin typeface="Calibri" panose="020F0502020204030204" pitchFamily="34" charset="0"/>
                          <a:ea typeface="Times New Roman" panose="02020603050405020304" pitchFamily="18" charset="0"/>
                          <a:cs typeface="Times New Roman" panose="02020603050405020304" pitchFamily="18" charset="0"/>
                        </a:rPr>
                        <a:t>/</a:t>
                      </a:r>
                      <a:endParaRPr lang="nl-BE"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extLst>
                  <a:ext uri="{0D108BD9-81ED-4DB2-BD59-A6C34878D82A}">
                    <a16:rowId xmlns:a16="http://schemas.microsoft.com/office/drawing/2014/main" val="3501394625"/>
                  </a:ext>
                </a:extLst>
              </a:tr>
              <a:tr h="183454">
                <a:tc>
                  <a:txBody>
                    <a:bodyPr/>
                    <a:lstStyle/>
                    <a:p>
                      <a:pPr>
                        <a:lnSpc>
                          <a:spcPts val="1400"/>
                        </a:lnSpc>
                        <a:spcAft>
                          <a:spcPts val="0"/>
                        </a:spcAft>
                        <a:tabLst>
                          <a:tab pos="226695" algn="l"/>
                          <a:tab pos="4860925" algn="r"/>
                          <a:tab pos="4860925" algn="r"/>
                        </a:tabLst>
                      </a:pPr>
                      <a:r>
                        <a:rPr lang="en-US" sz="900">
                          <a:effectLst/>
                          <a:latin typeface="Calibri" panose="020F0502020204030204" pitchFamily="34" charset="0"/>
                          <a:ea typeface="Times New Roman" panose="02020603050405020304" pitchFamily="18" charset="0"/>
                          <a:cs typeface="Times New Roman" panose="02020603050405020304" pitchFamily="18" charset="0"/>
                        </a:rPr>
                        <a:t>Is amicable and helpful.</a:t>
                      </a:r>
                      <a:endParaRPr lang="nl-BE"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 </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 </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 </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 </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 </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09154217"/>
                  </a:ext>
                </a:extLst>
              </a:tr>
              <a:tr h="183454">
                <a:tc>
                  <a:txBody>
                    <a:bodyPr/>
                    <a:lstStyle/>
                    <a:p>
                      <a:pPr>
                        <a:lnSpc>
                          <a:spcPts val="1400"/>
                        </a:lnSpc>
                        <a:spcAft>
                          <a:spcPts val="0"/>
                        </a:spcAft>
                        <a:tabLst>
                          <a:tab pos="226695" algn="l"/>
                          <a:tab pos="4860925" algn="r"/>
                          <a:tab pos="4860925" algn="r"/>
                        </a:tabLst>
                      </a:pPr>
                      <a:r>
                        <a:rPr lang="en-US" sz="900">
                          <a:effectLst/>
                          <a:latin typeface="Calibri" panose="020F0502020204030204" pitchFamily="34" charset="0"/>
                          <a:ea typeface="Times New Roman" panose="02020603050405020304" pitchFamily="18" charset="0"/>
                          <a:cs typeface="Times New Roman" panose="02020603050405020304" pitchFamily="18" charset="0"/>
                        </a:rPr>
                        <a:t>Participates in the multidisciplinary team.</a:t>
                      </a:r>
                      <a:endParaRPr lang="nl-BE"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 </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 </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 </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 </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 </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91783195"/>
                  </a:ext>
                </a:extLst>
              </a:tr>
              <a:tr h="183454">
                <a:tc>
                  <a:txBody>
                    <a:bodyPr/>
                    <a:lstStyle/>
                    <a:p>
                      <a:pPr>
                        <a:lnSpc>
                          <a:spcPts val="1400"/>
                        </a:lnSpc>
                        <a:spcAft>
                          <a:spcPts val="0"/>
                        </a:spcAft>
                        <a:tabLst>
                          <a:tab pos="226695" algn="l"/>
                          <a:tab pos="4860925" algn="r"/>
                          <a:tab pos="4860925" algn="r"/>
                        </a:tabLst>
                      </a:pPr>
                      <a:r>
                        <a:rPr lang="en-US" sz="900">
                          <a:effectLst/>
                          <a:latin typeface="Calibri" panose="020F0502020204030204" pitchFamily="34" charset="0"/>
                          <a:ea typeface="Times New Roman" panose="02020603050405020304" pitchFamily="18" charset="0"/>
                          <a:cs typeface="Times New Roman" panose="02020603050405020304" pitchFamily="18" charset="0"/>
                        </a:rPr>
                        <a:t>Works together with other students from different study areas</a:t>
                      </a:r>
                      <a:endParaRPr lang="nl-BE"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 </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 </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 </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 </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 </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49889115"/>
                  </a:ext>
                </a:extLst>
              </a:tr>
              <a:tr h="183454">
                <a:tc>
                  <a:txBody>
                    <a:bodyPr/>
                    <a:lstStyle/>
                    <a:p>
                      <a:pPr>
                        <a:lnSpc>
                          <a:spcPts val="1400"/>
                        </a:lnSpc>
                        <a:spcAft>
                          <a:spcPts val="0"/>
                        </a:spcAft>
                        <a:tabLst>
                          <a:tab pos="226695" algn="l"/>
                          <a:tab pos="4860925" algn="r"/>
                          <a:tab pos="4860925" algn="r"/>
                        </a:tabLst>
                      </a:pPr>
                      <a:r>
                        <a:rPr lang="en-US" sz="900">
                          <a:effectLst/>
                          <a:latin typeface="Calibri" panose="020F0502020204030204" pitchFamily="34" charset="0"/>
                          <a:ea typeface="Times New Roman" panose="02020603050405020304" pitchFamily="18" charset="0"/>
                          <a:cs typeface="Helvetica-Bold"/>
                        </a:rPr>
                        <a:t>Shows enthusiasm </a:t>
                      </a:r>
                      <a:r>
                        <a:rPr lang="en-US" sz="900">
                          <a:effectLst/>
                          <a:latin typeface="Calibri" panose="020F0502020204030204" pitchFamily="34" charset="0"/>
                          <a:ea typeface="Times New Roman" panose="02020603050405020304" pitchFamily="18" charset="0"/>
                          <a:cs typeface="Helvetica" panose="020B0604020202020204" pitchFamily="34" charset="0"/>
                        </a:rPr>
                        <a:t>in the nursing profession</a:t>
                      </a:r>
                      <a:r>
                        <a:rPr lang="en-US" sz="900">
                          <a:effectLst/>
                          <a:latin typeface="Calibri" panose="020F0502020204030204" pitchFamily="34" charset="0"/>
                          <a:ea typeface="Times New Roman" panose="02020603050405020304" pitchFamily="18" charset="0"/>
                          <a:cs typeface="Times New Roman" panose="02020603050405020304" pitchFamily="18" charset="0"/>
                        </a:rPr>
                        <a:t>.</a:t>
                      </a:r>
                      <a:endParaRPr lang="nl-BE"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 </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 </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 </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0" i="1">
                          <a:effectLst/>
                          <a:latin typeface="Calibri" panose="020F0502020204030204" pitchFamily="34" charset="0"/>
                          <a:ea typeface="Batang"/>
                          <a:cs typeface="Times New Roman" panose="02020603050405020304" pitchFamily="18" charset="0"/>
                        </a:rPr>
                        <a:t> </a:t>
                      </a:r>
                      <a:endParaRPr lang="nl-BE" sz="13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900" b="0" i="1" dirty="0">
                          <a:effectLst/>
                          <a:latin typeface="Calibri" panose="020F0502020204030204" pitchFamily="34" charset="0"/>
                          <a:ea typeface="Batang"/>
                          <a:cs typeface="Times New Roman" panose="02020603050405020304" pitchFamily="18" charset="0"/>
                        </a:rPr>
                        <a:t> </a:t>
                      </a:r>
                      <a:endParaRPr lang="nl-BE" sz="13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723" marR="61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56609531"/>
                  </a:ext>
                </a:extLst>
              </a:tr>
            </a:tbl>
          </a:graphicData>
        </a:graphic>
      </p:graphicFrame>
      <p:sp>
        <p:nvSpPr>
          <p:cNvPr id="4" name="Tijdelijke aanduiding voor datum 3"/>
          <p:cNvSpPr>
            <a:spLocks noGrp="1"/>
          </p:cNvSpPr>
          <p:nvPr>
            <p:ph type="dt" sz="half" idx="10"/>
          </p:nvPr>
        </p:nvSpPr>
        <p:spPr/>
        <p:txBody>
          <a:bodyPr/>
          <a:lstStyle/>
          <a:p>
            <a:fld id="{8F7F6BD0-ADFE-4BF8-B70B-AD644B5130C4}" type="datetime1">
              <a:rPr lang="nl-BE" smtClean="0"/>
              <a:t>17/03/2017</a:t>
            </a:fld>
            <a:endParaRPr lang="en-US"/>
          </a:p>
        </p:txBody>
      </p:sp>
      <p:sp>
        <p:nvSpPr>
          <p:cNvPr id="5" name="Tijdelijke aanduiding voor voettekst 4"/>
          <p:cNvSpPr>
            <a:spLocks noGrp="1"/>
          </p:cNvSpPr>
          <p:nvPr>
            <p:ph type="ftr" sz="quarter" idx="11"/>
          </p:nvPr>
        </p:nvSpPr>
        <p:spPr/>
        <p:txBody>
          <a:bodyPr/>
          <a:lstStyle/>
          <a:p>
            <a:r>
              <a:rPr lang="en-US" smtClean="0"/>
              <a:t>Belinda Drieghe</a:t>
            </a:r>
            <a:endParaRPr lang="en-US"/>
          </a:p>
        </p:txBody>
      </p:sp>
      <p:sp>
        <p:nvSpPr>
          <p:cNvPr id="6" name="Tijdelijke aanduiding voor dianummer 5"/>
          <p:cNvSpPr>
            <a:spLocks noGrp="1"/>
          </p:cNvSpPr>
          <p:nvPr>
            <p:ph type="sldNum" sz="quarter" idx="12"/>
          </p:nvPr>
        </p:nvSpPr>
        <p:spPr/>
        <p:txBody>
          <a:bodyPr/>
          <a:lstStyle/>
          <a:p>
            <a:fld id="{FCA3638F-6D52-644A-9831-93255061F043}" type="slidenum">
              <a:rPr lang="nl-BE" smtClean="0"/>
              <a:t>12</a:t>
            </a:fld>
            <a:endParaRPr lang="nl-BE"/>
          </a:p>
        </p:txBody>
      </p:sp>
    </p:spTree>
    <p:extLst>
      <p:ext uri="{BB962C8B-B14F-4D97-AF65-F5344CB8AC3E}">
        <p14:creationId xmlns:p14="http://schemas.microsoft.com/office/powerpoint/2010/main" val="19545098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err="1"/>
              <a:t>Competences</a:t>
            </a:r>
            <a:r>
              <a:rPr lang="nl-BE" dirty="0"/>
              <a:t> </a:t>
            </a:r>
            <a:r>
              <a:rPr lang="nl-BE" dirty="0" err="1"/>
              <a:t>and</a:t>
            </a:r>
            <a:r>
              <a:rPr lang="nl-BE" dirty="0"/>
              <a:t> </a:t>
            </a:r>
            <a:r>
              <a:rPr lang="nl-BE" dirty="0" err="1"/>
              <a:t>key</a:t>
            </a:r>
            <a:r>
              <a:rPr lang="nl-BE" dirty="0"/>
              <a:t> </a:t>
            </a:r>
            <a:r>
              <a:rPr lang="nl-BE" dirty="0" err="1"/>
              <a:t>objectives</a:t>
            </a:r>
            <a:endParaRPr lang="nl-BE" dirty="0"/>
          </a:p>
        </p:txBody>
      </p:sp>
      <p:sp>
        <p:nvSpPr>
          <p:cNvPr id="3" name="Tijdelijke aanduiding voor inhoud 2"/>
          <p:cNvSpPr>
            <a:spLocks noGrp="1"/>
          </p:cNvSpPr>
          <p:nvPr>
            <p:ph idx="1"/>
          </p:nvPr>
        </p:nvSpPr>
        <p:spPr/>
        <p:txBody>
          <a:bodyPr/>
          <a:lstStyle/>
          <a:p>
            <a:r>
              <a:rPr lang="en-US" dirty="0"/>
              <a:t>9. </a:t>
            </a:r>
            <a:r>
              <a:rPr lang="en-US" dirty="0" smtClean="0"/>
              <a:t>The student build an intra- </a:t>
            </a:r>
            <a:r>
              <a:rPr lang="en-US" dirty="0"/>
              <a:t>and inter-professional </a:t>
            </a:r>
            <a:r>
              <a:rPr lang="en-US" dirty="0" smtClean="0"/>
              <a:t>relationship </a:t>
            </a:r>
            <a:r>
              <a:rPr lang="en-US" dirty="0"/>
              <a:t>and </a:t>
            </a:r>
            <a:r>
              <a:rPr lang="en-US" dirty="0" smtClean="0"/>
              <a:t>works together within </a:t>
            </a:r>
            <a:r>
              <a:rPr lang="en-US" dirty="0"/>
              <a:t>the framework of common </a:t>
            </a:r>
            <a:r>
              <a:rPr lang="en-US" dirty="0" smtClean="0"/>
              <a:t>goals</a:t>
            </a:r>
            <a:r>
              <a:rPr lang="en-US" dirty="0"/>
              <a:t>.</a:t>
            </a:r>
            <a:endParaRPr lang="nl-BE" dirty="0"/>
          </a:p>
        </p:txBody>
      </p:sp>
      <p:sp>
        <p:nvSpPr>
          <p:cNvPr id="4" name="Tijdelijke aanduiding voor datum 3"/>
          <p:cNvSpPr>
            <a:spLocks noGrp="1"/>
          </p:cNvSpPr>
          <p:nvPr>
            <p:ph type="dt" sz="half" idx="10"/>
          </p:nvPr>
        </p:nvSpPr>
        <p:spPr/>
        <p:txBody>
          <a:bodyPr/>
          <a:lstStyle/>
          <a:p>
            <a:fld id="{9CCC0C6F-5CC5-48EB-BEFC-892C5F5280C6}" type="datetime1">
              <a:rPr lang="nl-BE" smtClean="0"/>
              <a:t>17/03/2017</a:t>
            </a:fld>
            <a:endParaRPr lang="en-US"/>
          </a:p>
        </p:txBody>
      </p:sp>
      <p:sp>
        <p:nvSpPr>
          <p:cNvPr id="5" name="Tijdelijke aanduiding voor voettekst 4"/>
          <p:cNvSpPr>
            <a:spLocks noGrp="1"/>
          </p:cNvSpPr>
          <p:nvPr>
            <p:ph type="ftr" sz="quarter" idx="11"/>
          </p:nvPr>
        </p:nvSpPr>
        <p:spPr/>
        <p:txBody>
          <a:bodyPr/>
          <a:lstStyle/>
          <a:p>
            <a:r>
              <a:rPr lang="en-US" smtClean="0"/>
              <a:t>Belinda Drieghe</a:t>
            </a:r>
            <a:endParaRPr lang="en-US"/>
          </a:p>
        </p:txBody>
      </p:sp>
      <p:sp>
        <p:nvSpPr>
          <p:cNvPr id="6" name="Tijdelijke aanduiding voor dianummer 5"/>
          <p:cNvSpPr>
            <a:spLocks noGrp="1"/>
          </p:cNvSpPr>
          <p:nvPr>
            <p:ph type="sldNum" sz="quarter" idx="12"/>
          </p:nvPr>
        </p:nvSpPr>
        <p:spPr/>
        <p:txBody>
          <a:bodyPr/>
          <a:lstStyle/>
          <a:p>
            <a:fld id="{FCA3638F-6D52-644A-9831-93255061F043}" type="slidenum">
              <a:rPr lang="nl-BE" smtClean="0"/>
              <a:t>13</a:t>
            </a:fld>
            <a:endParaRPr lang="nl-BE"/>
          </a:p>
        </p:txBody>
      </p:sp>
    </p:spTree>
    <p:extLst>
      <p:ext uri="{BB962C8B-B14F-4D97-AF65-F5344CB8AC3E}">
        <p14:creationId xmlns:p14="http://schemas.microsoft.com/office/powerpoint/2010/main" val="412182635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err="1"/>
              <a:t>Competences</a:t>
            </a:r>
            <a:r>
              <a:rPr lang="nl-BE" dirty="0"/>
              <a:t> </a:t>
            </a:r>
            <a:r>
              <a:rPr lang="nl-BE" dirty="0" err="1"/>
              <a:t>and</a:t>
            </a:r>
            <a:r>
              <a:rPr lang="nl-BE" dirty="0"/>
              <a:t> </a:t>
            </a:r>
            <a:r>
              <a:rPr lang="nl-BE" dirty="0" err="1"/>
              <a:t>key</a:t>
            </a:r>
            <a:r>
              <a:rPr lang="nl-BE" dirty="0"/>
              <a:t> </a:t>
            </a:r>
            <a:r>
              <a:rPr lang="nl-BE" dirty="0" err="1"/>
              <a:t>objectives</a:t>
            </a:r>
            <a:endParaRPr lang="nl-BE" dirty="0"/>
          </a:p>
        </p:txBody>
      </p:sp>
      <p:sp>
        <p:nvSpPr>
          <p:cNvPr id="3" name="Tijdelijke aanduiding voor inhoud 2"/>
          <p:cNvSpPr>
            <a:spLocks noGrp="1"/>
          </p:cNvSpPr>
          <p:nvPr>
            <p:ph idx="1"/>
          </p:nvPr>
        </p:nvSpPr>
        <p:spPr/>
        <p:txBody>
          <a:bodyPr/>
          <a:lstStyle/>
          <a:p>
            <a:r>
              <a:rPr lang="en-US" dirty="0"/>
              <a:t>10. </a:t>
            </a:r>
            <a:r>
              <a:rPr lang="en-US" dirty="0" smtClean="0"/>
              <a:t>The student organizes </a:t>
            </a:r>
            <a:r>
              <a:rPr lang="en-US" dirty="0"/>
              <a:t>and coordinates, autonomously and in consultation with other health care providers, intra-, trans- and extramural care.</a:t>
            </a:r>
            <a:endParaRPr lang="nl-BE" dirty="0"/>
          </a:p>
        </p:txBody>
      </p:sp>
      <p:sp>
        <p:nvSpPr>
          <p:cNvPr id="4" name="Tijdelijke aanduiding voor datum 3"/>
          <p:cNvSpPr>
            <a:spLocks noGrp="1"/>
          </p:cNvSpPr>
          <p:nvPr>
            <p:ph type="dt" sz="half" idx="10"/>
          </p:nvPr>
        </p:nvSpPr>
        <p:spPr/>
        <p:txBody>
          <a:bodyPr/>
          <a:lstStyle/>
          <a:p>
            <a:fld id="{5D2BFE75-87F8-4205-97DA-EAF5DE9FFEA6}" type="datetime1">
              <a:rPr lang="nl-BE" smtClean="0"/>
              <a:t>17/03/2017</a:t>
            </a:fld>
            <a:endParaRPr lang="en-US"/>
          </a:p>
        </p:txBody>
      </p:sp>
      <p:sp>
        <p:nvSpPr>
          <p:cNvPr id="5" name="Tijdelijke aanduiding voor voettekst 4"/>
          <p:cNvSpPr>
            <a:spLocks noGrp="1"/>
          </p:cNvSpPr>
          <p:nvPr>
            <p:ph type="ftr" sz="quarter" idx="11"/>
          </p:nvPr>
        </p:nvSpPr>
        <p:spPr/>
        <p:txBody>
          <a:bodyPr/>
          <a:lstStyle/>
          <a:p>
            <a:r>
              <a:rPr lang="en-US" smtClean="0"/>
              <a:t>Belinda Drieghe</a:t>
            </a:r>
            <a:endParaRPr lang="en-US"/>
          </a:p>
        </p:txBody>
      </p:sp>
      <p:sp>
        <p:nvSpPr>
          <p:cNvPr id="6" name="Tijdelijke aanduiding voor dianummer 5"/>
          <p:cNvSpPr>
            <a:spLocks noGrp="1"/>
          </p:cNvSpPr>
          <p:nvPr>
            <p:ph type="sldNum" sz="quarter" idx="12"/>
          </p:nvPr>
        </p:nvSpPr>
        <p:spPr/>
        <p:txBody>
          <a:bodyPr/>
          <a:lstStyle/>
          <a:p>
            <a:fld id="{FCA3638F-6D52-644A-9831-93255061F043}" type="slidenum">
              <a:rPr lang="nl-BE" smtClean="0"/>
              <a:t>14</a:t>
            </a:fld>
            <a:endParaRPr lang="nl-BE"/>
          </a:p>
        </p:txBody>
      </p:sp>
    </p:spTree>
    <p:extLst>
      <p:ext uri="{BB962C8B-B14F-4D97-AF65-F5344CB8AC3E}">
        <p14:creationId xmlns:p14="http://schemas.microsoft.com/office/powerpoint/2010/main" val="270769532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err="1"/>
              <a:t>Competences</a:t>
            </a:r>
            <a:r>
              <a:rPr lang="nl-BE" dirty="0"/>
              <a:t> </a:t>
            </a:r>
            <a:r>
              <a:rPr lang="nl-BE" dirty="0" err="1"/>
              <a:t>and</a:t>
            </a:r>
            <a:r>
              <a:rPr lang="nl-BE" dirty="0"/>
              <a:t> </a:t>
            </a:r>
            <a:r>
              <a:rPr lang="nl-BE" dirty="0" err="1"/>
              <a:t>key</a:t>
            </a:r>
            <a:r>
              <a:rPr lang="nl-BE" dirty="0"/>
              <a:t> </a:t>
            </a:r>
            <a:r>
              <a:rPr lang="nl-BE" dirty="0" err="1"/>
              <a:t>objectives</a:t>
            </a:r>
            <a:endParaRPr lang="nl-BE" dirty="0"/>
          </a:p>
        </p:txBody>
      </p:sp>
      <p:sp>
        <p:nvSpPr>
          <p:cNvPr id="3" name="Tijdelijke aanduiding voor inhoud 2"/>
          <p:cNvSpPr>
            <a:spLocks noGrp="1"/>
          </p:cNvSpPr>
          <p:nvPr>
            <p:ph idx="1"/>
          </p:nvPr>
        </p:nvSpPr>
        <p:spPr/>
        <p:txBody>
          <a:bodyPr/>
          <a:lstStyle/>
          <a:p>
            <a:pPr lvl="0"/>
            <a:r>
              <a:rPr lang="en-US" dirty="0"/>
              <a:t>11. </a:t>
            </a:r>
            <a:r>
              <a:rPr lang="en-US" dirty="0" smtClean="0"/>
              <a:t>The student instructs</a:t>
            </a:r>
            <a:r>
              <a:rPr lang="en-US" dirty="0"/>
              <a:t>, coaches and leads members of an intra-disciplinary team.</a:t>
            </a:r>
            <a:r>
              <a:rPr lang="nl-BE" dirty="0"/>
              <a:t> </a:t>
            </a:r>
          </a:p>
          <a:p>
            <a:endParaRPr lang="nl-BE" dirty="0"/>
          </a:p>
        </p:txBody>
      </p:sp>
      <p:sp>
        <p:nvSpPr>
          <p:cNvPr id="4" name="Tijdelijke aanduiding voor datum 3"/>
          <p:cNvSpPr>
            <a:spLocks noGrp="1"/>
          </p:cNvSpPr>
          <p:nvPr>
            <p:ph type="dt" sz="half" idx="10"/>
          </p:nvPr>
        </p:nvSpPr>
        <p:spPr/>
        <p:txBody>
          <a:bodyPr/>
          <a:lstStyle/>
          <a:p>
            <a:fld id="{489F618E-D59E-400D-9005-776DA8B21710}" type="datetime1">
              <a:rPr lang="nl-BE" smtClean="0"/>
              <a:t>17/03/2017</a:t>
            </a:fld>
            <a:endParaRPr lang="en-US"/>
          </a:p>
        </p:txBody>
      </p:sp>
      <p:sp>
        <p:nvSpPr>
          <p:cNvPr id="5" name="Tijdelijke aanduiding voor voettekst 4"/>
          <p:cNvSpPr>
            <a:spLocks noGrp="1"/>
          </p:cNvSpPr>
          <p:nvPr>
            <p:ph type="ftr" sz="quarter" idx="11"/>
          </p:nvPr>
        </p:nvSpPr>
        <p:spPr/>
        <p:txBody>
          <a:bodyPr/>
          <a:lstStyle/>
          <a:p>
            <a:r>
              <a:rPr lang="en-US" smtClean="0"/>
              <a:t>Belinda Drieghe</a:t>
            </a:r>
            <a:endParaRPr lang="en-US"/>
          </a:p>
        </p:txBody>
      </p:sp>
      <p:sp>
        <p:nvSpPr>
          <p:cNvPr id="6" name="Tijdelijke aanduiding voor dianummer 5"/>
          <p:cNvSpPr>
            <a:spLocks noGrp="1"/>
          </p:cNvSpPr>
          <p:nvPr>
            <p:ph type="sldNum" sz="quarter" idx="12"/>
          </p:nvPr>
        </p:nvSpPr>
        <p:spPr/>
        <p:txBody>
          <a:bodyPr/>
          <a:lstStyle/>
          <a:p>
            <a:fld id="{FCA3638F-6D52-644A-9831-93255061F043}" type="slidenum">
              <a:rPr lang="nl-BE" smtClean="0"/>
              <a:t>15</a:t>
            </a:fld>
            <a:endParaRPr lang="nl-BE"/>
          </a:p>
        </p:txBody>
      </p:sp>
    </p:spTree>
    <p:extLst>
      <p:ext uri="{BB962C8B-B14F-4D97-AF65-F5344CB8AC3E}">
        <p14:creationId xmlns:p14="http://schemas.microsoft.com/office/powerpoint/2010/main" val="320381527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err="1"/>
              <a:t>Competences</a:t>
            </a:r>
            <a:r>
              <a:rPr lang="nl-BE" dirty="0"/>
              <a:t> </a:t>
            </a:r>
            <a:r>
              <a:rPr lang="nl-BE" dirty="0" err="1"/>
              <a:t>and</a:t>
            </a:r>
            <a:r>
              <a:rPr lang="nl-BE" dirty="0"/>
              <a:t> </a:t>
            </a:r>
            <a:r>
              <a:rPr lang="nl-BE" dirty="0" err="1"/>
              <a:t>key</a:t>
            </a:r>
            <a:r>
              <a:rPr lang="nl-BE" dirty="0"/>
              <a:t> </a:t>
            </a:r>
            <a:r>
              <a:rPr lang="nl-BE" dirty="0" err="1"/>
              <a:t>objectives</a:t>
            </a:r>
            <a:endParaRPr lang="nl-BE" dirty="0"/>
          </a:p>
        </p:txBody>
      </p:sp>
      <p:sp>
        <p:nvSpPr>
          <p:cNvPr id="3" name="Tijdelijke aanduiding voor inhoud 2"/>
          <p:cNvSpPr>
            <a:spLocks noGrp="1"/>
          </p:cNvSpPr>
          <p:nvPr>
            <p:ph idx="1"/>
          </p:nvPr>
        </p:nvSpPr>
        <p:spPr/>
        <p:txBody>
          <a:bodyPr/>
          <a:lstStyle/>
          <a:p>
            <a:r>
              <a:rPr lang="en-US" dirty="0" smtClean="0"/>
              <a:t>12</a:t>
            </a:r>
            <a:r>
              <a:rPr lang="en-US" dirty="0"/>
              <a:t>. </a:t>
            </a:r>
            <a:r>
              <a:rPr lang="en-US" dirty="0" smtClean="0"/>
              <a:t>The student monitors </a:t>
            </a:r>
            <a:r>
              <a:rPr lang="en-US" dirty="0"/>
              <a:t>and promotes the quality of </a:t>
            </a:r>
            <a:r>
              <a:rPr lang="en-US" dirty="0" smtClean="0"/>
              <a:t>the individual and</a:t>
            </a:r>
            <a:r>
              <a:rPr lang="en-US" dirty="0"/>
              <a:t> overall care within its own organization.</a:t>
            </a:r>
          </a:p>
          <a:p>
            <a:endParaRPr lang="nl-BE" dirty="0"/>
          </a:p>
        </p:txBody>
      </p:sp>
      <p:sp>
        <p:nvSpPr>
          <p:cNvPr id="4" name="Tijdelijke aanduiding voor datum 3"/>
          <p:cNvSpPr>
            <a:spLocks noGrp="1"/>
          </p:cNvSpPr>
          <p:nvPr>
            <p:ph type="dt" sz="half" idx="10"/>
          </p:nvPr>
        </p:nvSpPr>
        <p:spPr/>
        <p:txBody>
          <a:bodyPr/>
          <a:lstStyle/>
          <a:p>
            <a:fld id="{31AE5B3B-D3C6-4FD9-A738-40BAC5EA0FD4}" type="datetime1">
              <a:rPr lang="nl-BE" smtClean="0"/>
              <a:t>17/03/2017</a:t>
            </a:fld>
            <a:endParaRPr lang="en-US"/>
          </a:p>
        </p:txBody>
      </p:sp>
      <p:sp>
        <p:nvSpPr>
          <p:cNvPr id="5" name="Tijdelijke aanduiding voor voettekst 4"/>
          <p:cNvSpPr>
            <a:spLocks noGrp="1"/>
          </p:cNvSpPr>
          <p:nvPr>
            <p:ph type="ftr" sz="quarter" idx="11"/>
          </p:nvPr>
        </p:nvSpPr>
        <p:spPr/>
        <p:txBody>
          <a:bodyPr/>
          <a:lstStyle/>
          <a:p>
            <a:r>
              <a:rPr lang="en-US" smtClean="0"/>
              <a:t>Belinda Drieghe</a:t>
            </a:r>
            <a:endParaRPr lang="en-US"/>
          </a:p>
        </p:txBody>
      </p:sp>
      <p:sp>
        <p:nvSpPr>
          <p:cNvPr id="6" name="Tijdelijke aanduiding voor dianummer 5"/>
          <p:cNvSpPr>
            <a:spLocks noGrp="1"/>
          </p:cNvSpPr>
          <p:nvPr>
            <p:ph type="sldNum" sz="quarter" idx="12"/>
          </p:nvPr>
        </p:nvSpPr>
        <p:spPr/>
        <p:txBody>
          <a:bodyPr/>
          <a:lstStyle/>
          <a:p>
            <a:fld id="{FCA3638F-6D52-644A-9831-93255061F043}" type="slidenum">
              <a:rPr lang="nl-BE" smtClean="0"/>
              <a:t>16</a:t>
            </a:fld>
            <a:endParaRPr lang="nl-BE"/>
          </a:p>
        </p:txBody>
      </p:sp>
    </p:spTree>
    <p:extLst>
      <p:ext uri="{BB962C8B-B14F-4D97-AF65-F5344CB8AC3E}">
        <p14:creationId xmlns:p14="http://schemas.microsoft.com/office/powerpoint/2010/main" val="12207101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err="1"/>
              <a:t>Competences</a:t>
            </a:r>
            <a:r>
              <a:rPr lang="nl-BE" dirty="0"/>
              <a:t> </a:t>
            </a:r>
            <a:r>
              <a:rPr lang="nl-BE" dirty="0" err="1"/>
              <a:t>and</a:t>
            </a:r>
            <a:r>
              <a:rPr lang="nl-BE" dirty="0"/>
              <a:t> </a:t>
            </a:r>
            <a:r>
              <a:rPr lang="nl-BE" dirty="0" err="1"/>
              <a:t>key</a:t>
            </a:r>
            <a:r>
              <a:rPr lang="nl-BE" dirty="0"/>
              <a:t> </a:t>
            </a:r>
            <a:r>
              <a:rPr lang="nl-BE" dirty="0" err="1"/>
              <a:t>objectives</a:t>
            </a:r>
            <a:endParaRPr lang="nl-BE" dirty="0"/>
          </a:p>
        </p:txBody>
      </p:sp>
      <p:sp>
        <p:nvSpPr>
          <p:cNvPr id="3" name="Tijdelijke aanduiding voor inhoud 2"/>
          <p:cNvSpPr>
            <a:spLocks noGrp="1"/>
          </p:cNvSpPr>
          <p:nvPr>
            <p:ph idx="1"/>
          </p:nvPr>
        </p:nvSpPr>
        <p:spPr/>
        <p:txBody>
          <a:bodyPr/>
          <a:lstStyle/>
          <a:p>
            <a:r>
              <a:rPr lang="en-US" dirty="0"/>
              <a:t>13. </a:t>
            </a:r>
            <a:r>
              <a:rPr lang="en-US" dirty="0" smtClean="0"/>
              <a:t>The student reflect </a:t>
            </a:r>
            <a:r>
              <a:rPr lang="en-US" dirty="0"/>
              <a:t>continually </a:t>
            </a:r>
            <a:r>
              <a:rPr lang="en-US" dirty="0" smtClean="0"/>
              <a:t>on his </a:t>
            </a:r>
            <a:r>
              <a:rPr lang="en-US" dirty="0"/>
              <a:t>own </a:t>
            </a:r>
            <a:r>
              <a:rPr lang="en-US" dirty="0" smtClean="0"/>
              <a:t>nursing actions, </a:t>
            </a:r>
            <a:r>
              <a:rPr lang="en-US" dirty="0"/>
              <a:t>analyzes his learning needs and desires and translate </a:t>
            </a:r>
            <a:r>
              <a:rPr lang="en-US" dirty="0" smtClean="0"/>
              <a:t>these initiative in life long.</a:t>
            </a:r>
            <a:endParaRPr lang="nl-BE" dirty="0"/>
          </a:p>
        </p:txBody>
      </p:sp>
      <p:sp>
        <p:nvSpPr>
          <p:cNvPr id="4" name="Tijdelijke aanduiding voor datum 3"/>
          <p:cNvSpPr>
            <a:spLocks noGrp="1"/>
          </p:cNvSpPr>
          <p:nvPr>
            <p:ph type="dt" sz="half" idx="10"/>
          </p:nvPr>
        </p:nvSpPr>
        <p:spPr/>
        <p:txBody>
          <a:bodyPr/>
          <a:lstStyle/>
          <a:p>
            <a:fld id="{BAA6AF4C-5E1C-44A6-A0EC-BBDCC17A1A8E}" type="datetime1">
              <a:rPr lang="nl-BE" smtClean="0"/>
              <a:t>17/03/2017</a:t>
            </a:fld>
            <a:endParaRPr lang="en-US"/>
          </a:p>
        </p:txBody>
      </p:sp>
      <p:sp>
        <p:nvSpPr>
          <p:cNvPr id="5" name="Tijdelijke aanduiding voor voettekst 4"/>
          <p:cNvSpPr>
            <a:spLocks noGrp="1"/>
          </p:cNvSpPr>
          <p:nvPr>
            <p:ph type="ftr" sz="quarter" idx="11"/>
          </p:nvPr>
        </p:nvSpPr>
        <p:spPr/>
        <p:txBody>
          <a:bodyPr/>
          <a:lstStyle/>
          <a:p>
            <a:r>
              <a:rPr lang="en-US" smtClean="0"/>
              <a:t>Belinda Drieghe</a:t>
            </a:r>
            <a:endParaRPr lang="en-US"/>
          </a:p>
        </p:txBody>
      </p:sp>
      <p:sp>
        <p:nvSpPr>
          <p:cNvPr id="6" name="Tijdelijke aanduiding voor dianummer 5"/>
          <p:cNvSpPr>
            <a:spLocks noGrp="1"/>
          </p:cNvSpPr>
          <p:nvPr>
            <p:ph type="sldNum" sz="quarter" idx="12"/>
          </p:nvPr>
        </p:nvSpPr>
        <p:spPr/>
        <p:txBody>
          <a:bodyPr/>
          <a:lstStyle/>
          <a:p>
            <a:fld id="{FCA3638F-6D52-644A-9831-93255061F043}" type="slidenum">
              <a:rPr lang="nl-BE" smtClean="0"/>
              <a:t>17</a:t>
            </a:fld>
            <a:endParaRPr lang="nl-BE"/>
          </a:p>
        </p:txBody>
      </p:sp>
    </p:spTree>
    <p:extLst>
      <p:ext uri="{BB962C8B-B14F-4D97-AF65-F5344CB8AC3E}">
        <p14:creationId xmlns:p14="http://schemas.microsoft.com/office/powerpoint/2010/main" val="221799316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err="1"/>
              <a:t>Competences</a:t>
            </a:r>
            <a:r>
              <a:rPr lang="nl-BE" dirty="0"/>
              <a:t> </a:t>
            </a:r>
            <a:r>
              <a:rPr lang="nl-BE" dirty="0" err="1"/>
              <a:t>and</a:t>
            </a:r>
            <a:r>
              <a:rPr lang="nl-BE" dirty="0"/>
              <a:t> </a:t>
            </a:r>
            <a:r>
              <a:rPr lang="nl-BE" dirty="0" err="1"/>
              <a:t>key</a:t>
            </a:r>
            <a:r>
              <a:rPr lang="nl-BE" dirty="0"/>
              <a:t> </a:t>
            </a:r>
            <a:r>
              <a:rPr lang="nl-BE" dirty="0" err="1"/>
              <a:t>objectives</a:t>
            </a:r>
            <a:endParaRPr lang="nl-BE" dirty="0"/>
          </a:p>
        </p:txBody>
      </p:sp>
      <p:sp>
        <p:nvSpPr>
          <p:cNvPr id="3" name="Tijdelijke aanduiding voor inhoud 2"/>
          <p:cNvSpPr>
            <a:spLocks noGrp="1"/>
          </p:cNvSpPr>
          <p:nvPr>
            <p:ph idx="1"/>
          </p:nvPr>
        </p:nvSpPr>
        <p:spPr/>
        <p:txBody>
          <a:bodyPr/>
          <a:lstStyle/>
          <a:p>
            <a:r>
              <a:rPr lang="en-US" dirty="0"/>
              <a:t>14. </a:t>
            </a:r>
            <a:r>
              <a:rPr lang="en-US" dirty="0" smtClean="0"/>
              <a:t>The student contribute to </a:t>
            </a:r>
            <a:r>
              <a:rPr lang="en-US" dirty="0"/>
              <a:t>the image of the profession, </a:t>
            </a:r>
            <a:r>
              <a:rPr lang="en-US" dirty="0" smtClean="0"/>
              <a:t>he has </a:t>
            </a:r>
            <a:r>
              <a:rPr lang="en-US" dirty="0"/>
              <a:t>a broad view on social events and </a:t>
            </a:r>
            <a:r>
              <a:rPr lang="en-US" dirty="0" smtClean="0"/>
              <a:t>developments and </a:t>
            </a:r>
            <a:r>
              <a:rPr lang="en-US" dirty="0"/>
              <a:t>is critical </a:t>
            </a:r>
            <a:r>
              <a:rPr lang="en-US" dirty="0" smtClean="0"/>
              <a:t>on an </a:t>
            </a:r>
            <a:r>
              <a:rPr lang="en-US" dirty="0"/>
              <a:t>economic, social and ethical policy.</a:t>
            </a:r>
            <a:endParaRPr lang="nl-BE" dirty="0"/>
          </a:p>
        </p:txBody>
      </p:sp>
      <p:sp>
        <p:nvSpPr>
          <p:cNvPr id="4" name="Tijdelijke aanduiding voor datum 3"/>
          <p:cNvSpPr>
            <a:spLocks noGrp="1"/>
          </p:cNvSpPr>
          <p:nvPr>
            <p:ph type="dt" sz="half" idx="10"/>
          </p:nvPr>
        </p:nvSpPr>
        <p:spPr/>
        <p:txBody>
          <a:bodyPr/>
          <a:lstStyle/>
          <a:p>
            <a:fld id="{DFA30692-3790-4C2C-AFF5-92F9908233A7}" type="datetime1">
              <a:rPr lang="nl-BE" smtClean="0"/>
              <a:t>17/03/2017</a:t>
            </a:fld>
            <a:endParaRPr lang="en-US"/>
          </a:p>
        </p:txBody>
      </p:sp>
      <p:sp>
        <p:nvSpPr>
          <p:cNvPr id="5" name="Tijdelijke aanduiding voor voettekst 4"/>
          <p:cNvSpPr>
            <a:spLocks noGrp="1"/>
          </p:cNvSpPr>
          <p:nvPr>
            <p:ph type="ftr" sz="quarter" idx="11"/>
          </p:nvPr>
        </p:nvSpPr>
        <p:spPr/>
        <p:txBody>
          <a:bodyPr/>
          <a:lstStyle/>
          <a:p>
            <a:r>
              <a:rPr lang="en-US" smtClean="0"/>
              <a:t>Belinda Drieghe</a:t>
            </a:r>
            <a:endParaRPr lang="en-US"/>
          </a:p>
        </p:txBody>
      </p:sp>
      <p:sp>
        <p:nvSpPr>
          <p:cNvPr id="6" name="Tijdelijke aanduiding voor dianummer 5"/>
          <p:cNvSpPr>
            <a:spLocks noGrp="1"/>
          </p:cNvSpPr>
          <p:nvPr>
            <p:ph type="sldNum" sz="quarter" idx="12"/>
          </p:nvPr>
        </p:nvSpPr>
        <p:spPr/>
        <p:txBody>
          <a:bodyPr/>
          <a:lstStyle/>
          <a:p>
            <a:fld id="{FCA3638F-6D52-644A-9831-93255061F043}" type="slidenum">
              <a:rPr lang="nl-BE" smtClean="0"/>
              <a:t>18</a:t>
            </a:fld>
            <a:endParaRPr lang="nl-BE"/>
          </a:p>
        </p:txBody>
      </p:sp>
    </p:spTree>
    <p:extLst>
      <p:ext uri="{BB962C8B-B14F-4D97-AF65-F5344CB8AC3E}">
        <p14:creationId xmlns:p14="http://schemas.microsoft.com/office/powerpoint/2010/main" val="360649402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BE" dirty="0" smtClean="0"/>
              <a:t>Evaluationcriteria </a:t>
            </a:r>
            <a:r>
              <a:rPr lang="nl-BE" dirty="0" err="1" smtClean="0"/>
              <a:t>assignment</a:t>
            </a:r>
            <a:endParaRPr lang="nl-BE" dirty="0"/>
          </a:p>
        </p:txBody>
      </p:sp>
      <p:graphicFrame>
        <p:nvGraphicFramePr>
          <p:cNvPr id="7" name="Tijdelijke aanduiding voor inhoud 6"/>
          <p:cNvGraphicFramePr>
            <a:graphicFrameLocks noGrp="1"/>
          </p:cNvGraphicFramePr>
          <p:nvPr>
            <p:ph idx="1"/>
            <p:extLst/>
          </p:nvPr>
        </p:nvGraphicFramePr>
        <p:xfrm>
          <a:off x="847725" y="1504950"/>
          <a:ext cx="7839075" cy="4505324"/>
        </p:xfrm>
        <a:graphic>
          <a:graphicData uri="http://schemas.openxmlformats.org/drawingml/2006/table">
            <a:tbl>
              <a:tblPr firstRow="1" firstCol="1" lastRow="1" lastCol="1" bandRow="1" bandCol="1"/>
              <a:tblGrid>
                <a:gridCol w="5504817">
                  <a:extLst>
                    <a:ext uri="{9D8B030D-6E8A-4147-A177-3AD203B41FA5}">
                      <a16:colId xmlns:a16="http://schemas.microsoft.com/office/drawing/2014/main" val="2430659466"/>
                    </a:ext>
                  </a:extLst>
                </a:gridCol>
                <a:gridCol w="458324">
                  <a:extLst>
                    <a:ext uri="{9D8B030D-6E8A-4147-A177-3AD203B41FA5}">
                      <a16:colId xmlns:a16="http://schemas.microsoft.com/office/drawing/2014/main" val="227538800"/>
                    </a:ext>
                  </a:extLst>
                </a:gridCol>
                <a:gridCol w="457505">
                  <a:extLst>
                    <a:ext uri="{9D8B030D-6E8A-4147-A177-3AD203B41FA5}">
                      <a16:colId xmlns:a16="http://schemas.microsoft.com/office/drawing/2014/main" val="3404736603"/>
                    </a:ext>
                  </a:extLst>
                </a:gridCol>
                <a:gridCol w="456684">
                  <a:extLst>
                    <a:ext uri="{9D8B030D-6E8A-4147-A177-3AD203B41FA5}">
                      <a16:colId xmlns:a16="http://schemas.microsoft.com/office/drawing/2014/main" val="2914557431"/>
                    </a:ext>
                  </a:extLst>
                </a:gridCol>
                <a:gridCol w="457505">
                  <a:extLst>
                    <a:ext uri="{9D8B030D-6E8A-4147-A177-3AD203B41FA5}">
                      <a16:colId xmlns:a16="http://schemas.microsoft.com/office/drawing/2014/main" val="190865471"/>
                    </a:ext>
                  </a:extLst>
                </a:gridCol>
                <a:gridCol w="504240">
                  <a:extLst>
                    <a:ext uri="{9D8B030D-6E8A-4147-A177-3AD203B41FA5}">
                      <a16:colId xmlns:a16="http://schemas.microsoft.com/office/drawing/2014/main" val="1053436312"/>
                    </a:ext>
                  </a:extLst>
                </a:gridCol>
              </a:tblGrid>
              <a:tr h="584765">
                <a:tc>
                  <a:txBody>
                    <a:bodyPr/>
                    <a:lstStyle/>
                    <a:p>
                      <a:pPr algn="l">
                        <a:lnSpc>
                          <a:spcPts val="1400"/>
                        </a:lnSpc>
                        <a:spcAft>
                          <a:spcPts val="0"/>
                        </a:spcAft>
                        <a:tabLst>
                          <a:tab pos="226695" algn="l"/>
                          <a:tab pos="4860925" algn="r"/>
                          <a:tab pos="4860925" algn="r"/>
                        </a:tabLst>
                      </a:pPr>
                      <a:r>
                        <a:rPr lang="en-US" sz="1000" b="1" i="1" dirty="0">
                          <a:effectLst/>
                          <a:latin typeface="Calibri" panose="020F0502020204030204" pitchFamily="34" charset="0"/>
                          <a:ea typeface="Times New Roman" panose="02020603050405020304" pitchFamily="18" charset="0"/>
                          <a:cs typeface="Times New Roman" panose="02020603050405020304" pitchFamily="18" charset="0"/>
                        </a:rPr>
                        <a:t>Assignment</a:t>
                      </a:r>
                      <a:endParaRPr lang="nl-BE"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1" i="1">
                          <a:effectLst/>
                          <a:latin typeface="Calibri" panose="020F0502020204030204" pitchFamily="34" charset="0"/>
                          <a:ea typeface="Batang"/>
                          <a:cs typeface="Times New Roman" panose="02020603050405020304" pitchFamily="18" charset="0"/>
                        </a:rPr>
                        <a:t>I</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1" i="1">
                          <a:effectLst/>
                          <a:latin typeface="Calibri" panose="020F0502020204030204" pitchFamily="34" charset="0"/>
                          <a:ea typeface="Batang"/>
                          <a:cs typeface="Times New Roman" panose="02020603050405020304" pitchFamily="18" charset="0"/>
                        </a:rPr>
                        <a:t>M</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1" i="1">
                          <a:effectLst/>
                          <a:latin typeface="Calibri" panose="020F0502020204030204" pitchFamily="34" charset="0"/>
                          <a:ea typeface="Batang"/>
                          <a:cs typeface="Times New Roman" panose="02020603050405020304" pitchFamily="18" charset="0"/>
                        </a:rPr>
                        <a:t>G</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1" i="1">
                          <a:effectLst/>
                          <a:latin typeface="Calibri" panose="020F0502020204030204" pitchFamily="34" charset="0"/>
                          <a:ea typeface="Batang"/>
                          <a:cs typeface="Times New Roman" panose="02020603050405020304" pitchFamily="18" charset="0"/>
                        </a:rPr>
                        <a:t>VG</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1" i="1">
                          <a:effectLst/>
                          <a:latin typeface="Calibri" panose="020F0502020204030204" pitchFamily="34" charset="0"/>
                          <a:ea typeface="Batang"/>
                          <a:cs typeface="Times New Roman" panose="02020603050405020304" pitchFamily="18" charset="0"/>
                        </a:rPr>
                        <a:t>NA</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22743601"/>
                  </a:ext>
                </a:extLst>
              </a:tr>
              <a:tr h="406113">
                <a:tc>
                  <a:txBody>
                    <a:bodyPr/>
                    <a:lstStyle/>
                    <a:p>
                      <a:pPr algn="l">
                        <a:lnSpc>
                          <a:spcPts val="1400"/>
                        </a:lnSpc>
                        <a:spcAft>
                          <a:spcPts val="0"/>
                        </a:spcAft>
                        <a:tabLst>
                          <a:tab pos="226695" algn="l"/>
                          <a:tab pos="4860925" algn="r"/>
                          <a:tab pos="4860925" algn="r"/>
                        </a:tabLs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13. PLACEMENT REPORT</a:t>
                      </a:r>
                      <a:endParaRPr lang="nl-BE"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1000">
                          <a:effectLst/>
                          <a:latin typeface="Calibri" panose="020F0502020204030204" pitchFamily="34" charset="0"/>
                          <a:ea typeface="Times New Roman" panose="02020603050405020304" pitchFamily="18" charset="0"/>
                          <a:cs typeface="Times New Roman" panose="02020603050405020304" pitchFamily="18" charset="0"/>
                        </a:rPr>
                        <a:t>0</a:t>
                      </a:r>
                      <a:endParaRPr lang="nl-BE"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1000">
                          <a:effectLst/>
                          <a:latin typeface="Calibri" panose="020F0502020204030204" pitchFamily="34" charset="0"/>
                          <a:ea typeface="Times New Roman" panose="02020603050405020304" pitchFamily="18" charset="0"/>
                          <a:cs typeface="Times New Roman" panose="02020603050405020304" pitchFamily="18" charset="0"/>
                        </a:rPr>
                        <a:t>1</a:t>
                      </a:r>
                      <a:endParaRPr lang="nl-BE"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1000">
                          <a:effectLst/>
                          <a:latin typeface="Calibri" panose="020F0502020204030204" pitchFamily="34" charset="0"/>
                          <a:ea typeface="Times New Roman" panose="02020603050405020304" pitchFamily="18" charset="0"/>
                          <a:cs typeface="Times New Roman" panose="02020603050405020304" pitchFamily="18" charset="0"/>
                        </a:rPr>
                        <a:t>2</a:t>
                      </a:r>
                      <a:endParaRPr lang="nl-BE"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1000">
                          <a:effectLst/>
                          <a:latin typeface="Calibri" panose="020F0502020204030204" pitchFamily="34" charset="0"/>
                          <a:ea typeface="Times New Roman" panose="02020603050405020304" pitchFamily="18" charset="0"/>
                          <a:cs typeface="Times New Roman" panose="02020603050405020304" pitchFamily="18" charset="0"/>
                        </a:rPr>
                        <a:t>3</a:t>
                      </a:r>
                      <a:endParaRPr lang="nl-BE"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ts val="1400"/>
                        </a:lnSpc>
                        <a:spcAft>
                          <a:spcPts val="0"/>
                        </a:spcAft>
                        <a:tabLst>
                          <a:tab pos="226695" algn="l"/>
                          <a:tab pos="4860925" algn="r"/>
                        </a:tabLst>
                      </a:pPr>
                      <a:r>
                        <a:rPr lang="en-US" sz="1000">
                          <a:effectLst/>
                          <a:latin typeface="Calibri" panose="020F0502020204030204" pitchFamily="34" charset="0"/>
                          <a:ea typeface="Times New Roman" panose="02020603050405020304" pitchFamily="18" charset="0"/>
                          <a:cs typeface="Times New Roman" panose="02020603050405020304" pitchFamily="18" charset="0"/>
                        </a:rPr>
                        <a:t>/</a:t>
                      </a:r>
                      <a:endParaRPr lang="nl-BE"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extLst>
                  <a:ext uri="{0D108BD9-81ED-4DB2-BD59-A6C34878D82A}">
                    <a16:rowId xmlns:a16="http://schemas.microsoft.com/office/drawing/2014/main" val="1415234913"/>
                  </a:ext>
                </a:extLst>
              </a:tr>
              <a:tr h="312395">
                <a:tc>
                  <a:txBody>
                    <a:bodyPr/>
                    <a:lstStyle/>
                    <a:p>
                      <a:pPr algn="l">
                        <a:lnSpc>
                          <a:spcPts val="1400"/>
                        </a:lnSpc>
                        <a:spcAft>
                          <a:spcPts val="0"/>
                        </a:spcAft>
                        <a:tabLst>
                          <a:tab pos="226695" algn="l"/>
                          <a:tab pos="4860925" algn="r"/>
                        </a:tabLst>
                      </a:pPr>
                      <a:r>
                        <a:rPr lang="en-US" sz="1000">
                          <a:effectLst/>
                          <a:latin typeface="Calibri" panose="020F0502020204030204" pitchFamily="34" charset="0"/>
                          <a:ea typeface="Times New Roman" panose="02020603050405020304" pitchFamily="18" charset="0"/>
                          <a:cs typeface="Times New Roman" panose="02020603050405020304" pitchFamily="18" charset="0"/>
                        </a:rPr>
                        <a:t>Development of a global vision on health care*</a:t>
                      </a:r>
                      <a:endParaRPr lang="nl-BE"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97754064"/>
                  </a:ext>
                </a:extLst>
              </a:tr>
              <a:tr h="546692">
                <a:tc>
                  <a:txBody>
                    <a:bodyPr/>
                    <a:lstStyle/>
                    <a:p>
                      <a:pPr algn="l">
                        <a:lnSpc>
                          <a:spcPts val="1400"/>
                        </a:lnSpc>
                        <a:spcAft>
                          <a:spcPts val="0"/>
                        </a:spcAft>
                        <a:tabLst>
                          <a:tab pos="226695" algn="l"/>
                          <a:tab pos="4860925" algn="r"/>
                        </a:tabLst>
                      </a:pPr>
                      <a:r>
                        <a:rPr lang="en-US" sz="1000">
                          <a:effectLst/>
                          <a:latin typeface="Calibri" panose="020F0502020204030204" pitchFamily="34" charset="0"/>
                          <a:ea typeface="Times New Roman" panose="02020603050405020304" pitchFamily="18" charset="0"/>
                          <a:cs typeface="Times New Roman" panose="02020603050405020304" pitchFamily="18" charset="0"/>
                        </a:rPr>
                        <a:t>Integrity of cultural diversity is adequately valued*</a:t>
                      </a:r>
                      <a:endParaRPr lang="nl-BE" sz="1100">
                        <a:effectLst/>
                        <a:latin typeface="Times New Roman" panose="02020603050405020304" pitchFamily="18" charset="0"/>
                        <a:ea typeface="Times New Roman" panose="02020603050405020304" pitchFamily="18" charset="0"/>
                        <a:cs typeface="Times New Roman" panose="02020603050405020304" pitchFamily="18" charset="0"/>
                      </a:endParaRPr>
                    </a:p>
                    <a:p>
                      <a:pPr algn="l">
                        <a:lnSpc>
                          <a:spcPts val="1400"/>
                        </a:lnSpc>
                        <a:spcAft>
                          <a:spcPts val="0"/>
                        </a:spcAft>
                        <a:tabLst>
                          <a:tab pos="226695" algn="l"/>
                          <a:tab pos="4860925" algn="r"/>
                        </a:tabLst>
                      </a:pPr>
                      <a:r>
                        <a:rPr lang="en-US" sz="1000">
                          <a:effectLst/>
                          <a:latin typeface="Calibri" panose="020F0502020204030204" pitchFamily="34" charset="0"/>
                          <a:ea typeface="Times New Roman" panose="02020603050405020304" pitchFamily="18" charset="0"/>
                          <a:cs typeface="Times New Roman" panose="02020603050405020304" pitchFamily="18" charset="0"/>
                        </a:rPr>
                        <a:t>(putting cultural differences in perspective)</a:t>
                      </a:r>
                      <a:endParaRPr lang="nl-BE"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92961644"/>
                  </a:ext>
                </a:extLst>
              </a:tr>
              <a:tr h="546692">
                <a:tc>
                  <a:txBody>
                    <a:bodyPr/>
                    <a:lstStyle/>
                    <a:p>
                      <a:pPr algn="l">
                        <a:lnSpc>
                          <a:spcPts val="1400"/>
                        </a:lnSpc>
                        <a:spcAft>
                          <a:spcPts val="0"/>
                        </a:spcAft>
                        <a:tabLst>
                          <a:tab pos="226695" algn="l"/>
                          <a:tab pos="4860925" algn="r"/>
                        </a:tabLst>
                      </a:pPr>
                      <a:r>
                        <a:rPr lang="en-US" sz="1000">
                          <a:effectLst/>
                          <a:latin typeface="Calibri" panose="020F0502020204030204" pitchFamily="34" charset="0"/>
                          <a:ea typeface="Times New Roman" panose="02020603050405020304" pitchFamily="18" charset="0"/>
                          <a:cs typeface="Times New Roman" panose="02020603050405020304" pitchFamily="18" charset="0"/>
                        </a:rPr>
                        <a:t>Critical analysis and accurate data synthesis. Connections and interpretations are based upon sufficient arguments.</a:t>
                      </a:r>
                      <a:endParaRPr lang="nl-BE"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27453762"/>
                  </a:ext>
                </a:extLst>
              </a:tr>
              <a:tr h="546692">
                <a:tc>
                  <a:txBody>
                    <a:bodyPr/>
                    <a:lstStyle/>
                    <a:p>
                      <a:pPr algn="l">
                        <a:lnSpc>
                          <a:spcPts val="1400"/>
                        </a:lnSpc>
                        <a:spcAft>
                          <a:spcPts val="0"/>
                        </a:spcAft>
                        <a:tabLst>
                          <a:tab pos="226695" algn="l"/>
                          <a:tab pos="4860925" algn="r"/>
                        </a:tabLst>
                      </a:pPr>
                      <a:r>
                        <a:rPr lang="en-US" sz="1000">
                          <a:effectLst/>
                          <a:latin typeface="Calibri" panose="020F0502020204030204" pitchFamily="34" charset="0"/>
                          <a:ea typeface="Times New Roman" panose="02020603050405020304" pitchFamily="18" charset="0"/>
                          <a:cs typeface="Times New Roman" panose="02020603050405020304" pitchFamily="18" charset="0"/>
                        </a:rPr>
                        <a:t>Criteria with respect to content have been answered in conformity with the guidelines. </a:t>
                      </a:r>
                      <a:endParaRPr lang="nl-BE"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45781284"/>
                  </a:ext>
                </a:extLst>
              </a:tr>
              <a:tr h="312395">
                <a:tc>
                  <a:txBody>
                    <a:bodyPr/>
                    <a:lstStyle/>
                    <a:p>
                      <a:pPr algn="l">
                        <a:lnSpc>
                          <a:spcPts val="1400"/>
                        </a:lnSpc>
                        <a:spcAft>
                          <a:spcPts val="0"/>
                        </a:spcAft>
                        <a:tabLst>
                          <a:tab pos="226695" algn="l"/>
                          <a:tab pos="4860925" algn="r"/>
                        </a:tabLst>
                      </a:pPr>
                      <a:r>
                        <a:rPr lang="en-US" sz="1000">
                          <a:effectLst/>
                          <a:latin typeface="Calibri" panose="020F0502020204030204" pitchFamily="34" charset="0"/>
                          <a:ea typeface="Times New Roman" panose="02020603050405020304" pitchFamily="18" charset="0"/>
                          <a:cs typeface="Times New Roman" panose="02020603050405020304" pitchFamily="18" charset="0"/>
                        </a:rPr>
                        <a:t>Accurate acknowledgements</a:t>
                      </a:r>
                      <a:endParaRPr lang="nl-BE"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23290376"/>
                  </a:ext>
                </a:extLst>
              </a:tr>
              <a:tr h="312395">
                <a:tc>
                  <a:txBody>
                    <a:bodyPr/>
                    <a:lstStyle/>
                    <a:p>
                      <a:pPr algn="l">
                        <a:lnSpc>
                          <a:spcPts val="1400"/>
                        </a:lnSpc>
                        <a:spcAft>
                          <a:spcPts val="0"/>
                        </a:spcAft>
                        <a:tabLst>
                          <a:tab pos="226695" algn="l"/>
                          <a:tab pos="4860925" algn="r"/>
                        </a:tabLst>
                      </a:pPr>
                      <a:r>
                        <a:rPr lang="en-US" sz="1000">
                          <a:effectLst/>
                          <a:latin typeface="Calibri" panose="020F0502020204030204" pitchFamily="34" charset="0"/>
                          <a:ea typeface="Times New Roman" panose="02020603050405020304" pitchFamily="18" charset="0"/>
                          <a:cs typeface="Times New Roman" panose="02020603050405020304" pitchFamily="18" charset="0"/>
                        </a:rPr>
                        <a:t>The report has a clear learning function</a:t>
                      </a:r>
                      <a:endParaRPr lang="nl-BE"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53423214"/>
                  </a:ext>
                </a:extLst>
              </a:tr>
              <a:tr h="312395">
                <a:tc>
                  <a:txBody>
                    <a:bodyPr/>
                    <a:lstStyle/>
                    <a:p>
                      <a:pPr algn="l">
                        <a:lnSpc>
                          <a:spcPts val="1400"/>
                        </a:lnSpc>
                        <a:spcAft>
                          <a:spcPts val="0"/>
                        </a:spcAft>
                        <a:tabLst>
                          <a:tab pos="226695" algn="l"/>
                          <a:tab pos="4860925" algn="r"/>
                        </a:tabLst>
                      </a:pPr>
                      <a:r>
                        <a:rPr lang="en-US" sz="1000">
                          <a:effectLst/>
                          <a:latin typeface="Calibri" panose="020F0502020204030204" pitchFamily="34" charset="0"/>
                          <a:ea typeface="Times New Roman" panose="02020603050405020304" pitchFamily="18" charset="0"/>
                          <a:cs typeface="Times New Roman" panose="02020603050405020304" pitchFamily="18" charset="0"/>
                        </a:rPr>
                        <a:t>The structure is logical and relevant</a:t>
                      </a:r>
                      <a:endParaRPr lang="nl-BE"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43413628"/>
                  </a:ext>
                </a:extLst>
              </a:tr>
              <a:tr h="312395">
                <a:tc>
                  <a:txBody>
                    <a:bodyPr/>
                    <a:lstStyle/>
                    <a:p>
                      <a:pPr algn="l">
                        <a:lnSpc>
                          <a:spcPts val="1400"/>
                        </a:lnSpc>
                        <a:spcAft>
                          <a:spcPts val="0"/>
                        </a:spcAft>
                        <a:tabLst>
                          <a:tab pos="226695" algn="l"/>
                          <a:tab pos="4860925" algn="r"/>
                        </a:tabLst>
                      </a:pPr>
                      <a:r>
                        <a:rPr lang="en-US" sz="1000">
                          <a:effectLst/>
                          <a:latin typeface="Calibri" panose="020F0502020204030204" pitchFamily="34" charset="0"/>
                          <a:ea typeface="Times New Roman" panose="02020603050405020304" pitchFamily="18" charset="0"/>
                          <a:cs typeface="Times New Roman" panose="02020603050405020304" pitchFamily="18" charset="0"/>
                        </a:rPr>
                        <a:t>Immaculate language use. Adequate use of technical jargon</a:t>
                      </a:r>
                      <a:endParaRPr lang="nl-BE"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29351772"/>
                  </a:ext>
                </a:extLst>
              </a:tr>
              <a:tr h="312395">
                <a:tc>
                  <a:txBody>
                    <a:bodyPr/>
                    <a:lstStyle/>
                    <a:p>
                      <a:pPr algn="l">
                        <a:lnSpc>
                          <a:spcPts val="1400"/>
                        </a:lnSpc>
                        <a:spcAft>
                          <a:spcPts val="0"/>
                        </a:spcAft>
                        <a:tabLst>
                          <a:tab pos="226695" algn="l"/>
                          <a:tab pos="4860925" algn="r"/>
                        </a:tabLst>
                      </a:pPr>
                      <a:r>
                        <a:rPr lang="en-US" sz="1000">
                          <a:effectLst/>
                          <a:latin typeface="Calibri" panose="020F0502020204030204" pitchFamily="34" charset="0"/>
                          <a:ea typeface="Times New Roman" panose="02020603050405020304" pitchFamily="18" charset="0"/>
                          <a:cs typeface="Times New Roman" panose="02020603050405020304" pitchFamily="18" charset="0"/>
                        </a:rPr>
                        <a:t>Immaculate lay-out</a:t>
                      </a:r>
                      <a:endParaRPr lang="nl-BE"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a:effectLst/>
                          <a:latin typeface="Calibri" panose="020F0502020204030204" pitchFamily="34" charset="0"/>
                          <a:ea typeface="Batang"/>
                          <a:cs typeface="Times New Roman" panose="02020603050405020304" pitchFamily="18" charset="0"/>
                        </a:rPr>
                        <a:t> </a:t>
                      </a:r>
                      <a:endParaRPr lang="nl-BE"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tabLst>
                          <a:tab pos="226695" algn="l"/>
                          <a:tab pos="4860925" algn="r"/>
                        </a:tabLst>
                      </a:pPr>
                      <a:r>
                        <a:rPr lang="en-US" sz="1000" b="0" i="1" dirty="0">
                          <a:effectLst/>
                          <a:latin typeface="Calibri" panose="020F0502020204030204" pitchFamily="34" charset="0"/>
                          <a:ea typeface="Batang"/>
                          <a:cs typeface="Times New Roman" panose="02020603050405020304" pitchFamily="18" charset="0"/>
                        </a:rPr>
                        <a:t> </a:t>
                      </a:r>
                      <a:endParaRPr lang="nl-BE"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32284674"/>
                  </a:ext>
                </a:extLst>
              </a:tr>
            </a:tbl>
          </a:graphicData>
        </a:graphic>
      </p:graphicFrame>
      <p:sp>
        <p:nvSpPr>
          <p:cNvPr id="4" name="Tijdelijke aanduiding voor datum 3"/>
          <p:cNvSpPr>
            <a:spLocks noGrp="1"/>
          </p:cNvSpPr>
          <p:nvPr>
            <p:ph type="dt" sz="half" idx="10"/>
          </p:nvPr>
        </p:nvSpPr>
        <p:spPr/>
        <p:txBody>
          <a:bodyPr/>
          <a:lstStyle/>
          <a:p>
            <a:fld id="{2ACF0116-9C17-40A7-B077-01C5DEF6D56F}" type="datetime1">
              <a:rPr lang="nl-BE" smtClean="0"/>
              <a:t>17/03/2017</a:t>
            </a:fld>
            <a:endParaRPr lang="en-US"/>
          </a:p>
        </p:txBody>
      </p:sp>
      <p:sp>
        <p:nvSpPr>
          <p:cNvPr id="5" name="Tijdelijke aanduiding voor voettekst 4"/>
          <p:cNvSpPr>
            <a:spLocks noGrp="1"/>
          </p:cNvSpPr>
          <p:nvPr>
            <p:ph type="ftr" sz="quarter" idx="11"/>
          </p:nvPr>
        </p:nvSpPr>
        <p:spPr/>
        <p:txBody>
          <a:bodyPr/>
          <a:lstStyle/>
          <a:p>
            <a:r>
              <a:rPr lang="en-US" smtClean="0"/>
              <a:t>Belinda Drieghe</a:t>
            </a:r>
            <a:endParaRPr lang="en-US"/>
          </a:p>
        </p:txBody>
      </p:sp>
      <p:sp>
        <p:nvSpPr>
          <p:cNvPr id="6" name="Tijdelijke aanduiding voor dianummer 5"/>
          <p:cNvSpPr>
            <a:spLocks noGrp="1"/>
          </p:cNvSpPr>
          <p:nvPr>
            <p:ph type="sldNum" sz="quarter" idx="12"/>
          </p:nvPr>
        </p:nvSpPr>
        <p:spPr/>
        <p:txBody>
          <a:bodyPr/>
          <a:lstStyle/>
          <a:p>
            <a:fld id="{FCA3638F-6D52-644A-9831-93255061F043}" type="slidenum">
              <a:rPr lang="nl-BE" smtClean="0"/>
              <a:t>19</a:t>
            </a:fld>
            <a:endParaRPr lang="nl-BE"/>
          </a:p>
        </p:txBody>
      </p:sp>
    </p:spTree>
    <p:extLst>
      <p:ext uri="{BB962C8B-B14F-4D97-AF65-F5344CB8AC3E}">
        <p14:creationId xmlns:p14="http://schemas.microsoft.com/office/powerpoint/2010/main" val="120908995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ndertitel 7"/>
          <p:cNvSpPr>
            <a:spLocks noGrp="1"/>
          </p:cNvSpPr>
          <p:nvPr>
            <p:ph type="subTitle" idx="1"/>
          </p:nvPr>
        </p:nvSpPr>
        <p:spPr/>
        <p:txBody>
          <a:bodyPr/>
          <a:lstStyle/>
          <a:p>
            <a:r>
              <a:rPr lang="nl-BE" dirty="0" smtClean="0"/>
              <a:t>IV. </a:t>
            </a:r>
            <a:r>
              <a:rPr lang="nl-BE" dirty="0" err="1" smtClean="0"/>
              <a:t>Failing</a:t>
            </a:r>
            <a:r>
              <a:rPr lang="nl-BE" dirty="0" smtClean="0"/>
              <a:t> a nurse student </a:t>
            </a:r>
            <a:endParaRPr lang="nl-BE" dirty="0"/>
          </a:p>
        </p:txBody>
      </p:sp>
      <p:sp>
        <p:nvSpPr>
          <p:cNvPr id="4" name="Tijdelijke aanduiding voor datum 3"/>
          <p:cNvSpPr>
            <a:spLocks noGrp="1"/>
          </p:cNvSpPr>
          <p:nvPr>
            <p:ph type="dt" sz="half" idx="4294967295"/>
          </p:nvPr>
        </p:nvSpPr>
        <p:spPr>
          <a:xfrm>
            <a:off x="7010400" y="6350000"/>
            <a:ext cx="2133600" cy="365125"/>
          </a:xfrm>
        </p:spPr>
        <p:txBody>
          <a:bodyPr/>
          <a:lstStyle/>
          <a:p>
            <a:fld id="{381887B9-839F-4167-8F2D-A1B9EBAED4BB}" type="datetime1">
              <a:rPr lang="nl-BE" smtClean="0"/>
              <a:t>17/03/2017</a:t>
            </a:fld>
            <a:endParaRPr lang="en-US"/>
          </a:p>
        </p:txBody>
      </p:sp>
      <p:sp>
        <p:nvSpPr>
          <p:cNvPr id="5" name="Tijdelijke aanduiding voor voettekst 4"/>
          <p:cNvSpPr>
            <a:spLocks noGrp="1"/>
          </p:cNvSpPr>
          <p:nvPr>
            <p:ph type="ftr" sz="quarter" idx="4294967295"/>
          </p:nvPr>
        </p:nvSpPr>
        <p:spPr>
          <a:xfrm>
            <a:off x="0" y="6350000"/>
            <a:ext cx="5289550" cy="365125"/>
          </a:xfrm>
        </p:spPr>
        <p:txBody>
          <a:bodyPr/>
          <a:lstStyle/>
          <a:p>
            <a:r>
              <a:rPr lang="en-US" smtClean="0"/>
              <a:t>Belinda Drieghe</a:t>
            </a:r>
            <a:endParaRPr lang="en-US"/>
          </a:p>
        </p:txBody>
      </p:sp>
      <p:sp>
        <p:nvSpPr>
          <p:cNvPr id="6" name="Tijdelijke aanduiding voor dianummer 5"/>
          <p:cNvSpPr>
            <a:spLocks noGrp="1"/>
          </p:cNvSpPr>
          <p:nvPr>
            <p:ph type="sldNum" sz="quarter" idx="4294967295"/>
          </p:nvPr>
        </p:nvSpPr>
        <p:spPr>
          <a:xfrm>
            <a:off x="8616950" y="6343650"/>
            <a:ext cx="527050" cy="365125"/>
          </a:xfrm>
        </p:spPr>
        <p:txBody>
          <a:bodyPr/>
          <a:lstStyle/>
          <a:p>
            <a:fld id="{FCA3638F-6D52-644A-9831-93255061F043}" type="slidenum">
              <a:rPr lang="nl-BE" smtClean="0"/>
              <a:t>20</a:t>
            </a:fld>
            <a:endParaRPr lang="nl-BE"/>
          </a:p>
        </p:txBody>
      </p:sp>
      <p:pic>
        <p:nvPicPr>
          <p:cNvPr id="9" name="Afbeelding 8"/>
          <p:cNvPicPr>
            <a:picLocks noChangeAspect="1"/>
          </p:cNvPicPr>
          <p:nvPr/>
        </p:nvPicPr>
        <p:blipFill>
          <a:blip r:embed="rId3"/>
          <a:stretch>
            <a:fillRect/>
          </a:stretch>
        </p:blipFill>
        <p:spPr>
          <a:xfrm>
            <a:off x="0" y="701827"/>
            <a:ext cx="9144000" cy="4327220"/>
          </a:xfrm>
          <a:prstGeom prst="rect">
            <a:avLst/>
          </a:prstGeom>
        </p:spPr>
      </p:pic>
      <p:sp>
        <p:nvSpPr>
          <p:cNvPr id="7" name="Titel 6"/>
          <p:cNvSpPr>
            <a:spLocks noGrp="1"/>
          </p:cNvSpPr>
          <p:nvPr>
            <p:ph type="ctrTitle"/>
          </p:nvPr>
        </p:nvSpPr>
        <p:spPr/>
        <p:txBody>
          <a:bodyPr/>
          <a:lstStyle/>
          <a:p>
            <a:pPr algn="ctr"/>
            <a:r>
              <a:rPr lang="en-US" dirty="0">
                <a:solidFill>
                  <a:schemeClr val="accent2">
                    <a:lumMod val="75000"/>
                  </a:schemeClr>
                </a:solidFill>
              </a:rPr>
              <a:t>But what if things  </a:t>
            </a:r>
            <a:r>
              <a:rPr lang="en-US" dirty="0" err="1">
                <a:solidFill>
                  <a:schemeClr val="accent2">
                    <a:lumMod val="75000"/>
                  </a:schemeClr>
                </a:solidFill>
              </a:rPr>
              <a:t>does’nt</a:t>
            </a:r>
            <a:r>
              <a:rPr lang="en-US" dirty="0">
                <a:solidFill>
                  <a:schemeClr val="accent2">
                    <a:lumMod val="75000"/>
                  </a:schemeClr>
                </a:solidFill>
              </a:rPr>
              <a:t> go </a:t>
            </a:r>
            <a:br>
              <a:rPr lang="en-US" dirty="0">
                <a:solidFill>
                  <a:schemeClr val="accent2">
                    <a:lumMod val="75000"/>
                  </a:schemeClr>
                </a:solidFill>
              </a:rPr>
            </a:br>
            <a:r>
              <a:rPr lang="en-US" dirty="0">
                <a:solidFill>
                  <a:schemeClr val="accent2">
                    <a:lumMod val="75000"/>
                  </a:schemeClr>
                </a:solidFill>
              </a:rPr>
              <a:t>as you </a:t>
            </a:r>
            <a:r>
              <a:rPr lang="en-US" dirty="0" smtClean="0">
                <a:solidFill>
                  <a:schemeClr val="accent2">
                    <a:lumMod val="75000"/>
                  </a:schemeClr>
                </a:solidFill>
              </a:rPr>
              <a:t>wish…</a:t>
            </a:r>
            <a:endParaRPr lang="nl-BE" dirty="0">
              <a:solidFill>
                <a:schemeClr val="accent2">
                  <a:lumMod val="75000"/>
                </a:schemeClr>
              </a:solidFill>
            </a:endParaRPr>
          </a:p>
        </p:txBody>
      </p:sp>
    </p:spTree>
    <p:extLst>
      <p:ext uri="{BB962C8B-B14F-4D97-AF65-F5344CB8AC3E}">
        <p14:creationId xmlns:p14="http://schemas.microsoft.com/office/powerpoint/2010/main" val="25831985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BE" dirty="0" smtClean="0"/>
              <a:t>IV. </a:t>
            </a:r>
            <a:r>
              <a:rPr lang="nl-BE" dirty="0" err="1" smtClean="0"/>
              <a:t>Failing</a:t>
            </a:r>
            <a:r>
              <a:rPr lang="nl-BE" dirty="0" smtClean="0"/>
              <a:t> a student</a:t>
            </a:r>
            <a:endParaRPr lang="nl-BE" dirty="0"/>
          </a:p>
        </p:txBody>
      </p:sp>
      <p:sp>
        <p:nvSpPr>
          <p:cNvPr id="4" name="Tijdelijke aanduiding voor datum 3"/>
          <p:cNvSpPr>
            <a:spLocks noGrp="1"/>
          </p:cNvSpPr>
          <p:nvPr>
            <p:ph type="dt" sz="half" idx="10"/>
          </p:nvPr>
        </p:nvSpPr>
        <p:spPr/>
        <p:txBody>
          <a:bodyPr/>
          <a:lstStyle/>
          <a:p>
            <a:fld id="{DC15F999-A0AB-4164-BA7F-E3119C1836B0}" type="datetime1">
              <a:rPr lang="nl-BE" smtClean="0"/>
              <a:t>17/03/2017</a:t>
            </a:fld>
            <a:endParaRPr lang="en-US"/>
          </a:p>
        </p:txBody>
      </p:sp>
      <p:sp>
        <p:nvSpPr>
          <p:cNvPr id="5" name="Tijdelijke aanduiding voor voettekst 4"/>
          <p:cNvSpPr>
            <a:spLocks noGrp="1"/>
          </p:cNvSpPr>
          <p:nvPr>
            <p:ph type="ftr" sz="quarter" idx="11"/>
          </p:nvPr>
        </p:nvSpPr>
        <p:spPr/>
        <p:txBody>
          <a:bodyPr/>
          <a:lstStyle/>
          <a:p>
            <a:r>
              <a:rPr lang="en-US" smtClean="0"/>
              <a:t>Belinda Drieghe</a:t>
            </a:r>
            <a:endParaRPr lang="en-US"/>
          </a:p>
        </p:txBody>
      </p:sp>
      <p:sp>
        <p:nvSpPr>
          <p:cNvPr id="6" name="Tijdelijke aanduiding voor dianummer 5"/>
          <p:cNvSpPr>
            <a:spLocks noGrp="1"/>
          </p:cNvSpPr>
          <p:nvPr>
            <p:ph type="sldNum" sz="quarter" idx="12"/>
          </p:nvPr>
        </p:nvSpPr>
        <p:spPr/>
        <p:txBody>
          <a:bodyPr/>
          <a:lstStyle/>
          <a:p>
            <a:fld id="{FCA3638F-6D52-644A-9831-93255061F043}" type="slidenum">
              <a:rPr lang="nl-BE" smtClean="0"/>
              <a:t>21</a:t>
            </a:fld>
            <a:endParaRPr lang="nl-BE"/>
          </a:p>
        </p:txBody>
      </p:sp>
      <p:sp>
        <p:nvSpPr>
          <p:cNvPr id="9" name="Tijdelijke aanduiding voor inhoud 8"/>
          <p:cNvSpPr>
            <a:spLocks noGrp="1"/>
          </p:cNvSpPr>
          <p:nvPr>
            <p:ph idx="1"/>
          </p:nvPr>
        </p:nvSpPr>
        <p:spPr/>
        <p:txBody>
          <a:bodyPr/>
          <a:lstStyle/>
          <a:p>
            <a:pPr marL="457200" indent="-457200">
              <a:buFont typeface="Arial" panose="020B0604020202020204" pitchFamily="34" charset="0"/>
              <a:buChar char="•"/>
            </a:pPr>
            <a:r>
              <a:rPr lang="nl-BE" dirty="0" smtClean="0"/>
              <a:t>The </a:t>
            </a:r>
            <a:r>
              <a:rPr lang="nl-BE" dirty="0" err="1" smtClean="0"/>
              <a:t>Process</a:t>
            </a:r>
            <a:r>
              <a:rPr lang="nl-BE" dirty="0" smtClean="0"/>
              <a:t> of managing a </a:t>
            </a:r>
            <a:r>
              <a:rPr lang="nl-BE" dirty="0" err="1" smtClean="0"/>
              <a:t>failed</a:t>
            </a:r>
            <a:r>
              <a:rPr lang="nl-BE" dirty="0" smtClean="0"/>
              <a:t> </a:t>
            </a:r>
            <a:r>
              <a:rPr lang="nl-BE" dirty="0" err="1" smtClean="0"/>
              <a:t>clinical</a:t>
            </a:r>
            <a:r>
              <a:rPr lang="nl-BE" dirty="0" smtClean="0"/>
              <a:t> assessment</a:t>
            </a:r>
          </a:p>
          <a:p>
            <a:pPr marL="727075" lvl="1" indent="-457200">
              <a:buFont typeface="Arial" panose="020B0604020202020204" pitchFamily="34" charset="0"/>
              <a:buChar char="•"/>
            </a:pPr>
            <a:r>
              <a:rPr lang="nl-BE" dirty="0" err="1" smtClean="0"/>
              <a:t>Identifying</a:t>
            </a:r>
            <a:r>
              <a:rPr lang="nl-BE" dirty="0" smtClean="0"/>
              <a:t> </a:t>
            </a:r>
            <a:r>
              <a:rPr lang="nl-BE" dirty="0" err="1" smtClean="0"/>
              <a:t>the</a:t>
            </a:r>
            <a:r>
              <a:rPr lang="nl-BE" dirty="0" smtClean="0"/>
              <a:t> </a:t>
            </a:r>
            <a:r>
              <a:rPr lang="nl-BE" dirty="0" err="1" smtClean="0"/>
              <a:t>weak</a:t>
            </a:r>
            <a:r>
              <a:rPr lang="nl-BE" dirty="0" smtClean="0"/>
              <a:t> student</a:t>
            </a:r>
          </a:p>
          <a:p>
            <a:pPr marL="727075" lvl="1" indent="-457200">
              <a:buFont typeface="Arial" panose="020B0604020202020204" pitchFamily="34" charset="0"/>
              <a:buChar char="•"/>
            </a:pPr>
            <a:r>
              <a:rPr lang="nl-BE" dirty="0" err="1" smtClean="0"/>
              <a:t>Develloping</a:t>
            </a:r>
            <a:r>
              <a:rPr lang="nl-BE" dirty="0" smtClean="0"/>
              <a:t> a plan of action</a:t>
            </a:r>
          </a:p>
          <a:p>
            <a:pPr marL="727075" lvl="1" indent="-457200">
              <a:buFont typeface="Arial" panose="020B0604020202020204" pitchFamily="34" charset="0"/>
              <a:buChar char="•"/>
            </a:pPr>
            <a:r>
              <a:rPr lang="nl-BE" dirty="0" smtClean="0"/>
              <a:t>The </a:t>
            </a:r>
            <a:r>
              <a:rPr lang="nl-BE" dirty="0" err="1" smtClean="0"/>
              <a:t>decision</a:t>
            </a:r>
            <a:r>
              <a:rPr lang="nl-BE" dirty="0" smtClean="0"/>
              <a:t> </a:t>
            </a:r>
            <a:r>
              <a:rPr lang="nl-BE" dirty="0" err="1" smtClean="0"/>
              <a:t>to</a:t>
            </a:r>
            <a:r>
              <a:rPr lang="nl-BE" dirty="0" smtClean="0"/>
              <a:t> </a:t>
            </a:r>
            <a:r>
              <a:rPr lang="nl-BE" dirty="0" err="1" smtClean="0"/>
              <a:t>fail</a:t>
            </a:r>
            <a:endParaRPr lang="nl-BE" dirty="0" smtClean="0"/>
          </a:p>
          <a:p>
            <a:pPr marL="727075" lvl="1" indent="-457200">
              <a:buFont typeface="Arial" panose="020B0604020202020204" pitchFamily="34" charset="0"/>
              <a:buChar char="•"/>
            </a:pPr>
            <a:r>
              <a:rPr lang="nl-BE" dirty="0" err="1" smtClean="0"/>
              <a:t>After</a:t>
            </a:r>
            <a:r>
              <a:rPr lang="nl-BE" dirty="0" smtClean="0"/>
              <a:t> </a:t>
            </a:r>
            <a:r>
              <a:rPr lang="nl-BE" dirty="0" err="1" smtClean="0"/>
              <a:t>the</a:t>
            </a:r>
            <a:r>
              <a:rPr lang="nl-BE" dirty="0" smtClean="0"/>
              <a:t> deed is </a:t>
            </a:r>
            <a:r>
              <a:rPr lang="nl-BE" dirty="0" err="1" smtClean="0"/>
              <a:t>done</a:t>
            </a:r>
            <a:endParaRPr lang="nl-BE" dirty="0"/>
          </a:p>
        </p:txBody>
      </p:sp>
      <p:pic>
        <p:nvPicPr>
          <p:cNvPr id="7" name="Tijdelijke aanduiding voor inhoud 10"/>
          <p:cNvPicPr>
            <a:picLocks noChangeAspect="1"/>
          </p:cNvPicPr>
          <p:nvPr/>
        </p:nvPicPr>
        <p:blipFill>
          <a:blip r:embed="rId3"/>
          <a:stretch>
            <a:fillRect/>
          </a:stretch>
        </p:blipFill>
        <p:spPr>
          <a:xfrm>
            <a:off x="5856514" y="3638532"/>
            <a:ext cx="3102429" cy="2420747"/>
          </a:xfrm>
          <a:prstGeom prst="rect">
            <a:avLst/>
          </a:prstGeom>
        </p:spPr>
      </p:pic>
    </p:spTree>
    <p:extLst>
      <p:ext uri="{BB962C8B-B14F-4D97-AF65-F5344CB8AC3E}">
        <p14:creationId xmlns:p14="http://schemas.microsoft.com/office/powerpoint/2010/main" val="336984426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BE" dirty="0" smtClean="0"/>
              <a:t>IV. </a:t>
            </a:r>
            <a:r>
              <a:rPr lang="nl-BE" dirty="0" err="1" smtClean="0"/>
              <a:t>Failing</a:t>
            </a:r>
            <a:r>
              <a:rPr lang="nl-BE" dirty="0" smtClean="0"/>
              <a:t> a student</a:t>
            </a:r>
            <a:endParaRPr lang="nl-BE" dirty="0"/>
          </a:p>
        </p:txBody>
      </p:sp>
      <p:sp>
        <p:nvSpPr>
          <p:cNvPr id="4" name="Tijdelijke aanduiding voor datum 3"/>
          <p:cNvSpPr>
            <a:spLocks noGrp="1"/>
          </p:cNvSpPr>
          <p:nvPr>
            <p:ph type="dt" sz="half" idx="10"/>
          </p:nvPr>
        </p:nvSpPr>
        <p:spPr/>
        <p:txBody>
          <a:bodyPr/>
          <a:lstStyle/>
          <a:p>
            <a:fld id="{DC15F999-A0AB-4164-BA7F-E3119C1836B0}" type="datetime1">
              <a:rPr lang="nl-BE" smtClean="0"/>
              <a:t>17/03/2017</a:t>
            </a:fld>
            <a:endParaRPr lang="en-US"/>
          </a:p>
        </p:txBody>
      </p:sp>
      <p:sp>
        <p:nvSpPr>
          <p:cNvPr id="5" name="Tijdelijke aanduiding voor voettekst 4"/>
          <p:cNvSpPr>
            <a:spLocks noGrp="1"/>
          </p:cNvSpPr>
          <p:nvPr>
            <p:ph type="ftr" sz="quarter" idx="11"/>
          </p:nvPr>
        </p:nvSpPr>
        <p:spPr/>
        <p:txBody>
          <a:bodyPr/>
          <a:lstStyle/>
          <a:p>
            <a:r>
              <a:rPr lang="en-US" smtClean="0"/>
              <a:t>Belinda Drieghe</a:t>
            </a:r>
            <a:endParaRPr lang="en-US"/>
          </a:p>
        </p:txBody>
      </p:sp>
      <p:sp>
        <p:nvSpPr>
          <p:cNvPr id="6" name="Tijdelijke aanduiding voor dianummer 5"/>
          <p:cNvSpPr>
            <a:spLocks noGrp="1"/>
          </p:cNvSpPr>
          <p:nvPr>
            <p:ph type="sldNum" sz="quarter" idx="12"/>
          </p:nvPr>
        </p:nvSpPr>
        <p:spPr/>
        <p:txBody>
          <a:bodyPr/>
          <a:lstStyle/>
          <a:p>
            <a:fld id="{FCA3638F-6D52-644A-9831-93255061F043}" type="slidenum">
              <a:rPr lang="nl-BE" smtClean="0"/>
              <a:t>22</a:t>
            </a:fld>
            <a:endParaRPr lang="nl-BE"/>
          </a:p>
        </p:txBody>
      </p:sp>
      <p:sp>
        <p:nvSpPr>
          <p:cNvPr id="9" name="Tijdelijke aanduiding voor inhoud 8"/>
          <p:cNvSpPr>
            <a:spLocks noGrp="1"/>
          </p:cNvSpPr>
          <p:nvPr>
            <p:ph idx="1"/>
          </p:nvPr>
        </p:nvSpPr>
        <p:spPr/>
        <p:txBody>
          <a:bodyPr/>
          <a:lstStyle/>
          <a:p>
            <a:pPr marL="457200" indent="-457200">
              <a:buFont typeface="Arial" panose="020B0604020202020204" pitchFamily="34" charset="0"/>
              <a:buChar char="•"/>
            </a:pPr>
            <a:r>
              <a:rPr lang="nl-BE" dirty="0" err="1" smtClean="0"/>
              <a:t>Failing</a:t>
            </a:r>
            <a:r>
              <a:rPr lang="nl-BE" dirty="0" smtClean="0"/>
              <a:t> </a:t>
            </a:r>
            <a:r>
              <a:rPr lang="nl-BE" dirty="0" err="1" smtClean="0"/>
              <a:t>to</a:t>
            </a:r>
            <a:r>
              <a:rPr lang="nl-BE" dirty="0" smtClean="0"/>
              <a:t> </a:t>
            </a:r>
            <a:r>
              <a:rPr lang="nl-BE" dirty="0" err="1" smtClean="0"/>
              <a:t>fail</a:t>
            </a:r>
            <a:endParaRPr lang="nl-BE" dirty="0" smtClean="0"/>
          </a:p>
          <a:p>
            <a:pPr marL="727075" lvl="1" indent="-457200">
              <a:buFont typeface="Arial" panose="020B0604020202020204" pitchFamily="34" charset="0"/>
              <a:buChar char="•"/>
            </a:pPr>
            <a:r>
              <a:rPr lang="nl-BE" dirty="0" err="1" smtClean="0"/>
              <a:t>Leaving</a:t>
            </a:r>
            <a:r>
              <a:rPr lang="nl-BE" dirty="0" smtClean="0"/>
              <a:t> </a:t>
            </a:r>
            <a:r>
              <a:rPr lang="nl-BE" dirty="0" err="1" smtClean="0"/>
              <a:t>it</a:t>
            </a:r>
            <a:r>
              <a:rPr lang="nl-BE" dirty="0" smtClean="0"/>
              <a:t> </a:t>
            </a:r>
            <a:r>
              <a:rPr lang="nl-BE" dirty="0" err="1" smtClean="0"/>
              <a:t>too</a:t>
            </a:r>
            <a:r>
              <a:rPr lang="nl-BE" dirty="0" smtClean="0"/>
              <a:t> late</a:t>
            </a:r>
          </a:p>
          <a:p>
            <a:pPr marL="727075" lvl="1" indent="-457200">
              <a:buFont typeface="Arial" panose="020B0604020202020204" pitchFamily="34" charset="0"/>
              <a:buChar char="•"/>
            </a:pPr>
            <a:r>
              <a:rPr lang="nl-BE" dirty="0" smtClean="0"/>
              <a:t>Personal </a:t>
            </a:r>
            <a:r>
              <a:rPr lang="nl-BE" dirty="0" err="1" smtClean="0"/>
              <a:t>consequences</a:t>
            </a:r>
            <a:r>
              <a:rPr lang="nl-BE" dirty="0" smtClean="0"/>
              <a:t> </a:t>
            </a:r>
            <a:r>
              <a:rPr lang="nl-BE" dirty="0" err="1" smtClean="0"/>
              <a:t>for</a:t>
            </a:r>
            <a:r>
              <a:rPr lang="nl-BE" dirty="0" smtClean="0"/>
              <a:t> </a:t>
            </a:r>
            <a:r>
              <a:rPr lang="nl-BE" dirty="0" err="1" smtClean="0"/>
              <a:t>the</a:t>
            </a:r>
            <a:r>
              <a:rPr lang="nl-BE" dirty="0" smtClean="0"/>
              <a:t> student</a:t>
            </a:r>
          </a:p>
          <a:p>
            <a:pPr marL="727075" lvl="1" indent="-457200">
              <a:buFont typeface="Arial" panose="020B0604020202020204" pitchFamily="34" charset="0"/>
              <a:buChar char="•"/>
            </a:pPr>
            <a:r>
              <a:rPr lang="nl-BE" dirty="0" err="1" smtClean="0"/>
              <a:t>Facing</a:t>
            </a:r>
            <a:r>
              <a:rPr lang="nl-BE" dirty="0" smtClean="0"/>
              <a:t> personal </a:t>
            </a:r>
            <a:r>
              <a:rPr lang="nl-BE" dirty="0" err="1" smtClean="0"/>
              <a:t>challenges</a:t>
            </a:r>
            <a:endParaRPr lang="nl-BE" dirty="0" smtClean="0"/>
          </a:p>
          <a:p>
            <a:pPr marL="727075" lvl="1" indent="-457200">
              <a:buFont typeface="Arial" panose="020B0604020202020204" pitchFamily="34" charset="0"/>
              <a:buChar char="•"/>
            </a:pPr>
            <a:r>
              <a:rPr lang="nl-BE" dirty="0" err="1" smtClean="0"/>
              <a:t>Experience</a:t>
            </a:r>
            <a:r>
              <a:rPr lang="nl-BE" dirty="0" smtClean="0"/>
              <a:t> </a:t>
            </a:r>
            <a:r>
              <a:rPr lang="nl-BE" dirty="0" err="1" smtClean="0"/>
              <a:t>and</a:t>
            </a:r>
            <a:r>
              <a:rPr lang="nl-BE" dirty="0" smtClean="0"/>
              <a:t> </a:t>
            </a:r>
            <a:r>
              <a:rPr lang="nl-BE" dirty="0" err="1" smtClean="0"/>
              <a:t>confidence</a:t>
            </a:r>
            <a:endParaRPr lang="nl-BE" dirty="0"/>
          </a:p>
        </p:txBody>
      </p:sp>
      <p:pic>
        <p:nvPicPr>
          <p:cNvPr id="3" name="Afbeelding 2"/>
          <p:cNvPicPr>
            <a:picLocks noChangeAspect="1"/>
          </p:cNvPicPr>
          <p:nvPr/>
        </p:nvPicPr>
        <p:blipFill>
          <a:blip r:embed="rId3"/>
          <a:stretch>
            <a:fillRect/>
          </a:stretch>
        </p:blipFill>
        <p:spPr>
          <a:xfrm>
            <a:off x="6025761" y="3048000"/>
            <a:ext cx="3118240" cy="3123190"/>
          </a:xfrm>
          <a:prstGeom prst="rect">
            <a:avLst/>
          </a:prstGeom>
        </p:spPr>
      </p:pic>
    </p:spTree>
    <p:extLst>
      <p:ext uri="{BB962C8B-B14F-4D97-AF65-F5344CB8AC3E}">
        <p14:creationId xmlns:p14="http://schemas.microsoft.com/office/powerpoint/2010/main" val="146030280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BE" dirty="0" smtClean="0"/>
              <a:t>IV. </a:t>
            </a:r>
            <a:r>
              <a:rPr lang="nl-BE" dirty="0" err="1" smtClean="0"/>
              <a:t>Failing</a:t>
            </a:r>
            <a:r>
              <a:rPr lang="nl-BE" dirty="0" smtClean="0"/>
              <a:t> a student</a:t>
            </a:r>
            <a:endParaRPr lang="nl-BE" dirty="0"/>
          </a:p>
        </p:txBody>
      </p:sp>
      <p:sp>
        <p:nvSpPr>
          <p:cNvPr id="4" name="Tijdelijke aanduiding voor datum 3"/>
          <p:cNvSpPr>
            <a:spLocks noGrp="1"/>
          </p:cNvSpPr>
          <p:nvPr>
            <p:ph type="dt" sz="half" idx="10"/>
          </p:nvPr>
        </p:nvSpPr>
        <p:spPr/>
        <p:txBody>
          <a:bodyPr/>
          <a:lstStyle/>
          <a:p>
            <a:fld id="{DC15F999-A0AB-4164-BA7F-E3119C1836B0}" type="datetime1">
              <a:rPr lang="nl-BE" smtClean="0"/>
              <a:t>17/03/2017</a:t>
            </a:fld>
            <a:endParaRPr lang="en-US"/>
          </a:p>
        </p:txBody>
      </p:sp>
      <p:sp>
        <p:nvSpPr>
          <p:cNvPr id="5" name="Tijdelijke aanduiding voor voettekst 4"/>
          <p:cNvSpPr>
            <a:spLocks noGrp="1"/>
          </p:cNvSpPr>
          <p:nvPr>
            <p:ph type="ftr" sz="quarter" idx="11"/>
          </p:nvPr>
        </p:nvSpPr>
        <p:spPr/>
        <p:txBody>
          <a:bodyPr/>
          <a:lstStyle/>
          <a:p>
            <a:r>
              <a:rPr lang="en-US" smtClean="0"/>
              <a:t>Belinda Drieghe</a:t>
            </a:r>
            <a:endParaRPr lang="en-US"/>
          </a:p>
        </p:txBody>
      </p:sp>
      <p:sp>
        <p:nvSpPr>
          <p:cNvPr id="6" name="Tijdelijke aanduiding voor dianummer 5"/>
          <p:cNvSpPr>
            <a:spLocks noGrp="1"/>
          </p:cNvSpPr>
          <p:nvPr>
            <p:ph type="sldNum" sz="quarter" idx="12"/>
          </p:nvPr>
        </p:nvSpPr>
        <p:spPr/>
        <p:txBody>
          <a:bodyPr/>
          <a:lstStyle/>
          <a:p>
            <a:fld id="{FCA3638F-6D52-644A-9831-93255061F043}" type="slidenum">
              <a:rPr lang="nl-BE" smtClean="0"/>
              <a:t>23</a:t>
            </a:fld>
            <a:endParaRPr lang="nl-BE"/>
          </a:p>
        </p:txBody>
      </p:sp>
      <p:sp>
        <p:nvSpPr>
          <p:cNvPr id="9" name="Tijdelijke aanduiding voor inhoud 8"/>
          <p:cNvSpPr>
            <a:spLocks noGrp="1"/>
          </p:cNvSpPr>
          <p:nvPr>
            <p:ph idx="1"/>
          </p:nvPr>
        </p:nvSpPr>
        <p:spPr/>
        <p:txBody>
          <a:bodyPr/>
          <a:lstStyle/>
          <a:p>
            <a:pPr marL="457200" indent="-457200">
              <a:buFont typeface="Arial" panose="020B0604020202020204" pitchFamily="34" charset="0"/>
              <a:buChar char="•"/>
            </a:pPr>
            <a:r>
              <a:rPr lang="nl-BE" dirty="0" err="1" smtClean="0"/>
              <a:t>Doing</a:t>
            </a:r>
            <a:r>
              <a:rPr lang="nl-BE" dirty="0" smtClean="0"/>
              <a:t> </a:t>
            </a:r>
            <a:r>
              <a:rPr lang="nl-BE" dirty="0" err="1" smtClean="0"/>
              <a:t>enough</a:t>
            </a:r>
            <a:r>
              <a:rPr lang="nl-BE" dirty="0" smtClean="0"/>
              <a:t> </a:t>
            </a:r>
            <a:r>
              <a:rPr lang="nl-BE" dirty="0" err="1" smtClean="0"/>
              <a:t>to</a:t>
            </a:r>
            <a:r>
              <a:rPr lang="nl-BE" dirty="0"/>
              <a:t> </a:t>
            </a:r>
            <a:r>
              <a:rPr lang="nl-BE" dirty="0" smtClean="0"/>
              <a:t>pass</a:t>
            </a:r>
          </a:p>
          <a:p>
            <a:pPr marL="727075" lvl="1" indent="-457200">
              <a:buFont typeface="Arial" panose="020B0604020202020204" pitchFamily="34" charset="0"/>
              <a:buChar char="•"/>
            </a:pPr>
            <a:r>
              <a:rPr lang="nl-BE" dirty="0" err="1" smtClean="0"/>
              <a:t>Not</a:t>
            </a:r>
            <a:r>
              <a:rPr lang="nl-BE" dirty="0" smtClean="0"/>
              <a:t> bad </a:t>
            </a:r>
            <a:r>
              <a:rPr lang="nl-BE" dirty="0" err="1" smtClean="0"/>
              <a:t>enough</a:t>
            </a:r>
            <a:r>
              <a:rPr lang="nl-BE" dirty="0" smtClean="0"/>
              <a:t> </a:t>
            </a:r>
            <a:r>
              <a:rPr lang="nl-BE" dirty="0" err="1" smtClean="0"/>
              <a:t>to</a:t>
            </a:r>
            <a:r>
              <a:rPr lang="nl-BE" dirty="0" smtClean="0"/>
              <a:t> </a:t>
            </a:r>
            <a:r>
              <a:rPr lang="nl-BE" dirty="0" err="1" smtClean="0"/>
              <a:t>fail</a:t>
            </a:r>
            <a:endParaRPr lang="nl-BE" dirty="0" smtClean="0"/>
          </a:p>
          <a:p>
            <a:pPr marL="727075" lvl="1" indent="-457200">
              <a:buFont typeface="Arial" panose="020B0604020202020204" pitchFamily="34" charset="0"/>
              <a:buChar char="•"/>
            </a:pPr>
            <a:r>
              <a:rPr lang="nl-BE" dirty="0" err="1" smtClean="0"/>
              <a:t>Giving</a:t>
            </a:r>
            <a:r>
              <a:rPr lang="nl-BE" dirty="0" smtClean="0"/>
              <a:t> </a:t>
            </a:r>
            <a:r>
              <a:rPr lang="nl-BE" dirty="0" err="1" smtClean="0"/>
              <a:t>the</a:t>
            </a:r>
            <a:r>
              <a:rPr lang="nl-BE" dirty="0" smtClean="0"/>
              <a:t> benefit of </a:t>
            </a:r>
            <a:r>
              <a:rPr lang="nl-BE" dirty="0" err="1" smtClean="0"/>
              <a:t>the</a:t>
            </a:r>
            <a:r>
              <a:rPr lang="nl-BE" dirty="0" smtClean="0"/>
              <a:t> </a:t>
            </a:r>
            <a:r>
              <a:rPr lang="nl-BE" dirty="0" err="1" smtClean="0"/>
              <a:t>doubt</a:t>
            </a:r>
            <a:endParaRPr lang="nl-BE" dirty="0" smtClean="0"/>
          </a:p>
          <a:p>
            <a:pPr marL="727075" lvl="1" indent="-457200">
              <a:buFont typeface="Arial" panose="020B0604020202020204" pitchFamily="34" charset="0"/>
              <a:buChar char="•"/>
            </a:pPr>
            <a:r>
              <a:rPr lang="nl-BE" dirty="0" err="1" smtClean="0"/>
              <a:t>Consequences</a:t>
            </a:r>
            <a:r>
              <a:rPr lang="nl-BE" dirty="0" smtClean="0"/>
              <a:t> of </a:t>
            </a:r>
            <a:r>
              <a:rPr lang="nl-BE" dirty="0" err="1" smtClean="0"/>
              <a:t>failing</a:t>
            </a:r>
            <a:r>
              <a:rPr lang="nl-BE" dirty="0" smtClean="0"/>
              <a:t> </a:t>
            </a:r>
            <a:r>
              <a:rPr lang="nl-BE" dirty="0" err="1" smtClean="0"/>
              <a:t>to</a:t>
            </a:r>
            <a:r>
              <a:rPr lang="nl-BE" dirty="0" smtClean="0"/>
              <a:t> </a:t>
            </a:r>
            <a:r>
              <a:rPr lang="nl-BE" dirty="0" err="1" smtClean="0"/>
              <a:t>fail</a:t>
            </a:r>
            <a:endParaRPr lang="nl-BE" dirty="0" smtClean="0"/>
          </a:p>
          <a:p>
            <a:pPr marL="727075" lvl="1" indent="-457200">
              <a:buFont typeface="Arial" panose="020B0604020202020204" pitchFamily="34" charset="0"/>
              <a:buChar char="•"/>
            </a:pPr>
            <a:endParaRPr lang="nl-BE" dirty="0"/>
          </a:p>
        </p:txBody>
      </p:sp>
      <p:pic>
        <p:nvPicPr>
          <p:cNvPr id="7" name="Afbeelding 6"/>
          <p:cNvPicPr>
            <a:picLocks noChangeAspect="1"/>
          </p:cNvPicPr>
          <p:nvPr/>
        </p:nvPicPr>
        <p:blipFill>
          <a:blip r:embed="rId3"/>
          <a:stretch>
            <a:fillRect/>
          </a:stretch>
        </p:blipFill>
        <p:spPr>
          <a:xfrm>
            <a:off x="5823856" y="2993218"/>
            <a:ext cx="3173703" cy="3062623"/>
          </a:xfrm>
          <a:prstGeom prst="rect">
            <a:avLst/>
          </a:prstGeom>
        </p:spPr>
      </p:pic>
    </p:spTree>
    <p:extLst>
      <p:ext uri="{BB962C8B-B14F-4D97-AF65-F5344CB8AC3E}">
        <p14:creationId xmlns:p14="http://schemas.microsoft.com/office/powerpoint/2010/main" val="417457808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nl-BE" sz="3600" dirty="0" smtClean="0"/>
              <a:t>Factors </a:t>
            </a:r>
            <a:r>
              <a:rPr lang="nl-BE" sz="3600" dirty="0" err="1" smtClean="0"/>
              <a:t>which</a:t>
            </a:r>
            <a:r>
              <a:rPr lang="nl-BE" sz="3600" dirty="0" smtClean="0"/>
              <a:t> </a:t>
            </a:r>
            <a:r>
              <a:rPr lang="nl-BE" sz="3600" dirty="0" err="1" smtClean="0"/>
              <a:t>facilitate</a:t>
            </a:r>
            <a:r>
              <a:rPr lang="nl-BE" sz="3600" dirty="0" smtClean="0"/>
              <a:t> </a:t>
            </a:r>
            <a:r>
              <a:rPr lang="nl-BE" sz="3600" dirty="0" err="1" smtClean="0"/>
              <a:t>and</a:t>
            </a:r>
            <a:r>
              <a:rPr lang="nl-BE" sz="3600" dirty="0" smtClean="0"/>
              <a:t> </a:t>
            </a:r>
            <a:r>
              <a:rPr lang="nl-BE" sz="3600" dirty="0" err="1" smtClean="0"/>
              <a:t>inhibit</a:t>
            </a:r>
            <a:r>
              <a:rPr lang="nl-BE" sz="3600" dirty="0" smtClean="0"/>
              <a:t> </a:t>
            </a:r>
            <a:r>
              <a:rPr lang="nl-BE" sz="3600" dirty="0" err="1" smtClean="0"/>
              <a:t>learning</a:t>
            </a:r>
            <a:r>
              <a:rPr lang="nl-BE" sz="3600" dirty="0" smtClean="0"/>
              <a:t> </a:t>
            </a:r>
            <a:r>
              <a:rPr lang="nl-BE" sz="3600" dirty="0" err="1" smtClean="0"/>
              <a:t>during</a:t>
            </a:r>
            <a:r>
              <a:rPr lang="nl-BE" sz="3600" dirty="0" smtClean="0"/>
              <a:t> </a:t>
            </a:r>
            <a:r>
              <a:rPr lang="nl-BE" sz="3600" dirty="0" err="1" smtClean="0"/>
              <a:t>clinical</a:t>
            </a:r>
            <a:r>
              <a:rPr lang="nl-BE" sz="3600" dirty="0" smtClean="0"/>
              <a:t> </a:t>
            </a:r>
            <a:r>
              <a:rPr lang="nl-BE" sz="3600" dirty="0" err="1" smtClean="0"/>
              <a:t>practice</a:t>
            </a:r>
            <a:r>
              <a:rPr lang="nl-BE" sz="3600" dirty="0" smtClean="0"/>
              <a:t> placement</a:t>
            </a:r>
            <a:endParaRPr lang="nl-BE" sz="3600" dirty="0"/>
          </a:p>
        </p:txBody>
      </p:sp>
      <p:pic>
        <p:nvPicPr>
          <p:cNvPr id="7" name="Tijdelijke aanduiding voor inhoud 6"/>
          <p:cNvPicPr>
            <a:picLocks noGrp="1" noChangeAspect="1"/>
          </p:cNvPicPr>
          <p:nvPr>
            <p:ph idx="1"/>
          </p:nvPr>
        </p:nvPicPr>
        <p:blipFill>
          <a:blip r:embed="rId3"/>
          <a:stretch>
            <a:fillRect/>
          </a:stretch>
        </p:blipFill>
        <p:spPr>
          <a:xfrm>
            <a:off x="1116484" y="1329129"/>
            <a:ext cx="7520966" cy="4786857"/>
          </a:xfrm>
          <a:prstGeom prst="rect">
            <a:avLst/>
          </a:prstGeom>
        </p:spPr>
      </p:pic>
      <p:sp>
        <p:nvSpPr>
          <p:cNvPr id="4" name="Tijdelijke aanduiding voor datum 3"/>
          <p:cNvSpPr>
            <a:spLocks noGrp="1"/>
          </p:cNvSpPr>
          <p:nvPr>
            <p:ph type="dt" sz="half" idx="10"/>
          </p:nvPr>
        </p:nvSpPr>
        <p:spPr/>
        <p:txBody>
          <a:bodyPr/>
          <a:lstStyle/>
          <a:p>
            <a:fld id="{0F449A1A-C6CC-4FD0-97D1-DC7BD11425EB}" type="datetime1">
              <a:rPr lang="nl-BE" smtClean="0"/>
              <a:t>17/03/2017</a:t>
            </a:fld>
            <a:endParaRPr lang="en-US"/>
          </a:p>
        </p:txBody>
      </p:sp>
      <p:sp>
        <p:nvSpPr>
          <p:cNvPr id="5" name="Tijdelijke aanduiding voor voettekst 4"/>
          <p:cNvSpPr>
            <a:spLocks noGrp="1"/>
          </p:cNvSpPr>
          <p:nvPr>
            <p:ph type="ftr" sz="quarter" idx="11"/>
          </p:nvPr>
        </p:nvSpPr>
        <p:spPr/>
        <p:txBody>
          <a:bodyPr/>
          <a:lstStyle/>
          <a:p>
            <a:r>
              <a:rPr lang="en-US" smtClean="0"/>
              <a:t>Belinda Drieghe</a:t>
            </a:r>
            <a:endParaRPr lang="en-US"/>
          </a:p>
        </p:txBody>
      </p:sp>
      <p:sp>
        <p:nvSpPr>
          <p:cNvPr id="6" name="Tijdelijke aanduiding voor dianummer 5"/>
          <p:cNvSpPr>
            <a:spLocks noGrp="1"/>
          </p:cNvSpPr>
          <p:nvPr>
            <p:ph type="sldNum" sz="quarter" idx="12"/>
          </p:nvPr>
        </p:nvSpPr>
        <p:spPr/>
        <p:txBody>
          <a:bodyPr/>
          <a:lstStyle/>
          <a:p>
            <a:fld id="{FCA3638F-6D52-644A-9831-93255061F043}" type="slidenum">
              <a:rPr lang="nl-BE" smtClean="0"/>
              <a:t>24</a:t>
            </a:fld>
            <a:endParaRPr lang="nl-BE"/>
          </a:p>
        </p:txBody>
      </p:sp>
    </p:spTree>
    <p:extLst>
      <p:ext uri="{BB962C8B-B14F-4D97-AF65-F5344CB8AC3E}">
        <p14:creationId xmlns:p14="http://schemas.microsoft.com/office/powerpoint/2010/main" val="296808098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datum 3"/>
          <p:cNvSpPr>
            <a:spLocks noGrp="1"/>
          </p:cNvSpPr>
          <p:nvPr>
            <p:ph type="dt" sz="half" idx="10"/>
          </p:nvPr>
        </p:nvSpPr>
        <p:spPr/>
        <p:txBody>
          <a:bodyPr/>
          <a:lstStyle/>
          <a:p>
            <a:fld id="{EF56ADC2-BED3-46E7-9016-59F578473235}" type="datetime1">
              <a:rPr lang="nl-BE" smtClean="0"/>
              <a:t>17/03/2017</a:t>
            </a:fld>
            <a:endParaRPr lang="en-US"/>
          </a:p>
        </p:txBody>
      </p:sp>
      <p:sp>
        <p:nvSpPr>
          <p:cNvPr id="5" name="Tijdelijke aanduiding voor voettekst 4"/>
          <p:cNvSpPr>
            <a:spLocks noGrp="1"/>
          </p:cNvSpPr>
          <p:nvPr>
            <p:ph type="ftr" sz="quarter" idx="11"/>
          </p:nvPr>
        </p:nvSpPr>
        <p:spPr/>
        <p:txBody>
          <a:bodyPr/>
          <a:lstStyle/>
          <a:p>
            <a:r>
              <a:rPr lang="en-US" smtClean="0"/>
              <a:t>Belinda Drieghe</a:t>
            </a:r>
            <a:endParaRPr lang="en-US"/>
          </a:p>
        </p:txBody>
      </p:sp>
      <p:sp>
        <p:nvSpPr>
          <p:cNvPr id="6" name="Tijdelijke aanduiding voor dianummer 5"/>
          <p:cNvSpPr>
            <a:spLocks noGrp="1"/>
          </p:cNvSpPr>
          <p:nvPr>
            <p:ph type="sldNum" sz="quarter" idx="12"/>
          </p:nvPr>
        </p:nvSpPr>
        <p:spPr/>
        <p:txBody>
          <a:bodyPr/>
          <a:lstStyle/>
          <a:p>
            <a:fld id="{FCA3638F-6D52-644A-9831-93255061F043}" type="slidenum">
              <a:rPr lang="nl-BE" smtClean="0"/>
              <a:t>25</a:t>
            </a:fld>
            <a:endParaRPr lang="nl-BE"/>
          </a:p>
        </p:txBody>
      </p:sp>
      <p:pic>
        <p:nvPicPr>
          <p:cNvPr id="11" name="Tijdelijke aanduiding voor inhoud 10"/>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83614" y="290960"/>
            <a:ext cx="6675746" cy="5678915"/>
          </a:xfrm>
        </p:spPr>
      </p:pic>
    </p:spTree>
    <p:extLst>
      <p:ext uri="{BB962C8B-B14F-4D97-AF65-F5344CB8AC3E}">
        <p14:creationId xmlns:p14="http://schemas.microsoft.com/office/powerpoint/2010/main" val="211824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err="1"/>
              <a:t>R</a:t>
            </a:r>
            <a:r>
              <a:rPr lang="nl-BE" dirty="0" err="1" smtClean="0"/>
              <a:t>eferences</a:t>
            </a:r>
            <a:endParaRPr lang="nl-BE" dirty="0"/>
          </a:p>
        </p:txBody>
      </p:sp>
      <p:sp>
        <p:nvSpPr>
          <p:cNvPr id="3" name="Tijdelijke aanduiding voor inhoud 2"/>
          <p:cNvSpPr>
            <a:spLocks noGrp="1"/>
          </p:cNvSpPr>
          <p:nvPr>
            <p:ph idx="1"/>
          </p:nvPr>
        </p:nvSpPr>
        <p:spPr>
          <a:xfrm>
            <a:off x="105508" y="1436144"/>
            <a:ext cx="8909538" cy="4813643"/>
          </a:xfrm>
        </p:spPr>
        <p:txBody>
          <a:bodyPr>
            <a:normAutofit fontScale="62500" lnSpcReduction="20000"/>
          </a:bodyPr>
          <a:lstStyle/>
          <a:p>
            <a:pPr marL="457200" indent="-457200">
              <a:buFont typeface="Arial" panose="020B0604020202020204" pitchFamily="34" charset="0"/>
              <a:buChar char="•"/>
            </a:pPr>
            <a:r>
              <a:rPr lang="nl-BE" b="0" dirty="0"/>
              <a:t>Bennink, H., &amp; Fransen, J. (2007). Leren op basis van feedback en confrontatie. </a:t>
            </a:r>
            <a:r>
              <a:rPr lang="nl-BE" b="0" i="1" dirty="0"/>
              <a:t>Supervisie en Coaching</a:t>
            </a:r>
            <a:r>
              <a:rPr lang="nl-BE" b="0" dirty="0"/>
              <a:t>, </a:t>
            </a:r>
            <a:r>
              <a:rPr lang="nl-BE" b="0" i="1" dirty="0"/>
              <a:t>24</a:t>
            </a:r>
            <a:r>
              <a:rPr lang="nl-BE" b="0" dirty="0"/>
              <a:t>(1), 15-26.</a:t>
            </a:r>
          </a:p>
          <a:p>
            <a:pPr marL="457200" indent="-457200">
              <a:buFont typeface="Arial" panose="020B0604020202020204" pitchFamily="34" charset="0"/>
              <a:buChar char="•"/>
            </a:pPr>
            <a:r>
              <a:rPr lang="en-US" b="0" dirty="0" smtClean="0"/>
              <a:t>Center </a:t>
            </a:r>
            <a:r>
              <a:rPr lang="en-US" b="0" dirty="0"/>
              <a:t>for Careers, Life and Service (2014). Internship orientation. Student handbook: a guide for students participating in a Grinnell College affiliated internship experience. 1 - 26</a:t>
            </a:r>
            <a:endParaRPr lang="nl-BE" b="0" dirty="0"/>
          </a:p>
          <a:p>
            <a:pPr marL="457200" indent="-457200">
              <a:buFont typeface="Arial" panose="020B0604020202020204" pitchFamily="34" charset="0"/>
              <a:buChar char="•"/>
            </a:pPr>
            <a:r>
              <a:rPr lang="en-US" b="0" dirty="0" err="1"/>
              <a:t>Clynes</a:t>
            </a:r>
            <a:r>
              <a:rPr lang="en-US" b="0" dirty="0"/>
              <a:t>, M. P., &amp; </a:t>
            </a:r>
            <a:r>
              <a:rPr lang="en-US" b="0" dirty="0" err="1"/>
              <a:t>Raftery</a:t>
            </a:r>
            <a:r>
              <a:rPr lang="en-US" b="0" dirty="0"/>
              <a:t>, S. E. (2008). Feedback: an essential element of student learning in clinical practice. </a:t>
            </a:r>
            <a:r>
              <a:rPr lang="en-US" b="0" i="1" dirty="0"/>
              <a:t>Nurse Education in practice</a:t>
            </a:r>
            <a:r>
              <a:rPr lang="en-US" b="0" dirty="0"/>
              <a:t>, </a:t>
            </a:r>
            <a:r>
              <a:rPr lang="en-US" b="0" i="1" dirty="0"/>
              <a:t>8</a:t>
            </a:r>
            <a:r>
              <a:rPr lang="en-US" b="0" dirty="0"/>
              <a:t>(6), 405-411</a:t>
            </a:r>
            <a:r>
              <a:rPr lang="en-US" b="0" dirty="0" smtClean="0"/>
              <a:t>.</a:t>
            </a:r>
            <a:endParaRPr lang="nl-BE" b="0" dirty="0" smtClean="0"/>
          </a:p>
          <a:p>
            <a:pPr marL="457200" indent="-457200">
              <a:buFont typeface="Arial" panose="020B0604020202020204" pitchFamily="34" charset="0"/>
              <a:buChar char="•"/>
            </a:pPr>
            <a:r>
              <a:rPr lang="nl-BE" b="0" dirty="0" smtClean="0"/>
              <a:t>Dokter</a:t>
            </a:r>
            <a:r>
              <a:rPr lang="nl-BE" b="0" dirty="0"/>
              <a:t>, I. (2007). Leren in de beroepspraktijk. </a:t>
            </a:r>
            <a:r>
              <a:rPr lang="nl-BE" b="0" i="1" dirty="0"/>
              <a:t>Onderwijs en gezondheidszorg</a:t>
            </a:r>
            <a:r>
              <a:rPr lang="nl-BE" b="0" dirty="0"/>
              <a:t>, </a:t>
            </a:r>
            <a:r>
              <a:rPr lang="nl-BE" b="0" i="1" dirty="0"/>
              <a:t>31</a:t>
            </a:r>
            <a:r>
              <a:rPr lang="nl-BE" b="0" dirty="0"/>
              <a:t>(2), 55.</a:t>
            </a:r>
            <a:endParaRPr lang="en-US" b="0" dirty="0"/>
          </a:p>
          <a:p>
            <a:pPr marL="457200" indent="-457200">
              <a:buFont typeface="Arial" panose="020B0604020202020204" pitchFamily="34" charset="0"/>
              <a:buChar char="•"/>
            </a:pPr>
            <a:r>
              <a:rPr lang="en-US" b="0" dirty="0"/>
              <a:t>Duffy, K. (2003). </a:t>
            </a:r>
            <a:r>
              <a:rPr lang="en-US" b="0" i="1" dirty="0"/>
              <a:t>Failing students: a qualitative study of factors that influence the decisions regarding assessment of students' competence in practice</a:t>
            </a:r>
            <a:r>
              <a:rPr lang="en-US" b="0" dirty="0"/>
              <a:t>. Glasgow: Caledonian Nursing and Midwifery Research Centre</a:t>
            </a:r>
            <a:r>
              <a:rPr lang="en-US" b="0" dirty="0" smtClean="0"/>
              <a:t>.</a:t>
            </a:r>
          </a:p>
          <a:p>
            <a:pPr marL="457200" indent="-457200">
              <a:buFont typeface="Arial" panose="020B0604020202020204" pitchFamily="34" charset="0"/>
              <a:buChar char="•"/>
            </a:pPr>
            <a:r>
              <a:rPr lang="en-US" b="0" dirty="0" err="1"/>
              <a:t>Helminen</a:t>
            </a:r>
            <a:r>
              <a:rPr lang="en-US" b="0" dirty="0"/>
              <a:t>, K., Coco, K., Johnson, M., </a:t>
            </a:r>
            <a:r>
              <a:rPr lang="en-US" b="0" dirty="0" err="1"/>
              <a:t>Turunen</a:t>
            </a:r>
            <a:r>
              <a:rPr lang="en-US" b="0" dirty="0"/>
              <a:t>, H., &amp; </a:t>
            </a:r>
            <a:r>
              <a:rPr lang="en-US" b="0" dirty="0" err="1"/>
              <a:t>Tossavainen</a:t>
            </a:r>
            <a:r>
              <a:rPr lang="en-US" b="0" dirty="0"/>
              <a:t>, K. (2016). Summative assessment of clinical practice of student nurses: A review of the literature. </a:t>
            </a:r>
            <a:r>
              <a:rPr lang="en-US" b="0" i="1" dirty="0"/>
              <a:t>International journal of nursing studies</a:t>
            </a:r>
            <a:r>
              <a:rPr lang="en-US" b="0" dirty="0"/>
              <a:t>, </a:t>
            </a:r>
            <a:r>
              <a:rPr lang="en-US" b="0" i="1" dirty="0"/>
              <a:t>53</a:t>
            </a:r>
            <a:r>
              <a:rPr lang="en-US" b="0" dirty="0"/>
              <a:t>, 308-319.</a:t>
            </a:r>
          </a:p>
          <a:p>
            <a:pPr marL="457200" indent="-457200">
              <a:buFont typeface="Arial" panose="020B0604020202020204" pitchFamily="34" charset="0"/>
              <a:buChar char="•"/>
            </a:pPr>
            <a:endParaRPr lang="en-US" b="0" dirty="0"/>
          </a:p>
          <a:p>
            <a:pPr marL="457200" indent="-457200">
              <a:buFont typeface="Arial" panose="020B0604020202020204" pitchFamily="34" charset="0"/>
              <a:buChar char="•"/>
            </a:pPr>
            <a:endParaRPr lang="en-US" b="0" dirty="0" smtClean="0"/>
          </a:p>
          <a:p>
            <a:pPr marL="457200" indent="-457200">
              <a:buFont typeface="Arial" panose="020B0604020202020204" pitchFamily="34" charset="0"/>
              <a:buChar char="•"/>
            </a:pPr>
            <a:endParaRPr lang="en-US" b="0" dirty="0"/>
          </a:p>
        </p:txBody>
      </p:sp>
      <p:sp>
        <p:nvSpPr>
          <p:cNvPr id="4" name="Tijdelijke aanduiding voor datum 3"/>
          <p:cNvSpPr>
            <a:spLocks noGrp="1"/>
          </p:cNvSpPr>
          <p:nvPr>
            <p:ph type="dt" sz="half" idx="10"/>
          </p:nvPr>
        </p:nvSpPr>
        <p:spPr/>
        <p:txBody>
          <a:bodyPr/>
          <a:lstStyle/>
          <a:p>
            <a:fld id="{F7EE9BE9-4F53-487C-A45B-9181A18D8B52}" type="datetime1">
              <a:rPr lang="nl-BE" smtClean="0"/>
              <a:t>17/03/2017</a:t>
            </a:fld>
            <a:endParaRPr lang="en-US"/>
          </a:p>
        </p:txBody>
      </p:sp>
      <p:sp>
        <p:nvSpPr>
          <p:cNvPr id="5" name="Tijdelijke aanduiding voor voettekst 4"/>
          <p:cNvSpPr>
            <a:spLocks noGrp="1"/>
          </p:cNvSpPr>
          <p:nvPr>
            <p:ph type="ftr" sz="quarter" idx="11"/>
          </p:nvPr>
        </p:nvSpPr>
        <p:spPr/>
        <p:txBody>
          <a:bodyPr/>
          <a:lstStyle/>
          <a:p>
            <a:r>
              <a:rPr lang="en-US" smtClean="0"/>
              <a:t>Belinda Drieghe</a:t>
            </a:r>
            <a:endParaRPr lang="en-US"/>
          </a:p>
        </p:txBody>
      </p:sp>
      <p:sp>
        <p:nvSpPr>
          <p:cNvPr id="6" name="Tijdelijke aanduiding voor dianummer 5"/>
          <p:cNvSpPr>
            <a:spLocks noGrp="1"/>
          </p:cNvSpPr>
          <p:nvPr>
            <p:ph type="sldNum" sz="quarter" idx="12"/>
          </p:nvPr>
        </p:nvSpPr>
        <p:spPr/>
        <p:txBody>
          <a:bodyPr/>
          <a:lstStyle/>
          <a:p>
            <a:fld id="{FCA3638F-6D52-644A-9831-93255061F043}" type="slidenum">
              <a:rPr lang="nl-BE" smtClean="0"/>
              <a:t>26</a:t>
            </a:fld>
            <a:endParaRPr lang="nl-BE"/>
          </a:p>
        </p:txBody>
      </p:sp>
    </p:spTree>
    <p:extLst>
      <p:ext uri="{BB962C8B-B14F-4D97-AF65-F5344CB8AC3E}">
        <p14:creationId xmlns:p14="http://schemas.microsoft.com/office/powerpoint/2010/main" val="123301749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err="1"/>
              <a:t>R</a:t>
            </a:r>
            <a:r>
              <a:rPr lang="nl-BE" dirty="0" err="1" smtClean="0"/>
              <a:t>eferences</a:t>
            </a:r>
            <a:endParaRPr lang="nl-BE" dirty="0"/>
          </a:p>
        </p:txBody>
      </p:sp>
      <p:sp>
        <p:nvSpPr>
          <p:cNvPr id="3" name="Tijdelijke aanduiding voor inhoud 2"/>
          <p:cNvSpPr>
            <a:spLocks noGrp="1"/>
          </p:cNvSpPr>
          <p:nvPr>
            <p:ph idx="1"/>
          </p:nvPr>
        </p:nvSpPr>
        <p:spPr>
          <a:xfrm>
            <a:off x="105508" y="1523232"/>
            <a:ext cx="8909538" cy="4525963"/>
          </a:xfrm>
        </p:spPr>
        <p:txBody>
          <a:bodyPr>
            <a:normAutofit fontScale="70000" lnSpcReduction="20000"/>
          </a:bodyPr>
          <a:lstStyle/>
          <a:p>
            <a:pPr marL="457200" indent="-457200">
              <a:buFont typeface="Arial" panose="020B0604020202020204" pitchFamily="34" charset="0"/>
              <a:buChar char="•"/>
            </a:pPr>
            <a:r>
              <a:rPr lang="en-US" b="0" dirty="0" err="1" smtClean="0"/>
              <a:t>Koh</a:t>
            </a:r>
            <a:r>
              <a:rPr lang="en-US" b="0" dirty="0"/>
              <a:t>, L. C. (2008). Refocusing formative feedback to enhance learning in pre-registration nurse education. </a:t>
            </a:r>
            <a:r>
              <a:rPr lang="en-US" b="0" i="1" dirty="0"/>
              <a:t>Nurse Education in Practice</a:t>
            </a:r>
            <a:r>
              <a:rPr lang="en-US" b="0" dirty="0"/>
              <a:t>, </a:t>
            </a:r>
            <a:r>
              <a:rPr lang="en-US" b="0" i="1" dirty="0"/>
              <a:t>8</a:t>
            </a:r>
            <a:r>
              <a:rPr lang="en-US" b="0" dirty="0"/>
              <a:t>(4), 223-230.</a:t>
            </a:r>
            <a:endParaRPr lang="en-US" b="0" dirty="0" smtClean="0"/>
          </a:p>
          <a:p>
            <a:pPr marL="457200" indent="-457200">
              <a:buFont typeface="Arial" panose="020B0604020202020204" pitchFamily="34" charset="0"/>
              <a:buChar char="•"/>
            </a:pPr>
            <a:r>
              <a:rPr lang="en-US" b="0" dirty="0" smtClean="0"/>
              <a:t>Nursing and Midwifery Board of Ireland. Quality clinical learning environment: professional guidance. 1 - 13</a:t>
            </a:r>
          </a:p>
          <a:p>
            <a:pPr marL="457200" indent="-457200">
              <a:buFont typeface="Arial" panose="020B0604020202020204" pitchFamily="34" charset="0"/>
              <a:buChar char="•"/>
            </a:pPr>
            <a:r>
              <a:rPr lang="nl-BE" b="0" dirty="0"/>
              <a:t>Onderwijskunde, M., &amp; Nobel, A. De invloed van feedback op de motivatie en het leren van MBO-‐studenten Verzorging en Verpleging tijdens de stage.</a:t>
            </a:r>
            <a:endParaRPr lang="en-US" b="0" dirty="0" smtClean="0"/>
          </a:p>
          <a:p>
            <a:pPr marL="457200" indent="-457200">
              <a:buFont typeface="Arial" panose="020B0604020202020204" pitchFamily="34" charset="0"/>
              <a:buChar char="•"/>
            </a:pPr>
            <a:r>
              <a:rPr lang="en-US" b="0" dirty="0" err="1" smtClean="0"/>
              <a:t>Provinciaal</a:t>
            </a:r>
            <a:r>
              <a:rPr lang="en-US" b="0" dirty="0" smtClean="0"/>
              <a:t> Platform </a:t>
            </a:r>
            <a:r>
              <a:rPr lang="en-US" b="0" dirty="0" err="1" smtClean="0"/>
              <a:t>Promotie</a:t>
            </a:r>
            <a:r>
              <a:rPr lang="en-US" b="0" dirty="0" smtClean="0"/>
              <a:t> </a:t>
            </a:r>
            <a:r>
              <a:rPr lang="en-US" b="0" dirty="0" err="1" smtClean="0"/>
              <a:t>Zorgberoepen</a:t>
            </a:r>
            <a:r>
              <a:rPr lang="en-US" b="0" dirty="0" smtClean="0"/>
              <a:t> West-</a:t>
            </a:r>
            <a:r>
              <a:rPr lang="en-US" b="0" dirty="0" err="1" smtClean="0"/>
              <a:t>Vlaanderen</a:t>
            </a:r>
            <a:r>
              <a:rPr lang="en-US" b="0" dirty="0" smtClean="0"/>
              <a:t>. </a:t>
            </a:r>
            <a:r>
              <a:rPr lang="en-US" b="0" dirty="0" err="1" smtClean="0"/>
              <a:t>Zorg</a:t>
            </a:r>
            <a:r>
              <a:rPr lang="en-US" b="0" dirty="0" smtClean="0"/>
              <a:t> </a:t>
            </a:r>
            <a:r>
              <a:rPr lang="en-US" b="0" dirty="0" err="1" smtClean="0"/>
              <a:t>voor</a:t>
            </a:r>
            <a:r>
              <a:rPr lang="en-US" b="0" dirty="0" smtClean="0"/>
              <a:t> stage: </a:t>
            </a:r>
            <a:r>
              <a:rPr lang="en-US" b="0" dirty="0" err="1" smtClean="0"/>
              <a:t>een</a:t>
            </a:r>
            <a:r>
              <a:rPr lang="en-US" b="0" dirty="0" smtClean="0"/>
              <a:t> </a:t>
            </a:r>
            <a:r>
              <a:rPr lang="en-US" b="0" dirty="0" err="1" smtClean="0"/>
              <a:t>stagiair</a:t>
            </a:r>
            <a:r>
              <a:rPr lang="en-US" b="0" dirty="0" smtClean="0"/>
              <a:t> </a:t>
            </a:r>
            <a:r>
              <a:rPr lang="en-US" b="0" dirty="0" err="1" smtClean="0"/>
              <a:t>moet</a:t>
            </a:r>
            <a:r>
              <a:rPr lang="en-US" b="0" dirty="0" smtClean="0"/>
              <a:t> je </a:t>
            </a:r>
            <a:r>
              <a:rPr lang="en-US" b="0" dirty="0" err="1" smtClean="0"/>
              <a:t>verdienen</a:t>
            </a:r>
            <a:r>
              <a:rPr lang="en-US" b="0" dirty="0" smtClean="0"/>
              <a:t>? </a:t>
            </a:r>
            <a:r>
              <a:rPr lang="en-US" b="0" dirty="0" err="1" smtClean="0"/>
              <a:t>Inspiratiepakket</a:t>
            </a:r>
            <a:r>
              <a:rPr lang="en-US" b="0" dirty="0" smtClean="0"/>
              <a:t> </a:t>
            </a:r>
            <a:r>
              <a:rPr lang="en-US" b="0" dirty="0" err="1" smtClean="0"/>
              <a:t>voor</a:t>
            </a:r>
            <a:r>
              <a:rPr lang="en-US" b="0" dirty="0" smtClean="0"/>
              <a:t> </a:t>
            </a:r>
            <a:r>
              <a:rPr lang="en-US" b="0" dirty="0" err="1" smtClean="0"/>
              <a:t>kwaliteitsvolle</a:t>
            </a:r>
            <a:r>
              <a:rPr lang="en-US" b="0" dirty="0" smtClean="0"/>
              <a:t> </a:t>
            </a:r>
            <a:r>
              <a:rPr lang="en-US" b="0" dirty="0" err="1" smtClean="0"/>
              <a:t>stagebegeleiding</a:t>
            </a:r>
            <a:r>
              <a:rPr lang="en-US" b="0" dirty="0" smtClean="0"/>
              <a:t> in de </a:t>
            </a:r>
            <a:r>
              <a:rPr lang="en-US" b="0" dirty="0" err="1" smtClean="0"/>
              <a:t>zorg</a:t>
            </a:r>
            <a:r>
              <a:rPr lang="en-US" b="0" dirty="0" smtClean="0"/>
              <a:t>. </a:t>
            </a:r>
            <a:r>
              <a:rPr lang="en-US" b="0" dirty="0" err="1" smtClean="0"/>
              <a:t>Drukkerij</a:t>
            </a:r>
            <a:r>
              <a:rPr lang="en-US" b="0" dirty="0" smtClean="0"/>
              <a:t> Jacobs</a:t>
            </a:r>
          </a:p>
          <a:p>
            <a:pPr marL="457200" indent="-457200">
              <a:buFont typeface="Arial" panose="020B0604020202020204" pitchFamily="34" charset="0"/>
              <a:buChar char="•"/>
            </a:pPr>
            <a:r>
              <a:rPr lang="nl-BE" b="0" dirty="0" err="1"/>
              <a:t>Rafiee</a:t>
            </a:r>
            <a:r>
              <a:rPr lang="nl-BE" b="0" dirty="0"/>
              <a:t>, G., </a:t>
            </a:r>
            <a:r>
              <a:rPr lang="nl-BE" b="0" dirty="0" err="1"/>
              <a:t>Moattari</a:t>
            </a:r>
            <a:r>
              <a:rPr lang="nl-BE" b="0" dirty="0"/>
              <a:t>, M., </a:t>
            </a:r>
            <a:r>
              <a:rPr lang="nl-BE" b="0" dirty="0" err="1"/>
              <a:t>Nikbakht</a:t>
            </a:r>
            <a:r>
              <a:rPr lang="nl-BE" b="0" dirty="0"/>
              <a:t>, A. N., </a:t>
            </a:r>
            <a:r>
              <a:rPr lang="nl-BE" b="0" dirty="0" err="1"/>
              <a:t>Kojuri</a:t>
            </a:r>
            <a:r>
              <a:rPr lang="nl-BE" b="0" dirty="0"/>
              <a:t>, J., &amp; </a:t>
            </a:r>
            <a:r>
              <a:rPr lang="nl-BE" b="0" dirty="0" err="1"/>
              <a:t>Mousavinasab</a:t>
            </a:r>
            <a:r>
              <a:rPr lang="nl-BE" b="0" dirty="0"/>
              <a:t>, M. (2014). </a:t>
            </a:r>
            <a:r>
              <a:rPr lang="nl-BE" b="0" dirty="0" err="1"/>
              <a:t>Problems</a:t>
            </a:r>
            <a:r>
              <a:rPr lang="nl-BE" b="0" dirty="0"/>
              <a:t> </a:t>
            </a:r>
            <a:r>
              <a:rPr lang="nl-BE" b="0" dirty="0" err="1"/>
              <a:t>and</a:t>
            </a:r>
            <a:r>
              <a:rPr lang="nl-BE" b="0" dirty="0"/>
              <a:t> </a:t>
            </a:r>
            <a:r>
              <a:rPr lang="nl-BE" b="0" dirty="0" err="1"/>
              <a:t>challenges</a:t>
            </a:r>
            <a:r>
              <a:rPr lang="nl-BE" b="0" dirty="0"/>
              <a:t> of </a:t>
            </a:r>
            <a:r>
              <a:rPr lang="nl-BE" b="0" dirty="0" err="1"/>
              <a:t>nursing</a:t>
            </a:r>
            <a:r>
              <a:rPr lang="nl-BE" b="0" dirty="0"/>
              <a:t> </a:t>
            </a:r>
            <a:r>
              <a:rPr lang="nl-BE" b="0" dirty="0" err="1"/>
              <a:t>students</a:t>
            </a:r>
            <a:r>
              <a:rPr lang="nl-BE" b="0" dirty="0"/>
              <a:t>’ </a:t>
            </a:r>
            <a:r>
              <a:rPr lang="nl-BE" b="0" dirty="0" err="1"/>
              <a:t>clinical</a:t>
            </a:r>
            <a:r>
              <a:rPr lang="nl-BE" b="0" dirty="0"/>
              <a:t> </a:t>
            </a:r>
            <a:r>
              <a:rPr lang="nl-BE" b="0" dirty="0" err="1"/>
              <a:t>evaluation</a:t>
            </a:r>
            <a:r>
              <a:rPr lang="nl-BE" b="0" dirty="0"/>
              <a:t>: A </a:t>
            </a:r>
            <a:r>
              <a:rPr lang="nl-BE" b="0" dirty="0" err="1"/>
              <a:t>qualitative</a:t>
            </a:r>
            <a:r>
              <a:rPr lang="nl-BE" b="0" dirty="0"/>
              <a:t> </a:t>
            </a:r>
            <a:r>
              <a:rPr lang="nl-BE" b="0" dirty="0" err="1"/>
              <a:t>study</a:t>
            </a:r>
            <a:r>
              <a:rPr lang="nl-BE" b="0" dirty="0"/>
              <a:t>. </a:t>
            </a:r>
            <a:r>
              <a:rPr lang="nl-BE" b="0" i="1" dirty="0" err="1"/>
              <a:t>Iranian</a:t>
            </a:r>
            <a:r>
              <a:rPr lang="nl-BE" b="0" i="1" dirty="0"/>
              <a:t> </a:t>
            </a:r>
            <a:r>
              <a:rPr lang="nl-BE" b="0" i="1" dirty="0" err="1"/>
              <a:t>journal</a:t>
            </a:r>
            <a:r>
              <a:rPr lang="nl-BE" b="0" i="1" dirty="0"/>
              <a:t> of </a:t>
            </a:r>
            <a:r>
              <a:rPr lang="nl-BE" b="0" i="1" dirty="0" err="1"/>
              <a:t>nursing</a:t>
            </a:r>
            <a:r>
              <a:rPr lang="nl-BE" b="0" i="1" dirty="0"/>
              <a:t> </a:t>
            </a:r>
            <a:r>
              <a:rPr lang="nl-BE" b="0" i="1" dirty="0" err="1"/>
              <a:t>and</a:t>
            </a:r>
            <a:r>
              <a:rPr lang="nl-BE" b="0" i="1" dirty="0"/>
              <a:t> </a:t>
            </a:r>
            <a:r>
              <a:rPr lang="nl-BE" b="0" i="1" dirty="0" err="1"/>
              <a:t>midwifery</a:t>
            </a:r>
            <a:r>
              <a:rPr lang="nl-BE" b="0" i="1" dirty="0"/>
              <a:t> research</a:t>
            </a:r>
            <a:r>
              <a:rPr lang="nl-BE" b="0" dirty="0"/>
              <a:t>, </a:t>
            </a:r>
            <a:r>
              <a:rPr lang="nl-BE" b="0" i="1" dirty="0"/>
              <a:t>19</a:t>
            </a:r>
            <a:r>
              <a:rPr lang="nl-BE" b="0" dirty="0"/>
              <a:t>(1), 41.</a:t>
            </a:r>
          </a:p>
        </p:txBody>
      </p:sp>
      <p:sp>
        <p:nvSpPr>
          <p:cNvPr id="4" name="Tijdelijke aanduiding voor datum 3"/>
          <p:cNvSpPr>
            <a:spLocks noGrp="1"/>
          </p:cNvSpPr>
          <p:nvPr>
            <p:ph type="dt" sz="half" idx="10"/>
          </p:nvPr>
        </p:nvSpPr>
        <p:spPr/>
        <p:txBody>
          <a:bodyPr/>
          <a:lstStyle/>
          <a:p>
            <a:fld id="{C26F31BF-5D85-40A8-8872-59B588546C45}" type="datetime1">
              <a:rPr lang="nl-BE" smtClean="0"/>
              <a:t>17/03/2017</a:t>
            </a:fld>
            <a:endParaRPr lang="en-US"/>
          </a:p>
        </p:txBody>
      </p:sp>
      <p:sp>
        <p:nvSpPr>
          <p:cNvPr id="5" name="Tijdelijke aanduiding voor voettekst 4"/>
          <p:cNvSpPr>
            <a:spLocks noGrp="1"/>
          </p:cNvSpPr>
          <p:nvPr>
            <p:ph type="ftr" sz="quarter" idx="11"/>
          </p:nvPr>
        </p:nvSpPr>
        <p:spPr/>
        <p:txBody>
          <a:bodyPr/>
          <a:lstStyle/>
          <a:p>
            <a:r>
              <a:rPr lang="en-US" smtClean="0"/>
              <a:t>Belinda Drieghe</a:t>
            </a:r>
            <a:endParaRPr lang="en-US"/>
          </a:p>
        </p:txBody>
      </p:sp>
      <p:sp>
        <p:nvSpPr>
          <p:cNvPr id="6" name="Tijdelijke aanduiding voor dianummer 5"/>
          <p:cNvSpPr>
            <a:spLocks noGrp="1"/>
          </p:cNvSpPr>
          <p:nvPr>
            <p:ph type="sldNum" sz="quarter" idx="12"/>
          </p:nvPr>
        </p:nvSpPr>
        <p:spPr/>
        <p:txBody>
          <a:bodyPr/>
          <a:lstStyle/>
          <a:p>
            <a:fld id="{FCA3638F-6D52-644A-9831-93255061F043}" type="slidenum">
              <a:rPr lang="nl-BE" smtClean="0"/>
              <a:t>27</a:t>
            </a:fld>
            <a:endParaRPr lang="nl-BE"/>
          </a:p>
        </p:txBody>
      </p:sp>
    </p:spTree>
    <p:extLst>
      <p:ext uri="{BB962C8B-B14F-4D97-AF65-F5344CB8AC3E}">
        <p14:creationId xmlns:p14="http://schemas.microsoft.com/office/powerpoint/2010/main" val="977986715"/>
      </p:ext>
    </p:extLst>
  </p:cSld>
  <p:clrMapOvr>
    <a:masterClrMapping/>
  </p:clrMapOvr>
  <p:timing>
    <p:tnLst>
      <p:par>
        <p:cTn id="1" dur="indefinite" restart="never" nodeType="tmRoot"/>
      </p:par>
    </p:tnLst>
  </p:timing>
</p:sld>
</file>

<file path=ppt/theme/theme1.xml><?xml version="1.0" encoding="utf-8"?>
<a:theme xmlns:a="http://schemas.openxmlformats.org/drawingml/2006/main" name="odisee_template">
  <a:themeElements>
    <a:clrScheme name="Odisee">
      <a:dk1>
        <a:srgbClr val="000000"/>
      </a:dk1>
      <a:lt1>
        <a:sysClr val="window" lastClr="FFFFFF"/>
      </a:lt1>
      <a:dk2>
        <a:srgbClr val="E6E6E6"/>
      </a:dk2>
      <a:lt2>
        <a:srgbClr val="E6E6E6"/>
      </a:lt2>
      <a:accent1>
        <a:srgbClr val="89B368"/>
      </a:accent1>
      <a:accent2>
        <a:srgbClr val="4E8DCC"/>
      </a:accent2>
      <a:accent3>
        <a:srgbClr val="447E90"/>
      </a:accent3>
      <a:accent4>
        <a:srgbClr val="3F9A79"/>
      </a:accent4>
      <a:accent5>
        <a:srgbClr val="6B4189"/>
      </a:accent5>
      <a:accent6>
        <a:srgbClr val="DCA655"/>
      </a:accent6>
      <a:hlink>
        <a:srgbClr val="000000"/>
      </a:hlink>
      <a:folHlink>
        <a:srgbClr val="6B418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2_Odisee">
  <a:themeElements>
    <a:clrScheme name="Odisee">
      <a:dk1>
        <a:srgbClr val="000000"/>
      </a:dk1>
      <a:lt1>
        <a:sysClr val="window" lastClr="FFFFFF"/>
      </a:lt1>
      <a:dk2>
        <a:srgbClr val="E6E6E6"/>
      </a:dk2>
      <a:lt2>
        <a:srgbClr val="E6E6E6"/>
      </a:lt2>
      <a:accent1>
        <a:srgbClr val="89B368"/>
      </a:accent1>
      <a:accent2>
        <a:srgbClr val="4E8DCC"/>
      </a:accent2>
      <a:accent3>
        <a:srgbClr val="447E90"/>
      </a:accent3>
      <a:accent4>
        <a:srgbClr val="3F9A79"/>
      </a:accent4>
      <a:accent5>
        <a:srgbClr val="6B4189"/>
      </a:accent5>
      <a:accent6>
        <a:srgbClr val="DCA655"/>
      </a:accent6>
      <a:hlink>
        <a:srgbClr val="000000"/>
      </a:hlink>
      <a:folHlink>
        <a:srgbClr val="6B418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3_Odisee">
  <a:themeElements>
    <a:clrScheme name="Odisee">
      <a:dk1>
        <a:srgbClr val="000000"/>
      </a:dk1>
      <a:lt1>
        <a:sysClr val="window" lastClr="FFFFFF"/>
      </a:lt1>
      <a:dk2>
        <a:srgbClr val="E6E6E6"/>
      </a:dk2>
      <a:lt2>
        <a:srgbClr val="E6E6E6"/>
      </a:lt2>
      <a:accent1>
        <a:srgbClr val="89B368"/>
      </a:accent1>
      <a:accent2>
        <a:srgbClr val="4E8DCC"/>
      </a:accent2>
      <a:accent3>
        <a:srgbClr val="447E90"/>
      </a:accent3>
      <a:accent4>
        <a:srgbClr val="3F9A79"/>
      </a:accent4>
      <a:accent5>
        <a:srgbClr val="6B4189"/>
      </a:accent5>
      <a:accent6>
        <a:srgbClr val="DCA655"/>
      </a:accent6>
      <a:hlink>
        <a:srgbClr val="000000"/>
      </a:hlink>
      <a:folHlink>
        <a:srgbClr val="6B418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7_Odisee">
  <a:themeElements>
    <a:clrScheme name="Odisee">
      <a:dk1>
        <a:srgbClr val="000000"/>
      </a:dk1>
      <a:lt1>
        <a:sysClr val="window" lastClr="FFFFFF"/>
      </a:lt1>
      <a:dk2>
        <a:srgbClr val="E6E6E6"/>
      </a:dk2>
      <a:lt2>
        <a:srgbClr val="E6E6E6"/>
      </a:lt2>
      <a:accent1>
        <a:srgbClr val="89B368"/>
      </a:accent1>
      <a:accent2>
        <a:srgbClr val="4E8DCC"/>
      </a:accent2>
      <a:accent3>
        <a:srgbClr val="447E90"/>
      </a:accent3>
      <a:accent4>
        <a:srgbClr val="3F9A79"/>
      </a:accent4>
      <a:accent5>
        <a:srgbClr val="6B4189"/>
      </a:accent5>
      <a:accent6>
        <a:srgbClr val="DCA655"/>
      </a:accent6>
      <a:hlink>
        <a:srgbClr val="000000"/>
      </a:hlink>
      <a:folHlink>
        <a:srgbClr val="6B418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4_Odisee">
  <a:themeElements>
    <a:clrScheme name="Odisee">
      <a:dk1>
        <a:srgbClr val="000000"/>
      </a:dk1>
      <a:lt1>
        <a:sysClr val="window" lastClr="FFFFFF"/>
      </a:lt1>
      <a:dk2>
        <a:srgbClr val="E6E6E6"/>
      </a:dk2>
      <a:lt2>
        <a:srgbClr val="E6E6E6"/>
      </a:lt2>
      <a:accent1>
        <a:srgbClr val="89B368"/>
      </a:accent1>
      <a:accent2>
        <a:srgbClr val="4E8DCC"/>
      </a:accent2>
      <a:accent3>
        <a:srgbClr val="447E90"/>
      </a:accent3>
      <a:accent4>
        <a:srgbClr val="3F9A79"/>
      </a:accent4>
      <a:accent5>
        <a:srgbClr val="6B4189"/>
      </a:accent5>
      <a:accent6>
        <a:srgbClr val="DCA655"/>
      </a:accent6>
      <a:hlink>
        <a:srgbClr val="000000"/>
      </a:hlink>
      <a:folHlink>
        <a:srgbClr val="6B418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5_Odisee">
  <a:themeElements>
    <a:clrScheme name="Odisee">
      <a:dk1>
        <a:srgbClr val="000000"/>
      </a:dk1>
      <a:lt1>
        <a:sysClr val="window" lastClr="FFFFFF"/>
      </a:lt1>
      <a:dk2>
        <a:srgbClr val="E6E6E6"/>
      </a:dk2>
      <a:lt2>
        <a:srgbClr val="E6E6E6"/>
      </a:lt2>
      <a:accent1>
        <a:srgbClr val="89B368"/>
      </a:accent1>
      <a:accent2>
        <a:srgbClr val="4E8DCC"/>
      </a:accent2>
      <a:accent3>
        <a:srgbClr val="447E90"/>
      </a:accent3>
      <a:accent4>
        <a:srgbClr val="3F9A79"/>
      </a:accent4>
      <a:accent5>
        <a:srgbClr val="6B4189"/>
      </a:accent5>
      <a:accent6>
        <a:srgbClr val="DCA655"/>
      </a:accent6>
      <a:hlink>
        <a:srgbClr val="000000"/>
      </a:hlink>
      <a:folHlink>
        <a:srgbClr val="6B418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6_Odisee">
  <a:themeElements>
    <a:clrScheme name="Odisee">
      <a:dk1>
        <a:srgbClr val="000000"/>
      </a:dk1>
      <a:lt1>
        <a:sysClr val="window" lastClr="FFFFFF"/>
      </a:lt1>
      <a:dk2>
        <a:srgbClr val="E6E6E6"/>
      </a:dk2>
      <a:lt2>
        <a:srgbClr val="E6E6E6"/>
      </a:lt2>
      <a:accent1>
        <a:srgbClr val="89B368"/>
      </a:accent1>
      <a:accent2>
        <a:srgbClr val="4E8DCC"/>
      </a:accent2>
      <a:accent3>
        <a:srgbClr val="447E90"/>
      </a:accent3>
      <a:accent4>
        <a:srgbClr val="3F9A79"/>
      </a:accent4>
      <a:accent5>
        <a:srgbClr val="6B4189"/>
      </a:accent5>
      <a:accent6>
        <a:srgbClr val="DCA655"/>
      </a:accent6>
      <a:hlink>
        <a:srgbClr val="000000"/>
      </a:hlink>
      <a:folHlink>
        <a:srgbClr val="6B418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odisee_template_eng</Template>
  <TotalTime>0</TotalTime>
  <Words>3544</Words>
  <Application>Microsoft Office PowerPoint</Application>
  <PresentationFormat>On-screen Show (4:3)</PresentationFormat>
  <Paragraphs>910</Paragraphs>
  <Slides>27</Slides>
  <Notes>13</Notes>
  <HiddenSlides>0</HiddenSlides>
  <MMClips>0</MMClips>
  <ScaleCrop>false</ScaleCrop>
  <HeadingPairs>
    <vt:vector size="6" baseType="variant">
      <vt:variant>
        <vt:lpstr>Fonts Used</vt:lpstr>
      </vt:variant>
      <vt:variant>
        <vt:i4>8</vt:i4>
      </vt:variant>
      <vt:variant>
        <vt:lpstr>Theme</vt:lpstr>
      </vt:variant>
      <vt:variant>
        <vt:i4>7</vt:i4>
      </vt:variant>
      <vt:variant>
        <vt:lpstr>Slide Titles</vt:lpstr>
      </vt:variant>
      <vt:variant>
        <vt:i4>27</vt:i4>
      </vt:variant>
    </vt:vector>
  </HeadingPairs>
  <TitlesOfParts>
    <vt:vector size="42" baseType="lpstr">
      <vt:lpstr>Arial</vt:lpstr>
      <vt:lpstr>Batang</vt:lpstr>
      <vt:lpstr>Calibri</vt:lpstr>
      <vt:lpstr>Corbel</vt:lpstr>
      <vt:lpstr>Helvetica</vt:lpstr>
      <vt:lpstr>Helvetica-Bold</vt:lpstr>
      <vt:lpstr>Times New Roman</vt:lpstr>
      <vt:lpstr>Wingdings</vt:lpstr>
      <vt:lpstr>odisee_template</vt:lpstr>
      <vt:lpstr>2_Odisee</vt:lpstr>
      <vt:lpstr>3_Odisee</vt:lpstr>
      <vt:lpstr>7_Odisee</vt:lpstr>
      <vt:lpstr>4_Odisee</vt:lpstr>
      <vt:lpstr>5_Odisee</vt:lpstr>
      <vt:lpstr>6_Odisee</vt:lpstr>
      <vt:lpstr>Competences and key objectives</vt:lpstr>
      <vt:lpstr>PowerPoint Presentation</vt:lpstr>
      <vt:lpstr>Competences and key objectives</vt:lpstr>
      <vt:lpstr>PowerPoint Presentation</vt:lpstr>
      <vt:lpstr>Competences and key objectives</vt:lpstr>
      <vt:lpstr>Competences and key objectives</vt:lpstr>
      <vt:lpstr>Competences and key objectives</vt:lpstr>
      <vt:lpstr>Competences and key objectives</vt:lpstr>
      <vt:lpstr>Competences and key objectives</vt:lpstr>
      <vt:lpstr>Competences and key objectives</vt:lpstr>
      <vt:lpstr>PowerPoint Presentation</vt:lpstr>
      <vt:lpstr>PowerPoint Presentation</vt:lpstr>
      <vt:lpstr>Competences and key objectives</vt:lpstr>
      <vt:lpstr>Competences and key objectives</vt:lpstr>
      <vt:lpstr>Competences and key objectives</vt:lpstr>
      <vt:lpstr>Competences and key objectives</vt:lpstr>
      <vt:lpstr>Competences and key objectives</vt:lpstr>
      <vt:lpstr>Competences and key objectives</vt:lpstr>
      <vt:lpstr>Evaluationcriteria assignment</vt:lpstr>
      <vt:lpstr>But what if things  does’nt go  as you wish…</vt:lpstr>
      <vt:lpstr>IV. Failing a student</vt:lpstr>
      <vt:lpstr>IV. Failing a student</vt:lpstr>
      <vt:lpstr>IV. Failing a student</vt:lpstr>
      <vt:lpstr>Factors which facilitate and inhibit learning during clinical practice placement</vt:lpstr>
      <vt:lpstr>PowerPoint Presentation</vt:lpstr>
      <vt:lpstr>References</vt:lpstr>
      <vt:lpstr>References</vt:lpstr>
    </vt:vector>
  </TitlesOfParts>
  <Company>Odisee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Competences and key objectives</dc:title>
  <dc:creator>Willem vanden Berg</dc:creator>
  <cp:lastModifiedBy>Willem vanden Berg</cp:lastModifiedBy>
  <cp:revision>1</cp:revision>
  <dcterms:created xsi:type="dcterms:W3CDTF">2017-03-17T09:03:01Z</dcterms:created>
  <dcterms:modified xsi:type="dcterms:W3CDTF">2017-03-17T09:03:30Z</dcterms:modified>
</cp:coreProperties>
</file>