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8CB5079-C130-4B86-856A-8A33839DA74B}" type="doc">
      <dgm:prSet loTypeId="urn:microsoft.com/office/officeart/2005/8/layout/hProcess11" loCatId="process" qsTypeId="urn:microsoft.com/office/officeart/2005/8/quickstyle/simple1" qsCatId="simple" csTypeId="urn:microsoft.com/office/officeart/2005/8/colors/accent1_2" csCatId="accent1" phldr="1"/>
      <dgm:spPr/>
    </dgm:pt>
    <dgm:pt modelId="{93A74F7C-4419-4798-80D7-1927B8373C6C}">
      <dgm:prSet phldrT="[Text]"/>
      <dgm:spPr>
        <a:xfrm>
          <a:off x="88" y="0"/>
          <a:ext cx="3525093" cy="1810385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r>
            <a:rPr lang="en-US" dirty="0" smtClean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/>
              <a:ea typeface="+mn-ea"/>
              <a:cs typeface="+mn-cs"/>
            </a:rPr>
            <a:t>2017</a:t>
          </a:r>
          <a:endParaRPr lang="en-US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/>
            <a:ea typeface="+mn-ea"/>
            <a:cs typeface="+mn-cs"/>
          </a:endParaRPr>
        </a:p>
      </dgm:t>
    </dgm:pt>
    <dgm:pt modelId="{E4354E15-BF3A-4118-A375-F01AFC77C504}" type="parTrans" cxnId="{B2DF5FAB-4068-49B2-9D8D-30595E33B8C4}">
      <dgm:prSet/>
      <dgm:spPr/>
      <dgm:t>
        <a:bodyPr/>
        <a:lstStyle/>
        <a:p>
          <a:endParaRPr lang="en-US"/>
        </a:p>
      </dgm:t>
    </dgm:pt>
    <dgm:pt modelId="{D553259E-2173-430F-AECB-A6D84D4A2D3A}" type="sibTrans" cxnId="{B2DF5FAB-4068-49B2-9D8D-30595E33B8C4}">
      <dgm:prSet/>
      <dgm:spPr/>
      <dgm:t>
        <a:bodyPr/>
        <a:lstStyle/>
        <a:p>
          <a:endParaRPr lang="en-US"/>
        </a:p>
      </dgm:t>
    </dgm:pt>
    <dgm:pt modelId="{3A3F02DA-5EDC-4BB7-934F-FBA60A4BC561}">
      <dgm:prSet phldrT="[Text]"/>
      <dgm:spPr>
        <a:xfrm>
          <a:off x="3701436" y="2715577"/>
          <a:ext cx="3525093" cy="1810385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r>
            <a:rPr lang="en-US" dirty="0" smtClean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/>
              <a:ea typeface="+mn-ea"/>
              <a:cs typeface="+mn-cs"/>
            </a:rPr>
            <a:t>2021</a:t>
          </a:r>
          <a:endParaRPr lang="en-US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/>
            <a:ea typeface="+mn-ea"/>
            <a:cs typeface="+mn-cs"/>
          </a:endParaRPr>
        </a:p>
      </dgm:t>
    </dgm:pt>
    <dgm:pt modelId="{971B3473-44AE-433C-9A3B-BFD2D03DA8EC}" type="parTrans" cxnId="{51DF7751-A8D4-4ED5-BF0A-B32F6DE06F03}">
      <dgm:prSet/>
      <dgm:spPr/>
      <dgm:t>
        <a:bodyPr/>
        <a:lstStyle/>
        <a:p>
          <a:endParaRPr lang="en-US"/>
        </a:p>
      </dgm:t>
    </dgm:pt>
    <dgm:pt modelId="{42AAE7DB-1324-49F5-8464-2B0B85E38D88}" type="sibTrans" cxnId="{51DF7751-A8D4-4ED5-BF0A-B32F6DE06F03}">
      <dgm:prSet/>
      <dgm:spPr/>
      <dgm:t>
        <a:bodyPr/>
        <a:lstStyle/>
        <a:p>
          <a:endParaRPr lang="en-US"/>
        </a:p>
      </dgm:t>
    </dgm:pt>
    <dgm:pt modelId="{F05AC9A1-83E6-4707-AB91-AF9229231555}" type="pres">
      <dgm:prSet presAssocID="{D8CB5079-C130-4B86-856A-8A33839DA74B}" presName="Name0" presStyleCnt="0">
        <dgm:presLayoutVars>
          <dgm:dir/>
          <dgm:resizeHandles val="exact"/>
        </dgm:presLayoutVars>
      </dgm:prSet>
      <dgm:spPr/>
    </dgm:pt>
    <dgm:pt modelId="{CBDDE345-E4A0-4DBD-BC1B-218CDE7572C1}" type="pres">
      <dgm:prSet presAssocID="{D8CB5079-C130-4B86-856A-8A33839DA74B}" presName="arrow" presStyleLbl="bgShp" presStyleIdx="0" presStyleCnt="1"/>
      <dgm:spPr>
        <a:xfrm>
          <a:off x="0" y="1357788"/>
          <a:ext cx="8029575" cy="1810385"/>
        </a:xfrm>
        <a:prstGeom prst="notchedRightArrow">
          <a:avLst/>
        </a:prstGeom>
        <a:solidFill>
          <a:srgbClr val="89B368">
            <a:tint val="4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</dgm:pt>
    <dgm:pt modelId="{07B66D61-D792-4247-B3F3-D4447CC5C832}" type="pres">
      <dgm:prSet presAssocID="{D8CB5079-C130-4B86-856A-8A33839DA74B}" presName="points" presStyleCnt="0"/>
      <dgm:spPr/>
    </dgm:pt>
    <dgm:pt modelId="{44FC049E-A344-4791-B2A8-D531CE98C4C7}" type="pres">
      <dgm:prSet presAssocID="{93A74F7C-4419-4798-80D7-1927B8373C6C}" presName="compositeA" presStyleCnt="0"/>
      <dgm:spPr/>
    </dgm:pt>
    <dgm:pt modelId="{2B7C108C-D94C-4D18-BF1C-8E3FC5AD5C55}" type="pres">
      <dgm:prSet presAssocID="{93A74F7C-4419-4798-80D7-1927B8373C6C}" presName="textA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BD8725-5840-4824-9DBB-D18FE2029E19}" type="pres">
      <dgm:prSet presAssocID="{93A74F7C-4419-4798-80D7-1927B8373C6C}" presName="circleA" presStyleLbl="node1" presStyleIdx="0" presStyleCnt="2"/>
      <dgm:spPr>
        <a:xfrm>
          <a:off x="1536336" y="2036683"/>
          <a:ext cx="452596" cy="452596"/>
        </a:xfrm>
        <a:prstGeom prst="ellipse">
          <a:avLst/>
        </a:prstGeom>
        <a:solidFill>
          <a:srgbClr val="89B368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</dgm:pt>
    <dgm:pt modelId="{9BC2961B-3BD8-428D-AE24-11D7BE12E228}" type="pres">
      <dgm:prSet presAssocID="{93A74F7C-4419-4798-80D7-1927B8373C6C}" presName="spaceA" presStyleCnt="0"/>
      <dgm:spPr/>
    </dgm:pt>
    <dgm:pt modelId="{9A66281C-89FA-4993-B4F6-E15593BFBE42}" type="pres">
      <dgm:prSet presAssocID="{D553259E-2173-430F-AECB-A6D84D4A2D3A}" presName="space" presStyleCnt="0"/>
      <dgm:spPr/>
    </dgm:pt>
    <dgm:pt modelId="{CD545AB5-58A5-40A9-80D5-41803BE5B09A}" type="pres">
      <dgm:prSet presAssocID="{3A3F02DA-5EDC-4BB7-934F-FBA60A4BC561}" presName="compositeB" presStyleCnt="0"/>
      <dgm:spPr/>
    </dgm:pt>
    <dgm:pt modelId="{F88F3D7E-C7ED-43CE-B666-370403ECDC06}" type="pres">
      <dgm:prSet presAssocID="{3A3F02DA-5EDC-4BB7-934F-FBA60A4BC561}" presName="textB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70F2D8-77F7-4BC7-AEC9-28A52C80F1A2}" type="pres">
      <dgm:prSet presAssocID="{3A3F02DA-5EDC-4BB7-934F-FBA60A4BC561}" presName="circleB" presStyleLbl="node1" presStyleIdx="1" presStyleCnt="2"/>
      <dgm:spPr>
        <a:xfrm>
          <a:off x="5237684" y="2036683"/>
          <a:ext cx="452596" cy="452596"/>
        </a:xfrm>
        <a:prstGeom prst="ellipse">
          <a:avLst/>
        </a:prstGeom>
        <a:solidFill>
          <a:srgbClr val="89B368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</dgm:pt>
    <dgm:pt modelId="{FF4DFDF6-1D9D-4B92-B0C8-591824C313D7}" type="pres">
      <dgm:prSet presAssocID="{3A3F02DA-5EDC-4BB7-934F-FBA60A4BC561}" presName="spaceB" presStyleCnt="0"/>
      <dgm:spPr/>
    </dgm:pt>
  </dgm:ptLst>
  <dgm:cxnLst>
    <dgm:cxn modelId="{73A5C64C-69C3-4FAC-9F1C-7924ABF72337}" type="presOf" srcId="{93A74F7C-4419-4798-80D7-1927B8373C6C}" destId="{2B7C108C-D94C-4D18-BF1C-8E3FC5AD5C55}" srcOrd="0" destOrd="0" presId="urn:microsoft.com/office/officeart/2005/8/layout/hProcess11"/>
    <dgm:cxn modelId="{754F6D0B-2CFE-4519-9A2C-22001DD57AEC}" type="presOf" srcId="{D8CB5079-C130-4B86-856A-8A33839DA74B}" destId="{F05AC9A1-83E6-4707-AB91-AF9229231555}" srcOrd="0" destOrd="0" presId="urn:microsoft.com/office/officeart/2005/8/layout/hProcess11"/>
    <dgm:cxn modelId="{51DF7751-A8D4-4ED5-BF0A-B32F6DE06F03}" srcId="{D8CB5079-C130-4B86-856A-8A33839DA74B}" destId="{3A3F02DA-5EDC-4BB7-934F-FBA60A4BC561}" srcOrd="1" destOrd="0" parTransId="{971B3473-44AE-433C-9A3B-BFD2D03DA8EC}" sibTransId="{42AAE7DB-1324-49F5-8464-2B0B85E38D88}"/>
    <dgm:cxn modelId="{97C4CE8C-85A0-4FA0-ACB1-2453B86D320F}" type="presOf" srcId="{3A3F02DA-5EDC-4BB7-934F-FBA60A4BC561}" destId="{F88F3D7E-C7ED-43CE-B666-370403ECDC06}" srcOrd="0" destOrd="0" presId="urn:microsoft.com/office/officeart/2005/8/layout/hProcess11"/>
    <dgm:cxn modelId="{B2DF5FAB-4068-49B2-9D8D-30595E33B8C4}" srcId="{D8CB5079-C130-4B86-856A-8A33839DA74B}" destId="{93A74F7C-4419-4798-80D7-1927B8373C6C}" srcOrd="0" destOrd="0" parTransId="{E4354E15-BF3A-4118-A375-F01AFC77C504}" sibTransId="{D553259E-2173-430F-AECB-A6D84D4A2D3A}"/>
    <dgm:cxn modelId="{9C210CCA-94FE-4736-8CC7-EFA936D0023F}" type="presParOf" srcId="{F05AC9A1-83E6-4707-AB91-AF9229231555}" destId="{CBDDE345-E4A0-4DBD-BC1B-218CDE7572C1}" srcOrd="0" destOrd="0" presId="urn:microsoft.com/office/officeart/2005/8/layout/hProcess11"/>
    <dgm:cxn modelId="{CF11D933-8494-4E69-BA6B-5B86798E4E16}" type="presParOf" srcId="{F05AC9A1-83E6-4707-AB91-AF9229231555}" destId="{07B66D61-D792-4247-B3F3-D4447CC5C832}" srcOrd="1" destOrd="0" presId="urn:microsoft.com/office/officeart/2005/8/layout/hProcess11"/>
    <dgm:cxn modelId="{F9DACE06-28AE-4DF4-B624-1C4CEADC9CE8}" type="presParOf" srcId="{07B66D61-D792-4247-B3F3-D4447CC5C832}" destId="{44FC049E-A344-4791-B2A8-D531CE98C4C7}" srcOrd="0" destOrd="0" presId="urn:microsoft.com/office/officeart/2005/8/layout/hProcess11"/>
    <dgm:cxn modelId="{6384F43E-5E01-4775-A4A7-B847BCE4C706}" type="presParOf" srcId="{44FC049E-A344-4791-B2A8-D531CE98C4C7}" destId="{2B7C108C-D94C-4D18-BF1C-8E3FC5AD5C55}" srcOrd="0" destOrd="0" presId="urn:microsoft.com/office/officeart/2005/8/layout/hProcess11"/>
    <dgm:cxn modelId="{859D49A1-BD5F-4BE3-9946-EB51EF83826C}" type="presParOf" srcId="{44FC049E-A344-4791-B2A8-D531CE98C4C7}" destId="{C0BD8725-5840-4824-9DBB-D18FE2029E19}" srcOrd="1" destOrd="0" presId="urn:microsoft.com/office/officeart/2005/8/layout/hProcess11"/>
    <dgm:cxn modelId="{86D51069-9CA9-4770-ACED-CFC5E43B8FEA}" type="presParOf" srcId="{44FC049E-A344-4791-B2A8-D531CE98C4C7}" destId="{9BC2961B-3BD8-428D-AE24-11D7BE12E228}" srcOrd="2" destOrd="0" presId="urn:microsoft.com/office/officeart/2005/8/layout/hProcess11"/>
    <dgm:cxn modelId="{9163E3F5-4988-4A6E-99C5-0A36F7D53E2F}" type="presParOf" srcId="{07B66D61-D792-4247-B3F3-D4447CC5C832}" destId="{9A66281C-89FA-4993-B4F6-E15593BFBE42}" srcOrd="1" destOrd="0" presId="urn:microsoft.com/office/officeart/2005/8/layout/hProcess11"/>
    <dgm:cxn modelId="{B3C9946C-140F-4920-8244-3AD7C346070A}" type="presParOf" srcId="{07B66D61-D792-4247-B3F3-D4447CC5C832}" destId="{CD545AB5-58A5-40A9-80D5-41803BE5B09A}" srcOrd="2" destOrd="0" presId="urn:microsoft.com/office/officeart/2005/8/layout/hProcess11"/>
    <dgm:cxn modelId="{FA144AA1-C673-4545-BBC0-882E677954BF}" type="presParOf" srcId="{CD545AB5-58A5-40A9-80D5-41803BE5B09A}" destId="{F88F3D7E-C7ED-43CE-B666-370403ECDC06}" srcOrd="0" destOrd="0" presId="urn:microsoft.com/office/officeart/2005/8/layout/hProcess11"/>
    <dgm:cxn modelId="{20C7BC2F-CDC3-4D3B-968B-43114882BA28}" type="presParOf" srcId="{CD545AB5-58A5-40A9-80D5-41803BE5B09A}" destId="{6970F2D8-77F7-4BC7-AEC9-28A52C80F1A2}" srcOrd="1" destOrd="0" presId="urn:microsoft.com/office/officeart/2005/8/layout/hProcess11"/>
    <dgm:cxn modelId="{E9C8B18B-A87E-4E9B-9800-BE07B3435412}" type="presParOf" srcId="{CD545AB5-58A5-40A9-80D5-41803BE5B09A}" destId="{FF4DFDF6-1D9D-4B92-B0C8-591824C313D7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DDE345-E4A0-4DBD-BC1B-218CDE7572C1}">
      <dsp:nvSpPr>
        <dsp:cNvPr id="0" name=""/>
        <dsp:cNvSpPr/>
      </dsp:nvSpPr>
      <dsp:spPr>
        <a:xfrm>
          <a:off x="0" y="1357788"/>
          <a:ext cx="8029575" cy="1810385"/>
        </a:xfrm>
        <a:prstGeom prst="notchedRightArrow">
          <a:avLst/>
        </a:prstGeom>
        <a:solidFill>
          <a:srgbClr val="89B368">
            <a:tint val="40000"/>
            <a:hueOff val="0"/>
            <a:satOff val="0"/>
            <a:lumOff val="0"/>
            <a:alphaOff val="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7C108C-D94C-4D18-BF1C-8E3FC5AD5C55}">
      <dsp:nvSpPr>
        <dsp:cNvPr id="0" name=""/>
        <dsp:cNvSpPr/>
      </dsp:nvSpPr>
      <dsp:spPr>
        <a:xfrm>
          <a:off x="88" y="0"/>
          <a:ext cx="3525093" cy="18103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5168" tIns="455168" rIns="455168" bIns="455168" numCol="1" spcCol="1270" anchor="b" anchorCtr="0">
          <a:noAutofit/>
        </a:bodyPr>
        <a:lstStyle/>
        <a:p>
          <a:pPr lvl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400" kern="1200" dirty="0" smtClean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/>
              <a:ea typeface="+mn-ea"/>
              <a:cs typeface="+mn-cs"/>
            </a:rPr>
            <a:t>2017</a:t>
          </a:r>
          <a:endParaRPr lang="en-US" sz="64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/>
            <a:ea typeface="+mn-ea"/>
            <a:cs typeface="+mn-cs"/>
          </a:endParaRPr>
        </a:p>
      </dsp:txBody>
      <dsp:txXfrm>
        <a:off x="88" y="0"/>
        <a:ext cx="3525093" cy="1810385"/>
      </dsp:txXfrm>
    </dsp:sp>
    <dsp:sp modelId="{C0BD8725-5840-4824-9DBB-D18FE2029E19}">
      <dsp:nvSpPr>
        <dsp:cNvPr id="0" name=""/>
        <dsp:cNvSpPr/>
      </dsp:nvSpPr>
      <dsp:spPr>
        <a:xfrm>
          <a:off x="1536336" y="2036683"/>
          <a:ext cx="452596" cy="452596"/>
        </a:xfrm>
        <a:prstGeom prst="ellipse">
          <a:avLst/>
        </a:prstGeom>
        <a:solidFill>
          <a:srgbClr val="89B368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8F3D7E-C7ED-43CE-B666-370403ECDC06}">
      <dsp:nvSpPr>
        <dsp:cNvPr id="0" name=""/>
        <dsp:cNvSpPr/>
      </dsp:nvSpPr>
      <dsp:spPr>
        <a:xfrm>
          <a:off x="3701436" y="2715577"/>
          <a:ext cx="3525093" cy="18103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5168" tIns="455168" rIns="455168" bIns="455168" numCol="1" spcCol="1270" anchor="t" anchorCtr="0">
          <a:noAutofit/>
        </a:bodyPr>
        <a:lstStyle/>
        <a:p>
          <a:pPr lvl="0" algn="ctr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400" kern="1200" dirty="0" smtClean="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Calibri"/>
              <a:ea typeface="+mn-ea"/>
              <a:cs typeface="+mn-cs"/>
            </a:rPr>
            <a:t>2021</a:t>
          </a:r>
          <a:endParaRPr lang="en-US" sz="6400" kern="1200" dirty="0">
            <a:solidFill>
              <a:srgbClr val="000000">
                <a:hueOff val="0"/>
                <a:satOff val="0"/>
                <a:lumOff val="0"/>
                <a:alphaOff val="0"/>
              </a:srgbClr>
            </a:solidFill>
            <a:latin typeface="Calibri"/>
            <a:ea typeface="+mn-ea"/>
            <a:cs typeface="+mn-cs"/>
          </a:endParaRPr>
        </a:p>
      </dsp:txBody>
      <dsp:txXfrm>
        <a:off x="3701436" y="2715577"/>
        <a:ext cx="3525093" cy="1810385"/>
      </dsp:txXfrm>
    </dsp:sp>
    <dsp:sp modelId="{6970F2D8-77F7-4BC7-AEC9-28A52C80F1A2}">
      <dsp:nvSpPr>
        <dsp:cNvPr id="0" name=""/>
        <dsp:cNvSpPr/>
      </dsp:nvSpPr>
      <dsp:spPr>
        <a:xfrm>
          <a:off x="5237684" y="2036683"/>
          <a:ext cx="452596" cy="452596"/>
        </a:xfrm>
        <a:prstGeom prst="ellipse">
          <a:avLst/>
        </a:prstGeom>
        <a:solidFill>
          <a:srgbClr val="89B368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>
            <a:off x="0" y="4664075"/>
            <a:ext cx="12200467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-4233" y="4953000"/>
            <a:ext cx="12196233" cy="1911350"/>
            <a:chOff x="-3765" y="4832896"/>
            <a:chExt cx="9147765" cy="2032192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ucida Sans Unicode"/>
                <a:ea typeface="+mn-ea"/>
                <a:cs typeface="+mn-cs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914400" y="1752602"/>
            <a:ext cx="103632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914400" y="3611607"/>
            <a:ext cx="103632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1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r>
              <a:rPr lang="sr-Latn-CS" smtClean="0"/>
              <a:t>20.03.2017. Zenica, BiH</a:t>
            </a:r>
            <a:endParaRPr lang="hr-HR"/>
          </a:p>
        </p:txBody>
      </p:sp>
      <p:sp>
        <p:nvSpPr>
          <p:cNvPr id="12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r>
              <a:rPr lang="en-US" smtClean="0">
                <a:solidFill>
                  <a:srgbClr val="2DA2BF">
                    <a:tint val="20000"/>
                  </a:srgbClr>
                </a:solidFill>
              </a:rPr>
              <a:t>Competency based Curriculum Reform in Nursing and Caring in Western Balkan Universities</a:t>
            </a:r>
            <a:endParaRPr lang="hr-HR">
              <a:solidFill>
                <a:srgbClr val="2DA2BF">
                  <a:tint val="20000"/>
                </a:srgbClr>
              </a:solidFill>
            </a:endParaRPr>
          </a:p>
        </p:txBody>
      </p:sp>
      <p:sp>
        <p:nvSpPr>
          <p:cNvPr id="13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4DBF968-72BE-498A-9AE9-63034B4545FA}" type="slidenum">
              <a:rPr lang="hr-HR" altLang="nl-BE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hr-HR" altLang="nl-BE"/>
          </a:p>
        </p:txBody>
      </p:sp>
    </p:spTree>
    <p:extLst>
      <p:ext uri="{BB962C8B-B14F-4D97-AF65-F5344CB8AC3E}">
        <p14:creationId xmlns:p14="http://schemas.microsoft.com/office/powerpoint/2010/main" val="21603966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Latn-CS" smtClean="0">
                <a:solidFill>
                  <a:prstClr val="black"/>
                </a:solidFill>
              </a:rPr>
              <a:t>20.03.2017. Zenica, BiH</a:t>
            </a:r>
            <a:endParaRPr lang="hr-HR">
              <a:solidFill>
                <a:prstClr val="black"/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Competency based Curriculum Reform in Nursing and Caring in Western Balkan Universities</a:t>
            </a:r>
            <a:endParaRPr lang="hr-HR">
              <a:solidFill>
                <a:prstClr val="black"/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31D048D-65A8-46C9-9DE5-FF1817468351}" type="slidenum">
              <a:rPr lang="hr-HR" altLang="nl-BE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hr-HR" altLang="nl-B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593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3"/>
          <p:cNvSpPr/>
          <p:nvPr/>
        </p:nvSpPr>
        <p:spPr>
          <a:xfrm>
            <a:off x="4849284" y="3005138"/>
            <a:ext cx="243416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5" name="Chevron 4"/>
          <p:cNvSpPr/>
          <p:nvPr/>
        </p:nvSpPr>
        <p:spPr>
          <a:xfrm>
            <a:off x="4599518" y="3005138"/>
            <a:ext cx="24553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168" y="1059712"/>
            <a:ext cx="103632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30284" y="2931712"/>
            <a:ext cx="6096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Latn-CS" smtClean="0">
                <a:solidFill>
                  <a:prstClr val="black"/>
                </a:solidFill>
              </a:rPr>
              <a:t>20.03.2017. Zenica, BiH</a:t>
            </a:r>
            <a:endParaRPr lang="hr-HR">
              <a:solidFill>
                <a:prstClr val="black"/>
              </a:solidFill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Competency based Curriculum Reform in Nursing and Caring in Western Balkan Universities</a:t>
            </a:r>
            <a:endParaRPr lang="hr-HR">
              <a:solidFill>
                <a:prstClr val="black"/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1C41618-912E-4D62-A9DF-67B98D346910}" type="slidenum">
              <a:rPr lang="hr-HR" altLang="nl-BE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hr-HR" altLang="nl-B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36417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Latn-CS" smtClean="0">
                <a:solidFill>
                  <a:prstClr val="black"/>
                </a:solidFill>
              </a:rPr>
              <a:t>20.03.2017. Zenica, BiH</a:t>
            </a:r>
            <a:endParaRPr lang="hr-HR">
              <a:solidFill>
                <a:prstClr val="black"/>
              </a:solidFill>
            </a:endParaRPr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Competency based Curriculum Reform in Nursing and Caring in Western Balkan Universities</a:t>
            </a:r>
            <a:endParaRPr lang="hr-HR">
              <a:solidFill>
                <a:prstClr val="black"/>
              </a:solidFill>
            </a:endParaRPr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A6B28FC-D4EE-46B2-9A1E-22A3148039C8}" type="slidenum">
              <a:rPr lang="hr-HR" altLang="nl-BE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hr-HR" altLang="nl-B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7215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5410200"/>
            <a:ext cx="5386917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9" y="5410200"/>
            <a:ext cx="5389033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1444295"/>
            <a:ext cx="5386917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1444295"/>
            <a:ext cx="5389033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Latn-CS" smtClean="0">
                <a:solidFill>
                  <a:prstClr val="black"/>
                </a:solidFill>
              </a:rPr>
              <a:t>20.03.2017. Zenica, BiH</a:t>
            </a:r>
            <a:endParaRPr lang="hr-HR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Competency based Curriculum Reform in Nursing and Caring in Western Balkan Universities</a:t>
            </a:r>
            <a:endParaRPr lang="hr-HR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D207264-79D0-4DB1-A14B-3725E6551F54}" type="slidenum">
              <a:rPr lang="hr-HR" altLang="nl-BE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hr-HR" altLang="nl-B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39005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Latn-CS" smtClean="0">
                <a:solidFill>
                  <a:prstClr val="black"/>
                </a:solidFill>
              </a:rPr>
              <a:t>20.03.2017. Zenica, BiH</a:t>
            </a:r>
            <a:endParaRPr lang="hr-HR">
              <a:solidFill>
                <a:prstClr val="black"/>
              </a:solidFill>
            </a:endParaRPr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Competency based Curriculum Reform in Nursing and Caring in Western Balkan Universities</a:t>
            </a:r>
            <a:endParaRPr lang="hr-HR">
              <a:solidFill>
                <a:prstClr val="black"/>
              </a:solidFill>
            </a:endParaRPr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99336E3-0751-4B8A-A3FA-AABFFBCA2C36}" type="slidenum">
              <a:rPr lang="hr-HR" altLang="nl-BE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hr-HR" altLang="nl-B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1422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Latn-CS" smtClean="0">
                <a:solidFill>
                  <a:prstClr val="black"/>
                </a:solidFill>
              </a:rPr>
              <a:t>20.03.2017. Zenica, BiH</a:t>
            </a:r>
            <a:endParaRPr lang="hr-HR">
              <a:solidFill>
                <a:prstClr val="black"/>
              </a:solidFill>
            </a:endParaRPr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Competency based Curriculum Reform in Nursing and Caring in Western Balkan Universities</a:t>
            </a:r>
            <a:endParaRPr lang="hr-HR">
              <a:solidFill>
                <a:prstClr val="black"/>
              </a:solidFill>
            </a:endParaRPr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74A9AB21-2C87-4CAD-8CED-106176ECE3C0}" type="slidenum">
              <a:rPr lang="hr-HR" altLang="nl-BE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hr-HR" altLang="nl-B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32775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876800"/>
            <a:ext cx="9975701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892800" y="5355102"/>
            <a:ext cx="5299456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219200" y="274320"/>
            <a:ext cx="9973056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Latn-CS" smtClean="0">
                <a:solidFill>
                  <a:prstClr val="black"/>
                </a:solidFill>
              </a:rPr>
              <a:t>20.03.2017. Zenica, BiH</a:t>
            </a:r>
            <a:endParaRPr lang="hr-HR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Competency based Curriculum Reform in Nursing and Caring in Western Balkan Universities</a:t>
            </a:r>
            <a:endParaRPr lang="hr-HR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7346627-012A-4E31-B733-189F8E06A695}" type="slidenum">
              <a:rPr lang="hr-HR" altLang="nl-BE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hr-HR" altLang="nl-B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2114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>
            <a:spLocks/>
          </p:cNvSpPr>
          <p:nvPr/>
        </p:nvSpPr>
        <p:spPr bwMode="auto">
          <a:xfrm>
            <a:off x="954617" y="5002214"/>
            <a:ext cx="5069416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-71966" y="5784850"/>
            <a:ext cx="5069417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7" name="Right Triangle 6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-12316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hevron 8"/>
          <p:cNvSpPr/>
          <p:nvPr/>
        </p:nvSpPr>
        <p:spPr>
          <a:xfrm>
            <a:off x="11552768" y="4987925"/>
            <a:ext cx="243417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10" name="Chevron 9"/>
          <p:cNvSpPr/>
          <p:nvPr/>
        </p:nvSpPr>
        <p:spPr>
          <a:xfrm>
            <a:off x="11303001" y="4987925"/>
            <a:ext cx="243417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1643" y="5443402"/>
            <a:ext cx="95504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89968"/>
            <a:ext cx="115824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865122"/>
            <a:ext cx="10767243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r>
              <a:rPr lang="sr-Latn-CS" smtClean="0">
                <a:solidFill>
                  <a:prstClr val="black"/>
                </a:solidFill>
              </a:rPr>
              <a:t>20.03.2017. Zenica, BiH</a:t>
            </a:r>
            <a:endParaRPr lang="hr-HR">
              <a:solidFill>
                <a:prstClr val="black"/>
              </a:solidFill>
            </a:endParaRPr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Competency based Curriculum Reform in Nursing and Caring in Western Balkan Universities</a:t>
            </a:r>
            <a:endParaRPr lang="hr-HR">
              <a:solidFill>
                <a:prstClr val="black"/>
              </a:solidFill>
            </a:endParaRPr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90CFD95F-443F-4141-8595-C860C648A36B}" type="slidenum">
              <a:rPr lang="hr-HR" altLang="nl-BE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hr-HR" altLang="nl-B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7333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481330"/>
            <a:ext cx="10972800" cy="438607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Latn-CS" smtClean="0">
                <a:solidFill>
                  <a:prstClr val="black"/>
                </a:solidFill>
              </a:rPr>
              <a:t>20.03.2017. Zenica, BiH</a:t>
            </a:r>
            <a:endParaRPr lang="hr-HR">
              <a:solidFill>
                <a:prstClr val="black"/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Competency based Curriculum Reform in Nursing and Caring in Western Balkan Universities</a:t>
            </a:r>
            <a:endParaRPr lang="hr-HR">
              <a:solidFill>
                <a:prstClr val="black"/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2972438-40F7-4C45-B7D3-9354968E0E7F}" type="slidenum">
              <a:rPr lang="hr-HR" altLang="nl-BE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hr-HR" altLang="nl-B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37946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5351" y="274641"/>
            <a:ext cx="2369960" cy="559276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432800" cy="559276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Latn-CS" smtClean="0">
                <a:solidFill>
                  <a:prstClr val="black"/>
                </a:solidFill>
              </a:rPr>
              <a:t>20.03.2017. Zenica, BiH</a:t>
            </a:r>
            <a:endParaRPr lang="hr-HR">
              <a:solidFill>
                <a:prstClr val="black"/>
              </a:solidFill>
            </a:endParaRPr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Competency based Curriculum Reform in Nursing and Caring in Western Balkan Universities</a:t>
            </a:r>
            <a:endParaRPr lang="hr-HR">
              <a:solidFill>
                <a:prstClr val="black"/>
              </a:solidFill>
            </a:endParaRPr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8A8BE8A-977B-4331-9340-A7D41C905CEC}" type="slidenum">
              <a:rPr lang="hr-HR" altLang="nl-BE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hr-HR" altLang="nl-B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2711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954617" y="5002214"/>
            <a:ext cx="5069416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71966" y="5784850"/>
            <a:ext cx="5069417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ucida Sans Unicode"/>
              <a:ea typeface="+mn-ea"/>
              <a:cs typeface="+mn-cs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-12316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33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609600" y="1481138"/>
            <a:ext cx="109728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l-BE" smtClean="0"/>
              <a:t>Edit Master text styles</a:t>
            </a:r>
          </a:p>
          <a:p>
            <a:pPr lvl="1"/>
            <a:r>
              <a:rPr lang="en-US" altLang="nl-BE" smtClean="0"/>
              <a:t>Second level</a:t>
            </a:r>
          </a:p>
          <a:p>
            <a:pPr lvl="2"/>
            <a:r>
              <a:rPr lang="en-US" altLang="nl-BE" smtClean="0"/>
              <a:t>Third level</a:t>
            </a:r>
          </a:p>
          <a:p>
            <a:pPr lvl="3"/>
            <a:r>
              <a:rPr lang="en-US" altLang="nl-BE" smtClean="0"/>
              <a:t>Fourth level</a:t>
            </a:r>
          </a:p>
          <a:p>
            <a:pPr lvl="4"/>
            <a:r>
              <a:rPr lang="en-US" altLang="nl-BE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8970433" y="6408739"/>
            <a:ext cx="2559051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r>
              <a:rPr lang="sr-Latn-CS" smtClean="0">
                <a:solidFill>
                  <a:prstClr val="black"/>
                </a:solidFill>
              </a:rPr>
              <a:t>20.03.2017. Zenica, BiH</a:t>
            </a:r>
            <a:endParaRPr lang="hr-HR">
              <a:solidFill>
                <a:prstClr val="black"/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5839884" y="6408739"/>
            <a:ext cx="3134783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smtClean="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Competency based Curriculum Reform in Nursing and Caring in Western Balkan Universities</a:t>
            </a:r>
            <a:endParaRPr lang="hr-HR">
              <a:solidFill>
                <a:prstClr val="black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1529484" y="6408739"/>
            <a:ext cx="488949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Lucida Sans Unicode" panose="020B0602030504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96E6181-76F8-41D3-90C7-0238CDFEFA08}" type="slidenum">
              <a:rPr lang="hr-HR" altLang="nl-BE" smtClean="0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hr-HR" altLang="nl-B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6915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anose="020B0602030504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anose="020B0602030504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anose="020B0602030504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anose="020B0602030504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anose="020B0602030504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anose="020B0602030504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anose="020B0602030504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anose="020B0602030504020204" pitchFamily="34" charset="0"/>
        </a:defRPr>
      </a:lvl9pPr>
      <a:extLst/>
    </p:titleStyle>
    <p:bodyStyle>
      <a:lvl1pPr marL="365125" indent="-255588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anose="05040102010807070707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1" fontAlgn="base" hangingPunct="1">
        <a:spcBef>
          <a:spcPts val="325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1" fontAlgn="base" hangingPunct="1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anose="05020102010507070707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fontAlgn="base" hangingPunct="1">
        <a:spcBef>
          <a:spcPts val="35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fontAlgn="base" hangingPunct="1">
        <a:spcBef>
          <a:spcPts val="350"/>
        </a:spcBef>
        <a:spcAft>
          <a:spcPct val="0"/>
        </a:spcAft>
        <a:buClr>
          <a:schemeClr val="accent2"/>
        </a:buClr>
        <a:buFont typeface="Wingdings 2" panose="05020102010507070707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6" descr="LogosBeneficairesTempusRIGHTvec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5650" y="1"/>
            <a:ext cx="2292350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defTabSz="457200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</a:pPr>
            <a:r>
              <a:rPr lang="nl-BE" sz="3600" b="1" dirty="0" err="1">
                <a:solidFill>
                  <a:srgbClr val="000000"/>
                </a:solidFill>
                <a:latin typeface="Corbel"/>
              </a:rPr>
              <a:t>Validation</a:t>
            </a:r>
            <a:r>
              <a:rPr lang="nl-BE" sz="3600" b="1" dirty="0">
                <a:solidFill>
                  <a:srgbClr val="000000"/>
                </a:solidFill>
                <a:latin typeface="Corbel"/>
              </a:rPr>
              <a:t> of </a:t>
            </a:r>
            <a:r>
              <a:rPr lang="nl-BE" sz="3600" b="1" dirty="0" err="1">
                <a:solidFill>
                  <a:srgbClr val="000000"/>
                </a:solidFill>
                <a:latin typeface="Corbel"/>
              </a:rPr>
              <a:t>the</a:t>
            </a:r>
            <a:r>
              <a:rPr lang="nl-BE" sz="3600" b="1" dirty="0">
                <a:solidFill>
                  <a:srgbClr val="000000"/>
                </a:solidFill>
                <a:latin typeface="Corbel"/>
              </a:rPr>
              <a:t> new curriculum </a:t>
            </a:r>
            <a:r>
              <a:rPr lang="nl-BE" sz="3600" b="1" dirty="0" err="1">
                <a:solidFill>
                  <a:srgbClr val="000000"/>
                </a:solidFill>
                <a:latin typeface="Corbel"/>
              </a:rPr>
              <a:t>through</a:t>
            </a:r>
            <a:r>
              <a:rPr lang="nl-BE" sz="3600" b="1" dirty="0">
                <a:solidFill>
                  <a:srgbClr val="000000"/>
                </a:solidFill>
                <a:latin typeface="Corbel"/>
              </a:rPr>
              <a:t> pilot </a:t>
            </a:r>
            <a:r>
              <a:rPr lang="nl-BE" sz="3600" b="1" dirty="0" err="1">
                <a:solidFill>
                  <a:srgbClr val="000000"/>
                </a:solidFill>
                <a:latin typeface="Corbel"/>
              </a:rPr>
              <a:t>projects</a:t>
            </a:r>
            <a:endParaRPr lang="nl-BE" sz="3600" b="1" dirty="0">
              <a:solidFill>
                <a:srgbClr val="000000"/>
              </a:solidFill>
              <a:latin typeface="Corbel"/>
            </a:endParaRPr>
          </a:p>
          <a:p>
            <a:pPr marL="0" indent="0" defTabSz="457200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</a:pPr>
            <a:r>
              <a:rPr lang="nl-BE" sz="3600" b="1" dirty="0">
                <a:solidFill>
                  <a:srgbClr val="000000"/>
                </a:solidFill>
                <a:latin typeface="Corbel"/>
              </a:rPr>
              <a:t>e.g. effect of new curriculum on </a:t>
            </a:r>
            <a:r>
              <a:rPr lang="nl-BE" sz="3600" b="1" dirty="0" err="1">
                <a:solidFill>
                  <a:srgbClr val="000000"/>
                </a:solidFill>
                <a:latin typeface="Corbel"/>
              </a:rPr>
              <a:t>satisfaction</a:t>
            </a:r>
            <a:r>
              <a:rPr lang="nl-BE" sz="3600" b="1" dirty="0">
                <a:solidFill>
                  <a:srgbClr val="000000"/>
                </a:solidFill>
                <a:latin typeface="Corbel"/>
              </a:rPr>
              <a:t> of </a:t>
            </a:r>
            <a:r>
              <a:rPr lang="nl-BE" sz="3600" b="1" dirty="0" err="1">
                <a:solidFill>
                  <a:srgbClr val="000000"/>
                </a:solidFill>
                <a:latin typeface="Corbel"/>
              </a:rPr>
              <a:t>students</a:t>
            </a:r>
            <a:r>
              <a:rPr lang="nl-BE" sz="3600" b="1" dirty="0">
                <a:solidFill>
                  <a:srgbClr val="000000"/>
                </a:solidFill>
                <a:latin typeface="Corbel"/>
              </a:rPr>
              <a:t> &amp; </a:t>
            </a:r>
            <a:r>
              <a:rPr lang="nl-BE" sz="3600" b="1" dirty="0" err="1">
                <a:solidFill>
                  <a:srgbClr val="000000"/>
                </a:solidFill>
                <a:latin typeface="Corbel"/>
              </a:rPr>
              <a:t>staff</a:t>
            </a:r>
            <a:r>
              <a:rPr lang="nl-BE" sz="3600" b="1" dirty="0">
                <a:solidFill>
                  <a:srgbClr val="000000"/>
                </a:solidFill>
                <a:latin typeface="Corbel"/>
              </a:rPr>
              <a:t>, </a:t>
            </a:r>
            <a:r>
              <a:rPr lang="nl-BE" sz="3600" b="1" dirty="0" err="1">
                <a:solidFill>
                  <a:srgbClr val="000000"/>
                </a:solidFill>
                <a:latin typeface="Corbel"/>
              </a:rPr>
              <a:t>efficacy</a:t>
            </a:r>
            <a:r>
              <a:rPr lang="nl-BE" sz="3600" b="1" dirty="0">
                <a:solidFill>
                  <a:srgbClr val="000000"/>
                </a:solidFill>
                <a:latin typeface="Corbel"/>
              </a:rPr>
              <a:t> </a:t>
            </a:r>
            <a:r>
              <a:rPr lang="nl-BE" sz="3600" b="1" dirty="0" err="1">
                <a:solidFill>
                  <a:srgbClr val="000000"/>
                </a:solidFill>
                <a:latin typeface="Corbel"/>
              </a:rPr>
              <a:t>by</a:t>
            </a:r>
            <a:r>
              <a:rPr lang="nl-BE" sz="3600" b="1" dirty="0">
                <a:solidFill>
                  <a:srgbClr val="000000"/>
                </a:solidFill>
                <a:latin typeface="Corbel"/>
              </a:rPr>
              <a:t> </a:t>
            </a:r>
            <a:r>
              <a:rPr lang="nl-BE" sz="3600" b="1" dirty="0" err="1">
                <a:solidFill>
                  <a:srgbClr val="000000"/>
                </a:solidFill>
                <a:latin typeface="Corbel"/>
              </a:rPr>
              <a:t>the</a:t>
            </a:r>
            <a:r>
              <a:rPr lang="nl-BE" sz="3600" b="1" dirty="0">
                <a:solidFill>
                  <a:srgbClr val="000000"/>
                </a:solidFill>
                <a:latin typeface="Corbel"/>
              </a:rPr>
              <a:t> </a:t>
            </a:r>
            <a:r>
              <a:rPr lang="nl-BE" sz="3600" b="1" dirty="0" err="1">
                <a:solidFill>
                  <a:srgbClr val="000000"/>
                </a:solidFill>
                <a:latin typeface="Corbel"/>
              </a:rPr>
              <a:t>workfield</a:t>
            </a:r>
            <a:r>
              <a:rPr lang="nl-BE" sz="3600" b="1" dirty="0">
                <a:solidFill>
                  <a:srgbClr val="000000"/>
                </a:solidFill>
                <a:latin typeface="Corbel"/>
              </a:rPr>
              <a:t>,…</a:t>
            </a:r>
          </a:p>
          <a:p>
            <a:endParaRPr lang="hr-HR" altLang="nl-BE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/>
              <a:t>Validation  &amp; Quality Management</a:t>
            </a:r>
            <a:endParaRPr lang="hr-HR" dirty="0"/>
          </a:p>
        </p:txBody>
      </p:sp>
      <p:sp>
        <p:nvSpPr>
          <p:cNvPr id="15365" name="Date Placeholder 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sr-Latn-CS" altLang="nl-BE">
                <a:solidFill>
                  <a:prstClr val="black"/>
                </a:solidFill>
              </a:rPr>
              <a:t>20.03.2017. Zenica, BiH</a:t>
            </a:r>
            <a:endParaRPr lang="hr-HR" altLang="nl-BE">
              <a:solidFill>
                <a:prstClr val="black"/>
              </a:solidFill>
            </a:endParaRPr>
          </a:p>
        </p:txBody>
      </p:sp>
      <p:sp>
        <p:nvSpPr>
          <p:cNvPr id="15366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2809876" y="6408738"/>
            <a:ext cx="5445125" cy="4492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nl-BE">
                <a:solidFill>
                  <a:srgbClr val="FF0000"/>
                </a:solidFill>
              </a:rPr>
              <a:t>Competency based Curriculum Reform in Nursing and Caring in Western Balkan Universities</a:t>
            </a:r>
            <a:endParaRPr lang="hr-HR" altLang="nl-BE">
              <a:solidFill>
                <a:srgbClr val="FF0000"/>
              </a:solidFill>
            </a:endParaRPr>
          </a:p>
        </p:txBody>
      </p:sp>
      <p:pic>
        <p:nvPicPr>
          <p:cNvPr id="15367" name="Picture 5" descr="ccnurca-logo-web_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6126164"/>
            <a:ext cx="1214438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8616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6" descr="LogosBeneficairesTempusRIGHTvec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5650" y="1"/>
            <a:ext cx="2292350" cy="500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defTabSz="457200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</a:pPr>
            <a:r>
              <a:rPr lang="nl-BE" sz="3000" b="1" u="sng" dirty="0" err="1">
                <a:solidFill>
                  <a:srgbClr val="000000"/>
                </a:solidFill>
                <a:latin typeface="Corbel"/>
              </a:rPr>
              <a:t>Quality</a:t>
            </a:r>
            <a:r>
              <a:rPr lang="nl-BE" sz="3000" b="1" u="sng" dirty="0">
                <a:solidFill>
                  <a:srgbClr val="000000"/>
                </a:solidFill>
                <a:latin typeface="Corbel"/>
              </a:rPr>
              <a:t> Monitoring </a:t>
            </a:r>
            <a:r>
              <a:rPr lang="nl-BE" sz="3000" b="1" u="sng" dirty="0" err="1">
                <a:solidFill>
                  <a:srgbClr val="000000"/>
                </a:solidFill>
                <a:latin typeface="Corbel"/>
              </a:rPr>
              <a:t>visits</a:t>
            </a:r>
            <a:r>
              <a:rPr lang="nl-BE" sz="3000" b="1" u="sng" dirty="0">
                <a:solidFill>
                  <a:srgbClr val="000000"/>
                </a:solidFill>
                <a:latin typeface="Corbel"/>
              </a:rPr>
              <a:t>:</a:t>
            </a:r>
          </a:p>
          <a:p>
            <a:pPr marL="457200" indent="-457200" defTabSz="457200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nl-BE" sz="3000" b="1" dirty="0" err="1">
                <a:solidFill>
                  <a:srgbClr val="000000"/>
                </a:solidFill>
                <a:latin typeface="Corbel"/>
              </a:rPr>
              <a:t>Skhodra</a:t>
            </a:r>
            <a:r>
              <a:rPr lang="nl-BE" sz="3000" b="1" dirty="0">
                <a:solidFill>
                  <a:srgbClr val="000000"/>
                </a:solidFill>
                <a:latin typeface="Corbel"/>
              </a:rPr>
              <a:t> &amp; </a:t>
            </a:r>
            <a:r>
              <a:rPr lang="nl-BE" sz="3000" b="1" dirty="0" err="1">
                <a:solidFill>
                  <a:srgbClr val="000000"/>
                </a:solidFill>
                <a:latin typeface="Corbel"/>
              </a:rPr>
              <a:t>Gjirokastra</a:t>
            </a:r>
            <a:r>
              <a:rPr lang="nl-BE" sz="3000" b="1" dirty="0">
                <a:solidFill>
                  <a:srgbClr val="000000"/>
                </a:solidFill>
                <a:latin typeface="Corbel"/>
              </a:rPr>
              <a:t> (September 2015)</a:t>
            </a:r>
          </a:p>
          <a:p>
            <a:pPr marL="457200" indent="-457200" defTabSz="457200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nl-BE" sz="3000" b="1" dirty="0" err="1">
                <a:solidFill>
                  <a:srgbClr val="000000"/>
                </a:solidFill>
                <a:latin typeface="Corbel"/>
              </a:rPr>
              <a:t>BiH</a:t>
            </a:r>
            <a:r>
              <a:rPr lang="nl-BE" sz="3000" b="1" dirty="0">
                <a:solidFill>
                  <a:srgbClr val="000000"/>
                </a:solidFill>
                <a:latin typeface="Corbel"/>
              </a:rPr>
              <a:t> &amp; Montenegro (November 2015)</a:t>
            </a:r>
          </a:p>
          <a:p>
            <a:pPr marL="457200" indent="-457200" defTabSz="457200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nl-BE" sz="3000" b="1" dirty="0" err="1">
                <a:solidFill>
                  <a:srgbClr val="000000"/>
                </a:solidFill>
                <a:latin typeface="Corbel"/>
              </a:rPr>
              <a:t>Korca</a:t>
            </a:r>
            <a:r>
              <a:rPr lang="nl-BE" sz="3000" b="1" dirty="0">
                <a:solidFill>
                  <a:srgbClr val="000000"/>
                </a:solidFill>
                <a:latin typeface="Corbel"/>
              </a:rPr>
              <a:t> (</a:t>
            </a:r>
            <a:r>
              <a:rPr lang="nl-BE" sz="3000" b="1" dirty="0" err="1">
                <a:solidFill>
                  <a:srgbClr val="000000"/>
                </a:solidFill>
                <a:latin typeface="Corbel"/>
              </a:rPr>
              <a:t>July</a:t>
            </a:r>
            <a:r>
              <a:rPr lang="nl-BE" sz="3000" b="1" dirty="0">
                <a:solidFill>
                  <a:srgbClr val="000000"/>
                </a:solidFill>
                <a:latin typeface="Corbel"/>
              </a:rPr>
              <a:t> 2016)</a:t>
            </a:r>
          </a:p>
          <a:p>
            <a:pPr marL="0" indent="0" defTabSz="457200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</a:pPr>
            <a:r>
              <a:rPr lang="nl-BE" sz="3000" b="1" u="sng" dirty="0" err="1">
                <a:solidFill>
                  <a:srgbClr val="000000"/>
                </a:solidFill>
                <a:latin typeface="Corbel"/>
              </a:rPr>
              <a:t>External</a:t>
            </a:r>
            <a:r>
              <a:rPr lang="nl-BE" sz="3000" b="1" u="sng" dirty="0">
                <a:solidFill>
                  <a:srgbClr val="000000"/>
                </a:solidFill>
                <a:latin typeface="Corbel"/>
              </a:rPr>
              <a:t> Evaluation </a:t>
            </a:r>
            <a:r>
              <a:rPr lang="nl-BE" sz="3000" b="1" u="sng" dirty="0" err="1">
                <a:solidFill>
                  <a:srgbClr val="000000"/>
                </a:solidFill>
                <a:latin typeface="Corbel"/>
              </a:rPr>
              <a:t>visits</a:t>
            </a:r>
            <a:r>
              <a:rPr lang="nl-BE" sz="3000" b="1" dirty="0">
                <a:solidFill>
                  <a:srgbClr val="000000"/>
                </a:solidFill>
                <a:latin typeface="Corbel"/>
              </a:rPr>
              <a:t>:</a:t>
            </a:r>
          </a:p>
          <a:p>
            <a:pPr marL="457200" indent="-457200" defTabSz="457200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nl-BE" sz="3000" b="1" dirty="0" err="1">
                <a:solidFill>
                  <a:srgbClr val="000000"/>
                </a:solidFill>
                <a:latin typeface="Corbel"/>
              </a:rPr>
              <a:t>BiH</a:t>
            </a:r>
            <a:r>
              <a:rPr lang="nl-BE" sz="3000" b="1" dirty="0">
                <a:solidFill>
                  <a:srgbClr val="000000"/>
                </a:solidFill>
                <a:latin typeface="Corbel"/>
              </a:rPr>
              <a:t> &amp; Montenegro (Oktober 2016)</a:t>
            </a:r>
          </a:p>
          <a:p>
            <a:pPr marL="457200" indent="-457200" defTabSz="457200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nl-BE" sz="3000" b="1" dirty="0">
                <a:solidFill>
                  <a:srgbClr val="000000"/>
                </a:solidFill>
                <a:latin typeface="Corbel"/>
              </a:rPr>
              <a:t>Albania (</a:t>
            </a:r>
            <a:r>
              <a:rPr lang="nl-BE" sz="3000" b="1" dirty="0" err="1">
                <a:solidFill>
                  <a:srgbClr val="000000"/>
                </a:solidFill>
                <a:latin typeface="Corbel"/>
              </a:rPr>
              <a:t>January</a:t>
            </a:r>
            <a:r>
              <a:rPr lang="nl-BE" sz="3000" b="1" dirty="0">
                <a:solidFill>
                  <a:srgbClr val="000000"/>
                </a:solidFill>
                <a:latin typeface="Corbel"/>
              </a:rPr>
              <a:t> 2017)</a:t>
            </a:r>
          </a:p>
          <a:p>
            <a:pPr marL="0" indent="0" defTabSz="457200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</a:pPr>
            <a:endParaRPr lang="nl-BE" sz="3000" b="1" u="sng" dirty="0">
              <a:solidFill>
                <a:srgbClr val="000000"/>
              </a:solidFill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Validation  &amp; Quality Management</a:t>
            </a:r>
            <a:endParaRPr lang="hr-HR" dirty="0"/>
          </a:p>
        </p:txBody>
      </p:sp>
      <p:sp>
        <p:nvSpPr>
          <p:cNvPr id="16389" name="Date Placeholder 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sr-Latn-CS" altLang="nl-BE">
                <a:solidFill>
                  <a:prstClr val="black"/>
                </a:solidFill>
              </a:rPr>
              <a:t>20.03.2017. Zenica, BiH</a:t>
            </a:r>
            <a:endParaRPr lang="hr-HR" altLang="nl-BE">
              <a:solidFill>
                <a:prstClr val="black"/>
              </a:solidFill>
            </a:endParaRPr>
          </a:p>
        </p:txBody>
      </p:sp>
      <p:sp>
        <p:nvSpPr>
          <p:cNvPr id="16390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2809876" y="6408738"/>
            <a:ext cx="5445125" cy="4492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ucida Sans Unicode" panose="020B0602030504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nl-BE">
                <a:solidFill>
                  <a:srgbClr val="FF0000"/>
                </a:solidFill>
              </a:rPr>
              <a:t>Competency based Curriculum Reform in Nursing and Caring in Western Balkan Universities</a:t>
            </a:r>
            <a:endParaRPr lang="hr-HR" altLang="nl-BE">
              <a:solidFill>
                <a:srgbClr val="FF0000"/>
              </a:solidFill>
            </a:endParaRPr>
          </a:p>
        </p:txBody>
      </p:sp>
      <p:pic>
        <p:nvPicPr>
          <p:cNvPr id="16391" name="Picture 5" descr="ccnurca-logo-web_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6126164"/>
            <a:ext cx="1214438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8480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04634" y="1481139"/>
            <a:ext cx="7263775" cy="4085531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Validation  &amp; Quality Management</a:t>
            </a:r>
            <a:endParaRPr lang="nl-B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sr-Latn-CS">
                <a:solidFill>
                  <a:prstClr val="black"/>
                </a:solidFill>
                <a:latin typeface="Lucida Sans Unicode"/>
              </a:rPr>
              <a:t>20.03.2017. Zenica, BiH</a:t>
            </a:r>
            <a:endParaRPr lang="hr-HR">
              <a:solidFill>
                <a:prstClr val="black"/>
              </a:solidFill>
              <a:latin typeface="Lucida Sans Unicode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/>
                </a:solidFill>
                <a:latin typeface="Lucida Sans Unicode"/>
              </a:rPr>
              <a:t>Competency based Curriculum Reform in Nursing and Caring in Western Balkan Universities</a:t>
            </a:r>
            <a:endParaRPr lang="hr-HR">
              <a:solidFill>
                <a:prstClr val="black"/>
              </a:solidFill>
              <a:latin typeface="Lucida Sans Unicode"/>
            </a:endParaRPr>
          </a:p>
        </p:txBody>
      </p:sp>
    </p:spTree>
    <p:extLst>
      <p:ext uri="{BB962C8B-B14F-4D97-AF65-F5344CB8AC3E}">
        <p14:creationId xmlns:p14="http://schemas.microsoft.com/office/powerpoint/2010/main" val="2479285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defTabSz="457200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None/>
            </a:pPr>
            <a:r>
              <a:rPr lang="nl-BE" sz="3600" b="1" dirty="0">
                <a:solidFill>
                  <a:srgbClr val="000000"/>
                </a:solidFill>
                <a:latin typeface="Corbel"/>
              </a:rPr>
              <a:t>Equipment </a:t>
            </a:r>
            <a:r>
              <a:rPr lang="nl-BE" sz="3600" b="1" dirty="0" err="1">
                <a:solidFill>
                  <a:srgbClr val="000000"/>
                </a:solidFill>
                <a:latin typeface="Corbel"/>
              </a:rPr>
              <a:t>for</a:t>
            </a:r>
            <a:r>
              <a:rPr lang="nl-BE" sz="3600" b="1" dirty="0">
                <a:solidFill>
                  <a:srgbClr val="000000"/>
                </a:solidFill>
                <a:latin typeface="Corbel"/>
              </a:rPr>
              <a:t> </a:t>
            </a:r>
            <a:r>
              <a:rPr lang="nl-BE" sz="3600" b="1" dirty="0" err="1">
                <a:solidFill>
                  <a:srgbClr val="000000"/>
                </a:solidFill>
                <a:latin typeface="Corbel"/>
              </a:rPr>
              <a:t>the</a:t>
            </a:r>
            <a:r>
              <a:rPr lang="nl-BE" sz="3600" b="1" dirty="0">
                <a:solidFill>
                  <a:srgbClr val="000000"/>
                </a:solidFill>
                <a:latin typeface="Corbel"/>
              </a:rPr>
              <a:t> </a:t>
            </a:r>
            <a:r>
              <a:rPr lang="nl-BE" sz="3600" b="1" dirty="0" err="1">
                <a:solidFill>
                  <a:srgbClr val="000000"/>
                </a:solidFill>
                <a:latin typeface="Corbel"/>
              </a:rPr>
              <a:t>implementation</a:t>
            </a:r>
            <a:r>
              <a:rPr lang="nl-BE" sz="3600" b="1" dirty="0">
                <a:solidFill>
                  <a:srgbClr val="000000"/>
                </a:solidFill>
                <a:latin typeface="Corbel"/>
              </a:rPr>
              <a:t> of </a:t>
            </a:r>
            <a:r>
              <a:rPr lang="nl-BE" sz="3600" b="1" dirty="0" err="1">
                <a:solidFill>
                  <a:srgbClr val="000000"/>
                </a:solidFill>
                <a:latin typeface="Corbel"/>
              </a:rPr>
              <a:t>the</a:t>
            </a:r>
            <a:r>
              <a:rPr lang="nl-BE" sz="3600" b="1" dirty="0">
                <a:solidFill>
                  <a:srgbClr val="000000"/>
                </a:solidFill>
                <a:latin typeface="Corbel"/>
              </a:rPr>
              <a:t> </a:t>
            </a:r>
            <a:r>
              <a:rPr lang="nl-BE" sz="3600" b="1" dirty="0" err="1">
                <a:solidFill>
                  <a:srgbClr val="000000"/>
                </a:solidFill>
                <a:latin typeface="Corbel"/>
              </a:rPr>
              <a:t>competence</a:t>
            </a:r>
            <a:r>
              <a:rPr lang="nl-BE" sz="3600" b="1" dirty="0">
                <a:solidFill>
                  <a:srgbClr val="000000"/>
                </a:solidFill>
                <a:latin typeface="Corbel"/>
              </a:rPr>
              <a:t> </a:t>
            </a:r>
            <a:r>
              <a:rPr lang="nl-BE" sz="3600" b="1" dirty="0" err="1">
                <a:solidFill>
                  <a:srgbClr val="000000"/>
                </a:solidFill>
                <a:latin typeface="Corbel"/>
              </a:rPr>
              <a:t>based</a:t>
            </a:r>
            <a:r>
              <a:rPr lang="nl-BE" sz="3600" b="1" dirty="0">
                <a:solidFill>
                  <a:srgbClr val="000000"/>
                </a:solidFill>
                <a:latin typeface="Corbel"/>
              </a:rPr>
              <a:t> curriculum:</a:t>
            </a:r>
          </a:p>
          <a:p>
            <a:pPr marL="457200" indent="-457200" defTabSz="457200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</a:pPr>
            <a:r>
              <a:rPr lang="nl-BE" sz="3600" b="1" dirty="0" err="1">
                <a:solidFill>
                  <a:srgbClr val="000000"/>
                </a:solidFill>
                <a:latin typeface="Corbel"/>
              </a:rPr>
              <a:t>Desktops</a:t>
            </a:r>
            <a:r>
              <a:rPr lang="nl-BE" sz="3600" b="1" dirty="0">
                <a:solidFill>
                  <a:srgbClr val="000000"/>
                </a:solidFill>
                <a:latin typeface="Corbel"/>
              </a:rPr>
              <a:t>, laptops, </a:t>
            </a:r>
            <a:r>
              <a:rPr lang="nl-BE" sz="3600" b="1" dirty="0" err="1">
                <a:solidFill>
                  <a:srgbClr val="000000"/>
                </a:solidFill>
                <a:latin typeface="Corbel"/>
              </a:rPr>
              <a:t>beamers</a:t>
            </a:r>
            <a:r>
              <a:rPr lang="nl-BE" sz="3600" b="1" dirty="0">
                <a:solidFill>
                  <a:srgbClr val="000000"/>
                </a:solidFill>
                <a:latin typeface="Corbel"/>
              </a:rPr>
              <a:t> </a:t>
            </a:r>
          </a:p>
          <a:p>
            <a:pPr marL="457200" indent="-457200" defTabSz="457200" fontAlgn="auto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Char char="-"/>
            </a:pPr>
            <a:r>
              <a:rPr lang="nl-BE" sz="3600" b="1" dirty="0" err="1">
                <a:solidFill>
                  <a:srgbClr val="000000"/>
                </a:solidFill>
                <a:latin typeface="Corbel"/>
              </a:rPr>
              <a:t>Phantoms</a:t>
            </a:r>
            <a:endParaRPr lang="nl-BE" sz="3600" b="1" dirty="0">
              <a:solidFill>
                <a:srgbClr val="000000"/>
              </a:solidFill>
              <a:latin typeface="Corbel"/>
            </a:endParaRPr>
          </a:p>
          <a:p>
            <a:endParaRPr lang="nl-B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/>
              <a:t>Capacity</a:t>
            </a:r>
            <a:r>
              <a:rPr lang="nl-BE" dirty="0" smtClean="0"/>
              <a:t> Building</a:t>
            </a:r>
            <a:endParaRPr lang="nl-B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sr-Latn-CS">
                <a:solidFill>
                  <a:prstClr val="black"/>
                </a:solidFill>
                <a:latin typeface="Lucida Sans Unicode"/>
              </a:rPr>
              <a:t>20.03.2017. Zenica, BiH</a:t>
            </a:r>
            <a:endParaRPr lang="hr-HR">
              <a:solidFill>
                <a:prstClr val="black"/>
              </a:solidFill>
              <a:latin typeface="Lucida Sans Unicode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/>
                </a:solidFill>
                <a:latin typeface="Lucida Sans Unicode"/>
              </a:rPr>
              <a:t>Competency based Curriculum Reform in Nursing and Caring in Western Balkan Universities</a:t>
            </a:r>
            <a:endParaRPr lang="hr-HR">
              <a:solidFill>
                <a:prstClr val="black"/>
              </a:solidFill>
              <a:latin typeface="Lucida Sans Unicode"/>
            </a:endParaRPr>
          </a:p>
        </p:txBody>
      </p:sp>
    </p:spTree>
    <p:extLst>
      <p:ext uri="{BB962C8B-B14F-4D97-AF65-F5344CB8AC3E}">
        <p14:creationId xmlns:p14="http://schemas.microsoft.com/office/powerpoint/2010/main" val="200313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01529" y="1481138"/>
            <a:ext cx="6788942" cy="4525962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/>
              <a:t>Capacity</a:t>
            </a:r>
            <a:r>
              <a:rPr lang="nl-BE" dirty="0" smtClean="0"/>
              <a:t> Building</a:t>
            </a:r>
            <a:endParaRPr lang="nl-B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sr-Latn-CS">
                <a:solidFill>
                  <a:prstClr val="black"/>
                </a:solidFill>
                <a:latin typeface="Lucida Sans Unicode"/>
              </a:rPr>
              <a:t>20.03.2017. Zenica, BiH</a:t>
            </a:r>
            <a:endParaRPr lang="hr-HR">
              <a:solidFill>
                <a:prstClr val="black"/>
              </a:solidFill>
              <a:latin typeface="Lucida Sans Unicode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/>
                </a:solidFill>
                <a:latin typeface="Lucida Sans Unicode"/>
              </a:rPr>
              <a:t>Competency based Curriculum Reform in Nursing and Caring in Western Balkan Universities</a:t>
            </a:r>
            <a:endParaRPr lang="hr-HR">
              <a:solidFill>
                <a:prstClr val="black"/>
              </a:solidFill>
              <a:latin typeface="Lucida Sans Unicode"/>
            </a:endParaRPr>
          </a:p>
        </p:txBody>
      </p:sp>
    </p:spTree>
    <p:extLst>
      <p:ext uri="{BB962C8B-B14F-4D97-AF65-F5344CB8AC3E}">
        <p14:creationId xmlns:p14="http://schemas.microsoft.com/office/powerpoint/2010/main" val="2037265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/>
              <a:t>What’s</a:t>
            </a:r>
            <a:r>
              <a:rPr lang="nl-BE" dirty="0" smtClean="0"/>
              <a:t> next?</a:t>
            </a:r>
            <a:endParaRPr lang="nl-B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sr-Latn-CS">
                <a:solidFill>
                  <a:prstClr val="black"/>
                </a:solidFill>
                <a:latin typeface="Lucida Sans Unicode"/>
              </a:rPr>
              <a:t>20.03.2017. Zenica, BiH</a:t>
            </a:r>
            <a:endParaRPr lang="hr-HR">
              <a:solidFill>
                <a:prstClr val="black"/>
              </a:solidFill>
              <a:latin typeface="Lucida Sans Unicode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>
                <a:solidFill>
                  <a:prstClr val="black"/>
                </a:solidFill>
                <a:latin typeface="Lucida Sans Unicode"/>
              </a:rPr>
              <a:t>Competency based Curriculum Reform in Nursing and Caring in Western Balkan Universities</a:t>
            </a:r>
            <a:endParaRPr lang="hr-HR">
              <a:solidFill>
                <a:prstClr val="black"/>
              </a:solidFill>
              <a:latin typeface="Lucida Sans Unicode"/>
            </a:endParaRPr>
          </a:p>
        </p:txBody>
      </p:sp>
      <p:graphicFrame>
        <p:nvGraphicFramePr>
          <p:cNvPr id="6" name="Content Placeholder 8"/>
          <p:cNvGraphicFramePr>
            <a:graphicFrameLocks/>
          </p:cNvGraphicFramePr>
          <p:nvPr>
            <p:extLst/>
          </p:nvPr>
        </p:nvGraphicFramePr>
        <p:xfrm>
          <a:off x="2181226" y="1524001"/>
          <a:ext cx="8029575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1723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Zenica" id="{44DC4CEA-8401-444D-8D0B-A12793071AED}" vid="{A7439091-E9F9-4A47-9075-C29FFEFA4ED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204</Words>
  <Application>Microsoft Office PowerPoint</Application>
  <PresentationFormat>Widescreen</PresentationFormat>
  <Paragraphs>32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Arial</vt:lpstr>
      <vt:lpstr>Calibri</vt:lpstr>
      <vt:lpstr>Corbel</vt:lpstr>
      <vt:lpstr>Lucida Sans Unicode</vt:lpstr>
      <vt:lpstr>Verdana</vt:lpstr>
      <vt:lpstr>Wingdings 2</vt:lpstr>
      <vt:lpstr>Wingdings 3</vt:lpstr>
      <vt:lpstr>Concourse</vt:lpstr>
      <vt:lpstr>Validation  &amp; Quality Management</vt:lpstr>
      <vt:lpstr>Validation  &amp; Quality Management</vt:lpstr>
      <vt:lpstr>Validation  &amp; Quality Management</vt:lpstr>
      <vt:lpstr>Capacity Building</vt:lpstr>
      <vt:lpstr>Capacity Building</vt:lpstr>
      <vt:lpstr>What’s next?</vt:lpstr>
    </vt:vector>
  </TitlesOfParts>
  <Company>Odisee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Validation  &amp; Quality Management</dc:title>
  <dc:creator>Willem vanden Berg</dc:creator>
  <cp:lastModifiedBy>Willem vanden Berg</cp:lastModifiedBy>
  <cp:revision>1</cp:revision>
  <dcterms:created xsi:type="dcterms:W3CDTF">2017-03-24T10:19:46Z</dcterms:created>
  <dcterms:modified xsi:type="dcterms:W3CDTF">2017-03-24T10:19:59Z</dcterms:modified>
</cp:coreProperties>
</file>