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16"/>
  </p:notesMasterIdLst>
  <p:handoutMasterIdLst>
    <p:handoutMasterId r:id="rId17"/>
  </p:handoutMasterIdLst>
  <p:sldIdLst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66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Organization of internships</a:t>
            </a:r>
            <a:endParaRPr lang="nl-B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guideline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Internship: </a:t>
            </a:r>
            <a:r>
              <a:rPr lang="en-US" dirty="0"/>
              <a:t>50% of study time 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2 300 hours, 90/180 </a:t>
            </a:r>
            <a:r>
              <a:rPr lang="en-US" dirty="0"/>
              <a:t>study </a:t>
            </a:r>
            <a:r>
              <a:rPr lang="en-US" dirty="0" smtClean="0"/>
              <a:t>points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V</a:t>
            </a:r>
            <a:r>
              <a:rPr lang="en-US" dirty="0" smtClean="0"/>
              <a:t>ery </a:t>
            </a:r>
            <a:r>
              <a:rPr lang="en-US" dirty="0"/>
              <a:t>hard to fulfil this </a:t>
            </a:r>
            <a:r>
              <a:rPr lang="en-US" dirty="0" smtClean="0"/>
              <a:t>expectancy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u="sng" dirty="0" smtClean="0"/>
              <a:t>At this moment</a:t>
            </a:r>
            <a:r>
              <a:rPr lang="en-US" dirty="0" smtClean="0"/>
              <a:t>: 1 368 hours internship, 36 weeks, 58 study points</a:t>
            </a:r>
            <a:br>
              <a:rPr lang="en-US" dirty="0" smtClean="0"/>
            </a:br>
            <a:r>
              <a:rPr lang="en-US" dirty="0" smtClean="0"/>
              <a:t>+ Practical skills = 87 study points</a:t>
            </a:r>
          </a:p>
          <a:p>
            <a:r>
              <a:rPr lang="en-US" dirty="0" smtClean="0"/>
              <a:t>           4 year education in stead of 3??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9D77-C996-DF40-82BF-4D0EB0C0014F}" type="datetime1">
              <a:t>12/10/2014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  <p:sp>
        <p:nvSpPr>
          <p:cNvPr id="2" name="PIJL-RECHTS 1"/>
          <p:cNvSpPr/>
          <p:nvPr/>
        </p:nvSpPr>
        <p:spPr>
          <a:xfrm>
            <a:off x="888642" y="5376930"/>
            <a:ext cx="592428" cy="2962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8323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First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8 </a:t>
            </a:r>
            <a:r>
              <a:rPr lang="en-US" dirty="0" smtClean="0"/>
              <a:t>Weeks internship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 smtClean="0"/>
              <a:t>1 Week</a:t>
            </a:r>
            <a:r>
              <a:rPr lang="en-US" dirty="0" smtClean="0"/>
              <a:t>		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October: Start to Nurse		</a:t>
            </a:r>
          </a:p>
          <a:p>
            <a:pPr marL="1085850" lvl="3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Introducing students </a:t>
            </a:r>
            <a:r>
              <a:rPr lang="en-US" dirty="0"/>
              <a:t>in the work field of </a:t>
            </a:r>
            <a:r>
              <a:rPr lang="en-US" dirty="0" smtClean="0"/>
              <a:t>nursing</a:t>
            </a:r>
          </a:p>
          <a:p>
            <a:pPr marL="1085850" lvl="3" indent="-457200">
              <a:buFont typeface="Courier New" panose="02070309020205020404" pitchFamily="49" charset="0"/>
              <a:buChar char="o"/>
            </a:pPr>
            <a:r>
              <a:rPr lang="en-US" dirty="0"/>
              <a:t>7 </a:t>
            </a:r>
            <a:r>
              <a:rPr lang="en-US" dirty="0" smtClean="0"/>
              <a:t>Domains </a:t>
            </a:r>
            <a:r>
              <a:rPr lang="en-US" dirty="0"/>
              <a:t>of nursing: surgery, medicine, mother and child, community care, mental health care, geriatrics and </a:t>
            </a:r>
            <a:r>
              <a:rPr lang="en-US" dirty="0" smtClean="0"/>
              <a:t>pediatrics</a:t>
            </a:r>
          </a:p>
          <a:p>
            <a:pPr marL="1085850" lvl="3" indent="-457200">
              <a:buFont typeface="Courier New" panose="02070309020205020404" pitchFamily="49" charset="0"/>
              <a:buChar char="o"/>
            </a:pPr>
            <a:r>
              <a:rPr lang="en-US" dirty="0"/>
              <a:t>E</a:t>
            </a:r>
            <a:r>
              <a:rPr lang="en-US" dirty="0" smtClean="0"/>
              <a:t>ducate </a:t>
            </a:r>
            <a:r>
              <a:rPr lang="en-US" dirty="0"/>
              <a:t>students in focusing on the holistic aspect of being a human</a:t>
            </a:r>
            <a:endParaRPr lang="en-US" dirty="0" smtClean="0"/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 smtClean="0"/>
              <a:t>1 Week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November: observation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 smtClean="0"/>
              <a:t>6 Weeks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May – June: </a:t>
            </a:r>
            <a:r>
              <a:rPr lang="en-US" dirty="0"/>
              <a:t>internship at a surgery or medicine ward or internship at a nursing </a:t>
            </a:r>
            <a:r>
              <a:rPr lang="en-US" dirty="0" smtClean="0"/>
              <a:t>home or community care</a:t>
            </a:r>
            <a:endParaRPr lang="en-US" dirty="0" smtClean="0"/>
          </a:p>
          <a:p>
            <a:pPr lvl="1" indent="0">
              <a:buNone/>
            </a:pP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174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Second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13 </a:t>
            </a:r>
            <a:r>
              <a:rPr lang="en-US" dirty="0" smtClean="0"/>
              <a:t>Weeks internship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 smtClean="0"/>
              <a:t>6 Weeks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October – November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 smtClean="0"/>
              <a:t>4 Weeks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February - March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 smtClean="0"/>
              <a:t>3 Weeks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April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pPr marL="45720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3000" b="1" dirty="0"/>
              <a:t>possibility to request an orientating </a:t>
            </a:r>
            <a:r>
              <a:rPr lang="en-US" sz="3000" b="1" dirty="0" smtClean="0"/>
              <a:t>internship </a:t>
            </a:r>
            <a:r>
              <a:rPr lang="en-US" sz="2600" dirty="0" smtClean="0"/>
              <a:t>(3 or 4 </a:t>
            </a:r>
            <a:r>
              <a:rPr lang="en-US" sz="2600" dirty="0" smtClean="0"/>
              <a:t>weeks, </a:t>
            </a:r>
            <a:r>
              <a:rPr lang="en-US" sz="2600" dirty="0" smtClean="0"/>
              <a:t>pediatrics, </a:t>
            </a:r>
            <a:r>
              <a:rPr lang="en-US" sz="2800" dirty="0"/>
              <a:t>mental health </a:t>
            </a:r>
            <a:r>
              <a:rPr lang="en-US" sz="2800" dirty="0" smtClean="0"/>
              <a:t>care, </a:t>
            </a:r>
            <a:r>
              <a:rPr lang="en-US" sz="2800" dirty="0"/>
              <a:t>community </a:t>
            </a:r>
            <a:r>
              <a:rPr lang="en-US" sz="2800" dirty="0" smtClean="0"/>
              <a:t>care)</a:t>
            </a:r>
            <a:endParaRPr lang="en-US" sz="2600" dirty="0"/>
          </a:p>
          <a:p>
            <a:pPr marL="0" lvl="2" indent="0">
              <a:lnSpc>
                <a:spcPct val="120000"/>
              </a:lnSpc>
              <a:buNone/>
            </a:pPr>
            <a:endParaRPr lang="nl-BE" sz="30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710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Third</a:t>
            </a:r>
            <a:r>
              <a:rPr lang="nl-BE" dirty="0" smtClean="0"/>
              <a:t>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15 </a:t>
            </a:r>
            <a:r>
              <a:rPr lang="en-US" dirty="0" smtClean="0"/>
              <a:t>Weeks internship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/>
              <a:t>5 </a:t>
            </a:r>
            <a:r>
              <a:rPr lang="en-US" b="1" dirty="0" smtClean="0"/>
              <a:t>Weeks	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/>
              <a:t>November -</a:t>
            </a:r>
            <a:r>
              <a:rPr lang="en-US" dirty="0" smtClean="0"/>
              <a:t> </a:t>
            </a:r>
            <a:r>
              <a:rPr lang="en-US" dirty="0"/>
              <a:t>December</a:t>
            </a:r>
            <a:endParaRPr lang="en-US" b="1" dirty="0" smtClean="0"/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/>
              <a:t>4 </a:t>
            </a:r>
            <a:r>
              <a:rPr lang="en-US" b="1" dirty="0" smtClean="0"/>
              <a:t>Weeks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/>
              <a:t>March</a:t>
            </a:r>
            <a:endParaRPr lang="en-US" dirty="0" smtClean="0"/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b="1" dirty="0"/>
              <a:t>6 </a:t>
            </a:r>
            <a:r>
              <a:rPr lang="en-US" b="1" dirty="0" smtClean="0"/>
              <a:t>Weeks – workplace learning</a:t>
            </a:r>
            <a:endParaRPr lang="en-US" b="1" dirty="0" smtClean="0"/>
          </a:p>
          <a:p>
            <a:pPr marL="906463" lvl="2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April </a:t>
            </a:r>
            <a:r>
              <a:rPr lang="en-US" dirty="0" smtClean="0"/>
              <a:t>– May</a:t>
            </a:r>
          </a:p>
          <a:p>
            <a:pPr marL="1085850" lvl="3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1 week preparation</a:t>
            </a:r>
          </a:p>
          <a:p>
            <a:pPr marL="1085850" lvl="3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5 weeks internship</a:t>
            </a:r>
          </a:p>
          <a:p>
            <a:pPr marL="906463" lvl="2" indent="-457200">
              <a:buFont typeface="Courier New" panose="02070309020205020404" pitchFamily="49" charset="0"/>
              <a:buChar char="o"/>
            </a:pPr>
            <a:endParaRPr lang="en-US" dirty="0"/>
          </a:p>
          <a:p>
            <a:pPr marL="457200" lvl="2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3000" b="1" dirty="0"/>
              <a:t>One period </a:t>
            </a:r>
            <a:r>
              <a:rPr lang="en-US" sz="3000" b="1" dirty="0" smtClean="0"/>
              <a:t>(4 or 5 weeks) has </a:t>
            </a:r>
            <a:r>
              <a:rPr lang="en-US" sz="3000" b="1" dirty="0"/>
              <a:t>to </a:t>
            </a:r>
            <a:r>
              <a:rPr lang="en-US" sz="3000" b="1" dirty="0" smtClean="0"/>
              <a:t>be medical/technical </a:t>
            </a:r>
            <a:r>
              <a:rPr lang="en-US" b="1" dirty="0" smtClean="0"/>
              <a:t>(OR, urgency, ICU)</a:t>
            </a:r>
            <a:endParaRPr lang="nl-BE" b="1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120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Internship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Gradually established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u="sng" dirty="0" smtClean="0"/>
              <a:t>Before</a:t>
            </a:r>
            <a:r>
              <a:rPr lang="en-US" dirty="0" smtClean="0"/>
              <a:t>: </a:t>
            </a:r>
            <a:r>
              <a:rPr lang="en-US" sz="2600" b="0" dirty="0"/>
              <a:t>meeting between teacher and </a:t>
            </a:r>
            <a:r>
              <a:rPr lang="en-US" sz="2600" b="0" dirty="0" smtClean="0"/>
              <a:t>student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u="sng" dirty="0" smtClean="0"/>
              <a:t>During</a:t>
            </a:r>
            <a:r>
              <a:rPr lang="en-US" dirty="0" smtClean="0"/>
              <a:t>: </a:t>
            </a:r>
            <a:r>
              <a:rPr lang="en-US" sz="2600" b="0" dirty="0"/>
              <a:t>feedback </a:t>
            </a:r>
            <a:r>
              <a:rPr lang="en-US" sz="2600" b="0" dirty="0" smtClean="0"/>
              <a:t>booklet, </a:t>
            </a:r>
            <a:r>
              <a:rPr lang="en-US" sz="2600" b="0" dirty="0" smtClean="0"/>
              <a:t>daily reflection </a:t>
            </a:r>
            <a:r>
              <a:rPr lang="en-US" sz="2600" b="0" dirty="0" smtClean="0"/>
              <a:t>report, 2 conversations </a:t>
            </a:r>
            <a:r>
              <a:rPr lang="en-US" sz="2600" b="0" dirty="0"/>
              <a:t>with the student and his </a:t>
            </a:r>
            <a:r>
              <a:rPr lang="en-US" sz="2600" b="0" dirty="0" smtClean="0"/>
              <a:t>coach (evaluation document)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u="sng" dirty="0" smtClean="0"/>
              <a:t>After</a:t>
            </a:r>
            <a:r>
              <a:rPr lang="en-US" dirty="0" smtClean="0"/>
              <a:t>: </a:t>
            </a:r>
            <a:r>
              <a:rPr lang="en-US" sz="2600" b="0" dirty="0" smtClean="0"/>
              <a:t>process evaluation, meeting between teacher and student</a:t>
            </a:r>
            <a:endParaRPr lang="nl-BE" sz="2600" b="0" u="sng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4859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orkplace </a:t>
            </a:r>
            <a:r>
              <a:rPr lang="en-US" dirty="0"/>
              <a:t>training area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W</a:t>
            </a:r>
            <a:r>
              <a:rPr lang="en-US" dirty="0" smtClean="0"/>
              <a:t>ard </a:t>
            </a:r>
            <a:r>
              <a:rPr lang="en-US" dirty="0"/>
              <a:t>in a hospital where some teachers of the school are active for 30% of their </a:t>
            </a:r>
            <a:r>
              <a:rPr lang="en-US" dirty="0" smtClean="0"/>
              <a:t>time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G</a:t>
            </a:r>
            <a:r>
              <a:rPr lang="en-US" dirty="0" smtClean="0"/>
              <a:t>oal </a:t>
            </a:r>
            <a:r>
              <a:rPr lang="en-US" dirty="0"/>
              <a:t>of a workplace training area is </a:t>
            </a:r>
            <a:r>
              <a:rPr lang="en-US" dirty="0" smtClean="0"/>
              <a:t>triple: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/>
              <a:t>G</a:t>
            </a:r>
            <a:r>
              <a:rPr lang="en-US" dirty="0" smtClean="0"/>
              <a:t>uidance </a:t>
            </a:r>
            <a:r>
              <a:rPr lang="en-US" dirty="0"/>
              <a:t>of </a:t>
            </a:r>
            <a:r>
              <a:rPr lang="en-US" dirty="0" smtClean="0"/>
              <a:t>students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/>
              <a:t>G</a:t>
            </a:r>
            <a:r>
              <a:rPr lang="en-US" dirty="0" smtClean="0"/>
              <a:t>uidance </a:t>
            </a:r>
            <a:r>
              <a:rPr lang="en-US" dirty="0"/>
              <a:t>of nurses who coach students during </a:t>
            </a:r>
            <a:r>
              <a:rPr lang="en-US" dirty="0" smtClean="0"/>
              <a:t>internship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/>
              <a:t>P</a:t>
            </a:r>
            <a:r>
              <a:rPr lang="en-US" dirty="0" smtClean="0"/>
              <a:t>ractical </a:t>
            </a:r>
            <a:r>
              <a:rPr lang="en-US" dirty="0"/>
              <a:t>experience for the </a:t>
            </a:r>
            <a:r>
              <a:rPr lang="en-US" dirty="0" smtClean="0"/>
              <a:t>teacher</a:t>
            </a:r>
          </a:p>
          <a:p>
            <a:pPr marL="457200" lvl="1" indent="-4572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3000" b="1" dirty="0"/>
              <a:t>students with less </a:t>
            </a:r>
            <a:r>
              <a:rPr lang="en-US" sz="3000" b="1" dirty="0" smtClean="0"/>
              <a:t>performances/</a:t>
            </a:r>
            <a:r>
              <a:rPr lang="en-US" sz="3200" b="1" dirty="0" smtClean="0"/>
              <a:t>students </a:t>
            </a:r>
            <a:r>
              <a:rPr lang="en-US" sz="3200" b="1" dirty="0"/>
              <a:t>who perform well</a:t>
            </a:r>
            <a:endParaRPr lang="nl-BE" sz="3000" b="1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3472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Task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Depending on the education trajectory the complexity and difficulty </a:t>
            </a:r>
            <a:r>
              <a:rPr lang="en-US" dirty="0" smtClean="0"/>
              <a:t>increases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C</a:t>
            </a:r>
            <a:r>
              <a:rPr lang="en-US" dirty="0" smtClean="0"/>
              <a:t>ase study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N</a:t>
            </a:r>
            <a:r>
              <a:rPr lang="en-US" dirty="0" smtClean="0"/>
              <a:t>ursing diagnoses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D</a:t>
            </a:r>
            <a:r>
              <a:rPr lang="en-US" dirty="0" smtClean="0"/>
              <a:t>iscuss </a:t>
            </a:r>
            <a:r>
              <a:rPr lang="en-US" dirty="0"/>
              <a:t>the </a:t>
            </a:r>
            <a:r>
              <a:rPr lang="en-US" dirty="0" smtClean="0"/>
              <a:t>pathology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M</a:t>
            </a:r>
            <a:r>
              <a:rPr lang="en-US" dirty="0" smtClean="0"/>
              <a:t>edication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/>
              <a:t>S</a:t>
            </a:r>
            <a:r>
              <a:rPr lang="en-US" smtClean="0"/>
              <a:t>earch </a:t>
            </a:r>
            <a:r>
              <a:rPr lang="en-US" dirty="0"/>
              <a:t>for scientific literature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0168978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35</TotalTime>
  <Words>248</Words>
  <Application>Microsoft Office PowerPoint</Application>
  <PresentationFormat>Diavoorstelling (4:3)</PresentationFormat>
  <Paragraphs>80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7</vt:i4>
      </vt:variant>
      <vt:variant>
        <vt:lpstr>Diatitels</vt:lpstr>
      </vt:variant>
      <vt:variant>
        <vt:i4>8</vt:i4>
      </vt:variant>
    </vt:vector>
  </HeadingPairs>
  <TitlesOfParts>
    <vt:vector size="20" baseType="lpstr">
      <vt:lpstr>Arial</vt:lpstr>
      <vt:lpstr>Calibri</vt:lpstr>
      <vt:lpstr>Corbel</vt:lpstr>
      <vt:lpstr>Courier New</vt:lpstr>
      <vt:lpstr>Times New Roman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European guideline </vt:lpstr>
      <vt:lpstr>First year students</vt:lpstr>
      <vt:lpstr>Second year students</vt:lpstr>
      <vt:lpstr>Third year students</vt:lpstr>
      <vt:lpstr>Internship</vt:lpstr>
      <vt:lpstr>Workplace training area</vt:lpstr>
      <vt:lpstr>Task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40</cp:revision>
  <dcterms:created xsi:type="dcterms:W3CDTF">2014-09-23T11:25:01Z</dcterms:created>
  <dcterms:modified xsi:type="dcterms:W3CDTF">2014-10-12T14:37:49Z</dcterms:modified>
</cp:coreProperties>
</file>