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31"/>
  </p:notesMasterIdLst>
  <p:handoutMasterIdLst>
    <p:handoutMasterId r:id="rId32"/>
  </p:handoutMasterIdLst>
  <p:sldIdLst>
    <p:sldId id="260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90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3174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ABC8A3F-EF3D-4681-890D-B88B0142E36E}" type="slidenum">
              <a:rPr lang="nl-BE" smtClean="0"/>
              <a:pPr eaLnBrk="1" hangingPunct="1"/>
              <a:t>2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1578550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1DF2-8099-43DA-8492-248BF78875BD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7956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1DF2-8099-43DA-8492-248BF78875BD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1296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1DF2-8099-43DA-8492-248BF78875BD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1374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1DF2-8099-43DA-8492-248BF78875BD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2336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1DF2-8099-43DA-8492-248BF78875BD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0619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1DF2-8099-43DA-8492-248BF78875BD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15370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1DF2-8099-43DA-8492-248BF78875BD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2804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1DF2-8099-43DA-8492-248BF78875BD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14983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F1DF2-8099-43DA-8492-248BF78875BD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53697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BE" smtClean="0"/>
              <a:t>Neurologie, endocrinologie: uitdagende afdeling, verschillende pathologie, gemotiveerde equipe artsen en verpleegkundigen</a:t>
            </a:r>
          </a:p>
        </p:txBody>
      </p:sp>
      <p:sp>
        <p:nvSpPr>
          <p:cNvPr id="3277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C9E98A-7D51-455D-B2DE-2D30E2CCFBAA}" type="slidenum">
              <a:rPr lang="nl-BE" smtClean="0"/>
              <a:pPr eaLnBrk="1" hangingPunct="1"/>
              <a:t>12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6689273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BE" sz="1600" dirty="0" smtClean="0"/>
              <a:t>- Sollicitatie hoofdverpleegkundige student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nl-BE" sz="1600" dirty="0" smtClean="0"/>
              <a:t>Eindverantwoordelijkheid zorg wordt ingedekt door het opstellen van een lijst waarin studenten competenties moeten bewijzen. Nooit alleen medicatie klaarzetten/toedienen.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nl-BE" sz="1600" dirty="0" smtClean="0"/>
              <a:t> Verpleegkundige: ingrijpen in zorgverleningsproces indien nodig</a:t>
            </a:r>
            <a:endParaRPr lang="nl-NL" sz="1600" dirty="0" smtClean="0"/>
          </a:p>
        </p:txBody>
      </p:sp>
    </p:spTree>
    <p:extLst>
      <p:ext uri="{BB962C8B-B14F-4D97-AF65-F5344CB8AC3E}">
        <p14:creationId xmlns:p14="http://schemas.microsoft.com/office/powerpoint/2010/main" val="4130404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348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7661A09-67A9-4DA2-A16F-FC9750633A1B}" type="slidenum">
              <a:rPr lang="nl-BE" smtClean="0"/>
              <a:pPr eaLnBrk="1" hangingPunct="1"/>
              <a:t>14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1533305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3584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24606DB-769C-4F40-B0A4-4E4F90E5D5FB}" type="slidenum">
              <a:rPr lang="nl-BE" smtClean="0"/>
              <a:pPr eaLnBrk="1" hangingPunct="1"/>
              <a:t>15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3478706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nl-BE" smtClean="0"/>
              <a:t>Nachtdienst is samen met verpleegkundige</a:t>
            </a:r>
          </a:p>
          <a:p>
            <a:pPr eaLnBrk="1" hangingPunct="1">
              <a:spcBef>
                <a:spcPct val="0"/>
              </a:spcBef>
            </a:pPr>
            <a:r>
              <a:rPr lang="nl-BE" smtClean="0"/>
              <a:t>-Laatdienst: eerst onder toezicht van verpleegkundige -&gt; onevenwicht op afdeling -&gt; terecht kunnen bij</a:t>
            </a:r>
          </a:p>
        </p:txBody>
      </p:sp>
      <p:sp>
        <p:nvSpPr>
          <p:cNvPr id="3686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7BC929B-8061-49EB-ADDC-30EDFF337F26}" type="slidenum">
              <a:rPr lang="nl-BE" smtClean="0"/>
              <a:pPr eaLnBrk="1" hangingPunct="1"/>
              <a:t>16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21431966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3789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4D586A8-FAC2-4445-AB1A-990E927F15AD}" type="slidenum">
              <a:rPr lang="nl-BE" smtClean="0"/>
              <a:pPr eaLnBrk="1" hangingPunct="1"/>
              <a:t>17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4226574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nl-BE" sz="1600" dirty="0" smtClean="0"/>
              <a:t>Focus op praktische organisatie: weinig diepgang omdat studenten zich focussen op de praktische organisatie én fysieke aspecten van zorg. Vb. bij een briefing. Vb. 1 E </a:t>
            </a:r>
            <a:r>
              <a:rPr lang="nl-BE" sz="1600" dirty="0" err="1" smtClean="0"/>
              <a:t>packed</a:t>
            </a:r>
            <a:r>
              <a:rPr lang="nl-BE" sz="1600" dirty="0" smtClean="0"/>
              <a:t> </a:t>
            </a:r>
            <a:r>
              <a:rPr lang="nl-BE" sz="1600" dirty="0" err="1" smtClean="0"/>
              <a:t>Cells</a:t>
            </a:r>
            <a:r>
              <a:rPr lang="nl-BE" sz="1600" dirty="0" smtClean="0"/>
              <a:t>-&gt; labowaarden? 24-uursdebiet-&gt; Waarom? Onze verwachtingen van een </a:t>
            </a:r>
            <a:r>
              <a:rPr lang="nl-BE" sz="1600" dirty="0" err="1" smtClean="0"/>
              <a:t>bachelorverpleegkundige</a:t>
            </a:r>
            <a:r>
              <a:rPr lang="nl-BE" sz="1600" dirty="0" smtClean="0"/>
              <a:t> nog onvoldoende ingelost. </a:t>
            </a:r>
          </a:p>
          <a:p>
            <a:pPr eaLnBrk="1" hangingPunct="1">
              <a:spcBef>
                <a:spcPct val="0"/>
              </a:spcBef>
            </a:pPr>
            <a:endParaRPr lang="nl-BE" sz="1600" dirty="0" smtClean="0"/>
          </a:p>
          <a:p>
            <a:pPr eaLnBrk="1" hangingPunct="1">
              <a:spcBef>
                <a:spcPct val="0"/>
              </a:spcBef>
            </a:pPr>
            <a:r>
              <a:rPr lang="nl-BE" sz="1600" dirty="0" smtClean="0"/>
              <a:t>Conformeren: studenten vallen terug op gewoontes, dezelfde manier van werken overnemen</a:t>
            </a:r>
          </a:p>
          <a:p>
            <a:pPr eaLnBrk="1" hangingPunct="1">
              <a:spcBef>
                <a:spcPct val="0"/>
              </a:spcBef>
            </a:pPr>
            <a:r>
              <a:rPr lang="nl-BE" sz="1600" dirty="0" smtClean="0"/>
              <a:t>Bedoeling dat ze toch een kritisch blijven nadenken</a:t>
            </a:r>
          </a:p>
          <a:p>
            <a:pPr eaLnBrk="1" hangingPunct="1">
              <a:spcBef>
                <a:spcPct val="0"/>
              </a:spcBef>
            </a:pPr>
            <a:r>
              <a:rPr lang="nl-BE" sz="1600" dirty="0" smtClean="0"/>
              <a:t>Innovatief, vernieuwend denken, niet de bedoeling dat ze alles gaan veranderen </a:t>
            </a:r>
          </a:p>
          <a:p>
            <a:pPr eaLnBrk="1" hangingPunct="1">
              <a:spcBef>
                <a:spcPct val="0"/>
              </a:spcBef>
            </a:pPr>
            <a:r>
              <a:rPr lang="nl-BE" sz="1600" dirty="0" smtClean="0"/>
              <a:t>Bv. soep bedeling </a:t>
            </a:r>
          </a:p>
          <a:p>
            <a:pPr eaLnBrk="1" hangingPunct="1">
              <a:spcBef>
                <a:spcPct val="0"/>
              </a:spcBef>
            </a:pPr>
            <a:endParaRPr lang="nl-BE" sz="1600" dirty="0" smtClean="0"/>
          </a:p>
          <a:p>
            <a:pPr eaLnBrk="1" hangingPunct="1">
              <a:spcBef>
                <a:spcPct val="0"/>
              </a:spcBef>
            </a:pPr>
            <a:r>
              <a:rPr lang="nl-BE" sz="1600" dirty="0" smtClean="0"/>
              <a:t>Eigenheid: blijven nadenken, kritische blik, in vraag stellen en mogelijkheid tot leren nieuwe vaardigheden</a:t>
            </a:r>
          </a:p>
        </p:txBody>
      </p:sp>
      <p:sp>
        <p:nvSpPr>
          <p:cNvPr id="3891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9136948-F0CD-4862-81D2-B14FA94BFC42}" type="slidenum">
              <a:rPr lang="nl-BE" smtClean="0"/>
              <a:pPr eaLnBrk="1" hangingPunct="1"/>
              <a:t>18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1937198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3994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A38D7B2-F5FD-4983-A2AD-3688CE1D61C6}" type="slidenum">
              <a:rPr lang="nl-BE" smtClean="0"/>
              <a:pPr eaLnBrk="1" hangingPunct="1"/>
              <a:t>19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27903948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5530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89ED211-668F-4C00-9F10-B97DD268686B}" type="slidenum">
              <a:rPr lang="nl-BE" smtClean="0"/>
              <a:pPr eaLnBrk="1" hangingPunct="1"/>
              <a:t>20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2887608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56324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2C18CE-CF81-4564-ADCC-E870806C655C}" type="slidenum">
              <a:rPr lang="nl-BE" smtClean="0"/>
              <a:pPr eaLnBrk="1" hangingPunct="1"/>
              <a:t>21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41381476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57348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0EF1326-9CE8-4EB6-A653-573DE8511A91}" type="slidenum">
              <a:rPr lang="nl-BE" smtClean="0"/>
              <a:pPr eaLnBrk="1" hangingPunct="1"/>
              <a:t>22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19690260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l-BE" smtClean="0"/>
          </a:p>
        </p:txBody>
      </p:sp>
      <p:sp>
        <p:nvSpPr>
          <p:cNvPr id="58372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C761C4D-830A-4471-92D0-77C63881C3C1}" type="slidenum">
              <a:rPr lang="nl-BE" smtClean="0"/>
              <a:pPr eaLnBrk="1" hangingPunct="1"/>
              <a:t>23</a:t>
            </a:fld>
            <a:endParaRPr lang="nl-BE" smtClean="0"/>
          </a:p>
        </p:txBody>
      </p:sp>
    </p:spTree>
    <p:extLst>
      <p:ext uri="{BB962C8B-B14F-4D97-AF65-F5344CB8AC3E}">
        <p14:creationId xmlns:p14="http://schemas.microsoft.com/office/powerpoint/2010/main" val="1489854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Work place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ftr" sz="quarter" idx="4294967295"/>
          </p:nvPr>
        </p:nvSpPr>
        <p:spPr>
          <a:xfrm>
            <a:off x="781050" y="6423025"/>
            <a:ext cx="6121400" cy="2460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6237288"/>
            <a:ext cx="4392612" cy="385762"/>
          </a:xfrm>
        </p:spPr>
        <p:txBody>
          <a:bodyPr>
            <a:normAutofit fontScale="40000" lnSpcReduction="20000"/>
          </a:bodyPr>
          <a:lstStyle/>
          <a:p>
            <a:r>
              <a:rPr lang="nl-BE" smtClean="0"/>
              <a:t> Sint-Niklaas</a:t>
            </a:r>
            <a:endParaRPr lang="nl-NL" smtClean="0"/>
          </a:p>
        </p:txBody>
      </p:sp>
      <p:pic>
        <p:nvPicPr>
          <p:cNvPr id="3077" name="Picture 12" descr="SDC10926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759"/>
            <a:ext cx="9174786" cy="6620291"/>
          </a:xfr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5886" y="141667"/>
            <a:ext cx="7772400" cy="921029"/>
          </a:xfrm>
        </p:spPr>
        <p:txBody>
          <a:bodyPr/>
          <a:lstStyle/>
          <a:p>
            <a:r>
              <a:rPr lang="nl-BE" dirty="0" err="1" smtClean="0">
                <a:solidFill>
                  <a:schemeClr val="tx1"/>
                </a:solidFill>
              </a:rPr>
              <a:t>Work</a:t>
            </a:r>
            <a:r>
              <a:rPr lang="nl-BE" dirty="0" smtClean="0">
                <a:solidFill>
                  <a:schemeClr val="tx1"/>
                </a:solidFill>
              </a:rPr>
              <a:t> </a:t>
            </a:r>
            <a:r>
              <a:rPr lang="nl-BE" dirty="0" err="1" smtClean="0">
                <a:solidFill>
                  <a:schemeClr val="tx1"/>
                </a:solidFill>
              </a:rPr>
              <a:t>place</a:t>
            </a:r>
            <a:r>
              <a:rPr lang="nl-BE" dirty="0" smtClean="0">
                <a:solidFill>
                  <a:schemeClr val="tx1"/>
                </a:solidFill>
              </a:rPr>
              <a:t> </a:t>
            </a:r>
            <a:r>
              <a:rPr lang="nl-BE" dirty="0" err="1" smtClean="0">
                <a:solidFill>
                  <a:schemeClr val="tx1"/>
                </a:solidFill>
              </a:rPr>
              <a:t>learning</a:t>
            </a:r>
            <a:r>
              <a:rPr lang="nl-BE" dirty="0" smtClean="0">
                <a:solidFill>
                  <a:schemeClr val="tx1"/>
                </a:solidFill>
              </a:rPr>
              <a:t> </a:t>
            </a:r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95887" y="5254580"/>
            <a:ext cx="8095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 smtClean="0"/>
              <a:t>AZ </a:t>
            </a:r>
            <a:r>
              <a:rPr lang="nl-BE" sz="4000" dirty="0" err="1" smtClean="0"/>
              <a:t>Nikolaas</a:t>
            </a:r>
            <a:r>
              <a:rPr lang="nl-BE" sz="4000" dirty="0" smtClean="0"/>
              <a:t>: V1 &amp; V3</a:t>
            </a:r>
          </a:p>
          <a:p>
            <a:r>
              <a:rPr lang="nl-BE" sz="4000" dirty="0" smtClean="0"/>
              <a:t>WZC De </a:t>
            </a:r>
            <a:r>
              <a:rPr lang="nl-BE" sz="4000" dirty="0" err="1" smtClean="0"/>
              <a:t>Spoele</a:t>
            </a:r>
            <a:endParaRPr lang="nl-BE" sz="4000" dirty="0"/>
          </a:p>
        </p:txBody>
      </p:sp>
    </p:spTree>
    <p:extLst>
      <p:ext uri="{BB962C8B-B14F-4D97-AF65-F5344CB8AC3E}">
        <p14:creationId xmlns:p14="http://schemas.microsoft.com/office/powerpoint/2010/main" val="244234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l-BE" dirty="0" err="1" smtClean="0"/>
              <a:t>What</a:t>
            </a:r>
            <a:r>
              <a:rPr lang="nl-BE" dirty="0" smtClean="0"/>
              <a:t> is </a:t>
            </a:r>
            <a:r>
              <a:rPr lang="nl-BE" dirty="0" err="1" smtClean="0"/>
              <a:t>work</a:t>
            </a:r>
            <a:r>
              <a:rPr lang="nl-BE" dirty="0" smtClean="0"/>
              <a:t> </a:t>
            </a:r>
            <a:r>
              <a:rPr lang="nl-BE" dirty="0" err="1" smtClean="0"/>
              <a:t>place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/>
              <a:t>?</a:t>
            </a:r>
            <a:r>
              <a:rPr lang="nl-BE" dirty="0" smtClean="0"/>
              <a:t> </a:t>
            </a:r>
            <a:endParaRPr lang="nl-NL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nl-NL" sz="2400" dirty="0" smtClean="0"/>
              <a:t>It is a form of </a:t>
            </a:r>
            <a:r>
              <a:rPr lang="nl-NL" sz="2400" dirty="0" err="1" smtClean="0"/>
              <a:t>internship</a:t>
            </a:r>
            <a:r>
              <a:rPr lang="nl-NL" sz="2400" dirty="0" smtClean="0"/>
              <a:t> </a:t>
            </a:r>
            <a:r>
              <a:rPr lang="nl-NL" sz="2400" dirty="0" err="1" smtClean="0"/>
              <a:t>where</a:t>
            </a:r>
            <a:r>
              <a:rPr lang="nl-NL" sz="2400" dirty="0" smtClean="0"/>
              <a:t> a minimum of </a:t>
            </a:r>
            <a:r>
              <a:rPr lang="nl-NL" sz="2400" dirty="0" err="1" smtClean="0"/>
              <a:t>eight</a:t>
            </a:r>
            <a:r>
              <a:rPr lang="nl-NL" sz="2400" dirty="0" smtClean="0"/>
              <a:t> </a:t>
            </a:r>
            <a:r>
              <a:rPr lang="nl-NL" sz="2400" dirty="0" err="1" smtClean="0"/>
              <a:t>students</a:t>
            </a:r>
            <a:r>
              <a:rPr lang="nl-NL" sz="2400" dirty="0" smtClean="0"/>
              <a:t> </a:t>
            </a:r>
            <a:r>
              <a:rPr lang="nl-NL" sz="2400" dirty="0" smtClean="0"/>
              <a:t>do </a:t>
            </a:r>
            <a:r>
              <a:rPr lang="nl-NL" sz="2400" dirty="0" err="1" smtClean="0"/>
              <a:t>internship</a:t>
            </a:r>
            <a:r>
              <a:rPr lang="nl-NL" sz="2400" dirty="0" smtClean="0"/>
              <a:t> at the </a:t>
            </a:r>
            <a:r>
              <a:rPr lang="nl-NL" sz="2400" dirty="0" err="1" smtClean="0"/>
              <a:t>same</a:t>
            </a:r>
            <a:r>
              <a:rPr lang="nl-NL" sz="2400" dirty="0" smtClean="0"/>
              <a:t> time on the </a:t>
            </a:r>
            <a:r>
              <a:rPr lang="nl-NL" sz="2400" dirty="0" err="1" smtClean="0"/>
              <a:t>same</a:t>
            </a:r>
            <a:r>
              <a:rPr lang="nl-NL" sz="2400" dirty="0" smtClean="0"/>
              <a:t> </a:t>
            </a:r>
            <a:r>
              <a:rPr lang="nl-NL" sz="2400" dirty="0" err="1" smtClean="0"/>
              <a:t>ward</a:t>
            </a:r>
            <a:r>
              <a:rPr lang="nl-NL" sz="2400" dirty="0" smtClean="0"/>
              <a:t>. </a:t>
            </a:r>
            <a:r>
              <a:rPr lang="nl-NL" sz="2400" dirty="0" err="1" smtClean="0"/>
              <a:t>They</a:t>
            </a:r>
            <a:r>
              <a:rPr lang="nl-NL" sz="2400" dirty="0" smtClean="0"/>
              <a:t> </a:t>
            </a:r>
            <a:r>
              <a:rPr lang="nl-NL" sz="2400" dirty="0" err="1" smtClean="0"/>
              <a:t>will</a:t>
            </a:r>
            <a:r>
              <a:rPr lang="nl-NL" sz="2400" dirty="0" smtClean="0"/>
              <a:t> </a:t>
            </a:r>
            <a:r>
              <a:rPr lang="nl-NL" sz="2400" dirty="0" err="1" smtClean="0"/>
              <a:t>be</a:t>
            </a:r>
            <a:r>
              <a:rPr lang="nl-NL" sz="2400" dirty="0" smtClean="0"/>
              <a:t> </a:t>
            </a:r>
            <a:r>
              <a:rPr lang="nl-NL" sz="2400" dirty="0" err="1" smtClean="0"/>
              <a:t>coached</a:t>
            </a:r>
            <a:r>
              <a:rPr lang="nl-NL" sz="2400" dirty="0" smtClean="0"/>
              <a:t> </a:t>
            </a:r>
            <a:r>
              <a:rPr lang="nl-NL" sz="2400" dirty="0" err="1" smtClean="0"/>
              <a:t>by</a:t>
            </a:r>
            <a:r>
              <a:rPr lang="nl-NL" sz="2400" dirty="0" smtClean="0"/>
              <a:t> the nurses of the </a:t>
            </a:r>
            <a:r>
              <a:rPr lang="nl-NL" sz="2400" dirty="0" err="1" smtClean="0"/>
              <a:t>ward</a:t>
            </a:r>
            <a:r>
              <a:rPr lang="nl-NL" sz="2400" dirty="0" smtClean="0"/>
              <a:t>. </a:t>
            </a:r>
            <a:r>
              <a:rPr lang="en-US" sz="2400" dirty="0"/>
              <a:t>The educational institution and work </a:t>
            </a:r>
            <a:r>
              <a:rPr lang="en-US" sz="2400" dirty="0" smtClean="0"/>
              <a:t>organization </a:t>
            </a:r>
            <a:r>
              <a:rPr lang="en-US" sz="2400" dirty="0"/>
              <a:t>together give </a:t>
            </a:r>
            <a:r>
              <a:rPr lang="en-US" sz="2400" dirty="0" smtClean="0"/>
              <a:t>form to the </a:t>
            </a:r>
            <a:r>
              <a:rPr lang="en-US" sz="2400" dirty="0"/>
              <a:t>guidance of </a:t>
            </a:r>
            <a:r>
              <a:rPr lang="en-US" sz="2400" dirty="0" smtClean="0"/>
              <a:t>students. </a:t>
            </a:r>
            <a:r>
              <a:rPr lang="en-US" sz="2400" dirty="0" smtClean="0"/>
              <a:t>They </a:t>
            </a:r>
            <a:r>
              <a:rPr lang="en-US" sz="2400" dirty="0"/>
              <a:t>are taught and supervised according to the principles of skills-based learning: responsibility for the own learning process in practice, </a:t>
            </a:r>
            <a:r>
              <a:rPr lang="en-US" sz="2400" dirty="0" smtClean="0"/>
              <a:t>learn in team and being coached</a:t>
            </a:r>
          </a:p>
          <a:p>
            <a:pPr>
              <a:lnSpc>
                <a:spcPct val="80000"/>
              </a:lnSpc>
            </a:pPr>
            <a:endParaRPr lang="nl-BE" sz="2400" dirty="0" smtClean="0"/>
          </a:p>
          <a:p>
            <a:pPr>
              <a:lnSpc>
                <a:spcPct val="80000"/>
              </a:lnSpc>
            </a:pPr>
            <a:r>
              <a:rPr lang="nl-BE" sz="2400" dirty="0" smtClean="0"/>
              <a:t>According </a:t>
            </a:r>
            <a:r>
              <a:rPr lang="nl-BE" sz="2400" dirty="0" err="1" smtClean="0"/>
              <a:t>to</a:t>
            </a:r>
            <a:r>
              <a:rPr lang="nl-BE" sz="2400" dirty="0" smtClean="0"/>
              <a:t> </a:t>
            </a:r>
            <a:r>
              <a:rPr lang="nl-BE" sz="2400" dirty="0" err="1" smtClean="0"/>
              <a:t>Borkus</a:t>
            </a:r>
            <a:r>
              <a:rPr lang="nl-BE" sz="2400" dirty="0" smtClean="0"/>
              <a:t> &amp; </a:t>
            </a:r>
            <a:r>
              <a:rPr lang="nl-BE" sz="2400" dirty="0" err="1" smtClean="0"/>
              <a:t>Hekkert</a:t>
            </a:r>
            <a:r>
              <a:rPr lang="nl-BE" sz="2400" dirty="0" smtClean="0"/>
              <a:t> (2005) </a:t>
            </a:r>
            <a:r>
              <a:rPr lang="nl-BE" sz="2400" dirty="0" err="1" smtClean="0"/>
              <a:t>work</a:t>
            </a:r>
            <a:r>
              <a:rPr lang="nl-BE" sz="2400" dirty="0" smtClean="0"/>
              <a:t> </a:t>
            </a:r>
            <a:r>
              <a:rPr lang="nl-BE" sz="2400" dirty="0" err="1" smtClean="0"/>
              <a:t>place</a:t>
            </a:r>
            <a:r>
              <a:rPr lang="nl-BE" sz="2400" dirty="0" smtClean="0"/>
              <a:t> </a:t>
            </a:r>
            <a:r>
              <a:rPr lang="nl-BE" sz="2400" dirty="0" err="1" smtClean="0"/>
              <a:t>learning</a:t>
            </a:r>
            <a:r>
              <a:rPr lang="nl-BE" sz="2400" dirty="0" smtClean="0"/>
              <a:t> </a:t>
            </a:r>
            <a:r>
              <a:rPr lang="nl-BE" sz="2400" dirty="0" err="1" smtClean="0"/>
              <a:t>will</a:t>
            </a:r>
            <a:r>
              <a:rPr lang="nl-BE" sz="2400" dirty="0" smtClean="0"/>
              <a:t> take </a:t>
            </a:r>
            <a:r>
              <a:rPr lang="nl-BE" sz="2400" dirty="0" err="1" smtClean="0"/>
              <a:t>place</a:t>
            </a:r>
            <a:r>
              <a:rPr lang="nl-BE" sz="2400" dirty="0" smtClean="0"/>
              <a:t> </a:t>
            </a:r>
            <a:r>
              <a:rPr lang="nl-BE" sz="2400" dirty="0" err="1" smtClean="0"/>
              <a:t>when</a:t>
            </a:r>
            <a:r>
              <a:rPr lang="nl-BE" sz="2400" dirty="0" smtClean="0"/>
              <a:t> a </a:t>
            </a:r>
            <a:r>
              <a:rPr lang="en-US" sz="2400" dirty="0" smtClean="0"/>
              <a:t>part </a:t>
            </a:r>
            <a:r>
              <a:rPr lang="en-US" sz="2400" dirty="0"/>
              <a:t>of the </a:t>
            </a:r>
            <a:r>
              <a:rPr lang="en-US" sz="2400" dirty="0" smtClean="0"/>
              <a:t>nursing department of </a:t>
            </a:r>
            <a:r>
              <a:rPr lang="en-US" sz="2400" dirty="0"/>
              <a:t>the hospital is acquired by students. Students are responsible for the running of </a:t>
            </a:r>
            <a:r>
              <a:rPr lang="en-US" sz="2400" dirty="0" smtClean="0"/>
              <a:t>the ward.</a:t>
            </a:r>
            <a:endParaRPr lang="nl-NL" sz="2400" dirty="0" smtClean="0"/>
          </a:p>
        </p:txBody>
      </p:sp>
    </p:spTree>
    <p:extLst>
      <p:ext uri="{BB962C8B-B14F-4D97-AF65-F5344CB8AC3E}">
        <p14:creationId xmlns:p14="http://schemas.microsoft.com/office/powerpoint/2010/main" val="199300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smtClean="0"/>
              <a:t>Anno 2008</a:t>
            </a:r>
            <a:endParaRPr lang="nl-NL" smtClean="0"/>
          </a:p>
        </p:txBody>
      </p:sp>
      <p:sp>
        <p:nvSpPr>
          <p:cNvPr id="5123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When we evaluated </a:t>
            </a:r>
            <a:r>
              <a:rPr lang="en-US" sz="2400" dirty="0" smtClean="0"/>
              <a:t>in 2008 our concept of internship we </a:t>
            </a:r>
            <a:r>
              <a:rPr lang="en-US" sz="2400" dirty="0"/>
              <a:t>saw that students </a:t>
            </a:r>
            <a:r>
              <a:rPr lang="en-US" sz="2400" dirty="0" smtClean="0"/>
              <a:t>always are under </a:t>
            </a:r>
            <a:r>
              <a:rPr lang="en-US" sz="2400" dirty="0"/>
              <a:t>the direct supervision of a </a:t>
            </a:r>
            <a:r>
              <a:rPr lang="en-US" sz="2400" dirty="0" smtClean="0"/>
              <a:t>nurse. Besides that we noted that certain important competences weren’t enough developed. These competences are necessary to get started in the working field. </a:t>
            </a:r>
            <a:r>
              <a:rPr lang="en-US" sz="2500" dirty="0"/>
              <a:t>A</a:t>
            </a:r>
            <a:r>
              <a:rPr lang="en-US" sz="2500" dirty="0" smtClean="0"/>
              <a:t>lso </a:t>
            </a:r>
            <a:r>
              <a:rPr lang="en-US" sz="2500" dirty="0"/>
              <a:t>the </a:t>
            </a:r>
            <a:r>
              <a:rPr lang="en-US" sz="2500" dirty="0" smtClean="0"/>
              <a:t>working field </a:t>
            </a:r>
            <a:r>
              <a:rPr lang="en-US" sz="2500" dirty="0"/>
              <a:t>indicated that these competences are missing at many novice nurses, while the base must be present when the student </a:t>
            </a:r>
            <a:r>
              <a:rPr lang="en-US" sz="2500" dirty="0" smtClean="0"/>
              <a:t>gets in the working field.</a:t>
            </a:r>
          </a:p>
          <a:p>
            <a:pPr>
              <a:lnSpc>
                <a:spcPct val="90000"/>
              </a:lnSpc>
            </a:pPr>
            <a:endParaRPr lang="en-US" sz="2500" dirty="0"/>
          </a:p>
          <a:p>
            <a:pPr>
              <a:lnSpc>
                <a:spcPct val="90000"/>
              </a:lnSpc>
            </a:pPr>
            <a:r>
              <a:rPr lang="en-US" sz="2500" dirty="0" smtClean="0"/>
              <a:t>Missing competences:</a:t>
            </a:r>
          </a:p>
          <a:p>
            <a:pPr marL="342900" indent="-342900">
              <a:lnSpc>
                <a:spcPct val="90000"/>
              </a:lnSpc>
              <a:buFontTx/>
              <a:buChar char="-"/>
            </a:pPr>
            <a:r>
              <a:rPr lang="en-US" sz="2400" dirty="0" smtClean="0"/>
              <a:t>Set priorities</a:t>
            </a:r>
            <a:endParaRPr lang="en-US" sz="2400" dirty="0"/>
          </a:p>
          <a:p>
            <a:pPr marL="342900" indent="-342900">
              <a:lnSpc>
                <a:spcPct val="90000"/>
              </a:lnSpc>
              <a:buFontTx/>
              <a:buChar char="-"/>
            </a:pPr>
            <a:r>
              <a:rPr lang="nl-BE" sz="2400" dirty="0" err="1"/>
              <a:t>Administrative</a:t>
            </a:r>
            <a:r>
              <a:rPr lang="nl-BE" sz="2000" dirty="0"/>
              <a:t> </a:t>
            </a:r>
            <a:r>
              <a:rPr lang="nl-BE" sz="2400" dirty="0" err="1"/>
              <a:t>tasks</a:t>
            </a:r>
            <a:endParaRPr lang="nl-NL" sz="2400" dirty="0"/>
          </a:p>
          <a:p>
            <a:pPr marL="342900" indent="-342900">
              <a:lnSpc>
                <a:spcPct val="90000"/>
              </a:lnSpc>
              <a:buFontTx/>
              <a:buChar char="-"/>
            </a:pPr>
            <a:r>
              <a:rPr lang="en-US" sz="2400" dirty="0" smtClean="0"/>
              <a:t>Hospitalization/discharge/transfer </a:t>
            </a:r>
          </a:p>
          <a:p>
            <a:pPr marL="342900" indent="-342900">
              <a:lnSpc>
                <a:spcPct val="90000"/>
              </a:lnSpc>
              <a:buFontTx/>
              <a:buChar char="-"/>
            </a:pPr>
            <a:r>
              <a:rPr lang="en-US" sz="2400" dirty="0" smtClean="0"/>
              <a:t>Work organization </a:t>
            </a:r>
          </a:p>
          <a:p>
            <a:pPr marL="342900" indent="-342900">
              <a:lnSpc>
                <a:spcPct val="90000"/>
              </a:lnSpc>
              <a:buFontTx/>
              <a:buChar char="-"/>
            </a:pPr>
            <a:r>
              <a:rPr lang="en-US" sz="2400" dirty="0" smtClean="0"/>
              <a:t>Interdisciplinary </a:t>
            </a:r>
            <a:r>
              <a:rPr lang="en-US" sz="2400" dirty="0"/>
              <a:t>communication </a:t>
            </a:r>
            <a:endParaRPr lang="en-US" sz="2400" dirty="0" smtClean="0"/>
          </a:p>
          <a:p>
            <a:pPr marL="342900" indent="-342900">
              <a:lnSpc>
                <a:spcPct val="90000"/>
              </a:lnSpc>
              <a:buFontTx/>
              <a:buChar char="-"/>
            </a:pPr>
            <a:r>
              <a:rPr lang="en-US" sz="2400" dirty="0"/>
              <a:t>Briefing </a:t>
            </a:r>
            <a:endParaRPr lang="en-US" sz="2400" dirty="0" smtClean="0"/>
          </a:p>
          <a:p>
            <a:pPr marL="342900" indent="-342900">
              <a:lnSpc>
                <a:spcPct val="90000"/>
              </a:lnSpc>
              <a:buFontTx/>
              <a:buChar char="-"/>
            </a:pPr>
            <a:r>
              <a:rPr lang="en-US" sz="2400" dirty="0" smtClean="0"/>
              <a:t>leadership </a:t>
            </a:r>
          </a:p>
        </p:txBody>
      </p:sp>
    </p:spTree>
    <p:extLst>
      <p:ext uri="{BB962C8B-B14F-4D97-AF65-F5344CB8AC3E}">
        <p14:creationId xmlns:p14="http://schemas.microsoft.com/office/powerpoint/2010/main" val="253961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nl-BE" sz="4000" dirty="0" smtClean="0"/>
              <a:t>2012-2013: project </a:t>
            </a:r>
            <a:r>
              <a:rPr lang="nl-BE" sz="4000" dirty="0" err="1" smtClean="0"/>
              <a:t>work</a:t>
            </a:r>
            <a:r>
              <a:rPr lang="nl-BE" sz="4000" dirty="0" smtClean="0"/>
              <a:t> </a:t>
            </a:r>
            <a:r>
              <a:rPr lang="nl-BE" sz="4000" dirty="0" err="1" smtClean="0"/>
              <a:t>place</a:t>
            </a:r>
            <a:r>
              <a:rPr lang="nl-BE" sz="4000" dirty="0" smtClean="0"/>
              <a:t> </a:t>
            </a:r>
            <a:r>
              <a:rPr lang="nl-BE" sz="4000" dirty="0" err="1" smtClean="0"/>
              <a:t>learning</a:t>
            </a:r>
            <a:endParaRPr lang="nl-NL" sz="40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27842"/>
            <a:ext cx="8229600" cy="5187258"/>
          </a:xfrm>
        </p:spPr>
        <p:txBody>
          <a:bodyPr>
            <a:normAutofit/>
          </a:bodyPr>
          <a:lstStyle/>
          <a:p>
            <a:pPr marL="457200" indent="-457200" eaLnBrk="1" hangingPunct="1">
              <a:buFontTx/>
              <a:buChar char="-"/>
            </a:pPr>
            <a:r>
              <a:rPr lang="nl-BE" dirty="0" smtClean="0"/>
              <a:t>First </a:t>
            </a:r>
            <a:r>
              <a:rPr lang="nl-BE" dirty="0" err="1" smtClean="0"/>
              <a:t>experience</a:t>
            </a:r>
            <a:r>
              <a:rPr lang="nl-BE" dirty="0" smtClean="0"/>
              <a:t>: 2009-2010: I2 (</a:t>
            </a:r>
            <a:r>
              <a:rPr lang="nl-BE" dirty="0" err="1" smtClean="0"/>
              <a:t>neurological</a:t>
            </a:r>
            <a:r>
              <a:rPr lang="nl-BE" dirty="0" smtClean="0"/>
              <a:t> </a:t>
            </a:r>
            <a:r>
              <a:rPr lang="nl-BE" dirty="0" err="1" smtClean="0"/>
              <a:t>ward</a:t>
            </a:r>
            <a:r>
              <a:rPr lang="nl-BE" dirty="0" smtClean="0"/>
              <a:t>)</a:t>
            </a:r>
            <a:endParaRPr lang="nl-BE" dirty="0"/>
          </a:p>
          <a:p>
            <a:pPr marL="457200" indent="-457200" eaLnBrk="1" hangingPunct="1">
              <a:buFontTx/>
              <a:buChar char="-"/>
            </a:pPr>
            <a:r>
              <a:rPr lang="nl-BE" dirty="0" smtClean="0"/>
              <a:t>Second </a:t>
            </a:r>
            <a:r>
              <a:rPr lang="nl-BE" dirty="0" err="1" smtClean="0"/>
              <a:t>experience</a:t>
            </a:r>
            <a:r>
              <a:rPr lang="nl-BE" dirty="0" smtClean="0"/>
              <a:t>: 2011 – 2012: V3 (</a:t>
            </a:r>
            <a:r>
              <a:rPr lang="nl-BE" dirty="0" err="1" smtClean="0"/>
              <a:t>geriatric</a:t>
            </a:r>
            <a:r>
              <a:rPr lang="nl-BE" dirty="0" smtClean="0"/>
              <a:t> </a:t>
            </a:r>
            <a:r>
              <a:rPr lang="nl-BE" dirty="0" err="1" smtClean="0"/>
              <a:t>ward</a:t>
            </a:r>
            <a:r>
              <a:rPr lang="nl-BE" dirty="0" smtClean="0"/>
              <a:t>)</a:t>
            </a:r>
            <a:endParaRPr lang="nl-BE" dirty="0"/>
          </a:p>
          <a:p>
            <a:pPr marL="457200" indent="-457200" eaLnBrk="1" hangingPunct="1">
              <a:buFontTx/>
              <a:buChar char="-"/>
            </a:pPr>
            <a:r>
              <a:rPr lang="nl-BE" dirty="0" err="1" smtClean="0"/>
              <a:t>Third</a:t>
            </a:r>
            <a:r>
              <a:rPr lang="nl-BE" dirty="0" smtClean="0"/>
              <a:t> </a:t>
            </a:r>
            <a:r>
              <a:rPr lang="nl-BE" dirty="0" err="1" smtClean="0"/>
              <a:t>experience</a:t>
            </a:r>
            <a:r>
              <a:rPr lang="nl-BE" dirty="0" smtClean="0"/>
              <a:t>: 2012 – 2013: V1 (</a:t>
            </a:r>
            <a:r>
              <a:rPr lang="nl-BE" dirty="0" err="1" smtClean="0"/>
              <a:t>geriatric</a:t>
            </a:r>
            <a:r>
              <a:rPr lang="nl-BE" dirty="0" smtClean="0"/>
              <a:t> </a:t>
            </a:r>
            <a:r>
              <a:rPr lang="nl-BE" dirty="0" err="1" smtClean="0"/>
              <a:t>ward</a:t>
            </a:r>
            <a:r>
              <a:rPr lang="nl-BE" dirty="0" smtClean="0"/>
              <a:t>)</a:t>
            </a:r>
          </a:p>
          <a:p>
            <a:pPr marL="457200" indent="-457200" eaLnBrk="1" hangingPunct="1">
              <a:buFontTx/>
              <a:buChar char="-"/>
            </a:pPr>
            <a:r>
              <a:rPr lang="nl-BE" dirty="0" err="1" smtClean="0"/>
              <a:t>Fourth</a:t>
            </a:r>
            <a:r>
              <a:rPr lang="nl-BE" dirty="0" smtClean="0"/>
              <a:t> </a:t>
            </a:r>
            <a:r>
              <a:rPr lang="nl-BE" dirty="0" err="1" smtClean="0"/>
              <a:t>experience</a:t>
            </a:r>
            <a:r>
              <a:rPr lang="nl-BE" dirty="0" smtClean="0"/>
              <a:t>: 2013 – 2014: </a:t>
            </a:r>
          </a:p>
          <a:p>
            <a:pPr eaLnBrk="1" hangingPunct="1"/>
            <a:r>
              <a:rPr lang="nl-BE" dirty="0"/>
              <a:t>	</a:t>
            </a:r>
            <a:r>
              <a:rPr lang="nl-BE" dirty="0" smtClean="0"/>
              <a:t>V1, </a:t>
            </a:r>
            <a:r>
              <a:rPr lang="nl-BE" dirty="0" smtClean="0"/>
              <a:t>V3 </a:t>
            </a:r>
            <a:r>
              <a:rPr lang="nl-BE" dirty="0" smtClean="0"/>
              <a:t>&amp; WZC De </a:t>
            </a:r>
            <a:r>
              <a:rPr lang="nl-BE" dirty="0" err="1" smtClean="0"/>
              <a:t>Spoele</a:t>
            </a: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184469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57948" y="746974"/>
            <a:ext cx="8028852" cy="356071"/>
          </a:xfrm>
        </p:spPr>
        <p:txBody>
          <a:bodyPr>
            <a:normAutofit fontScale="90000"/>
          </a:bodyPr>
          <a:lstStyle/>
          <a:p>
            <a:r>
              <a:rPr lang="nl-BE" dirty="0" err="1" smtClean="0"/>
              <a:t>Characteristics</a:t>
            </a:r>
            <a:r>
              <a:rPr lang="nl-BE" dirty="0" smtClean="0"/>
              <a:t> </a:t>
            </a:r>
            <a:r>
              <a:rPr lang="nl-BE" dirty="0" err="1" smtClean="0"/>
              <a:t>work</a:t>
            </a:r>
            <a:r>
              <a:rPr lang="nl-BE" dirty="0" smtClean="0"/>
              <a:t> </a:t>
            </a:r>
            <a:r>
              <a:rPr lang="nl-BE" dirty="0" err="1" smtClean="0"/>
              <a:t>place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/>
              <a:t/>
            </a:r>
            <a:br>
              <a:rPr lang="nl-BE" dirty="0"/>
            </a:br>
            <a:r>
              <a:rPr lang="nl-BE" dirty="0"/>
              <a:t> </a:t>
            </a:r>
            <a:endParaRPr lang="nl-NL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7948" y="1103045"/>
            <a:ext cx="8028852" cy="504017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nl-BE" sz="3200" dirty="0" err="1" smtClean="0"/>
              <a:t>Number</a:t>
            </a:r>
            <a:r>
              <a:rPr lang="nl-BE" sz="3200" dirty="0" smtClean="0"/>
              <a:t> </a:t>
            </a:r>
            <a:r>
              <a:rPr lang="nl-BE" sz="3200" dirty="0"/>
              <a:t>of </a:t>
            </a:r>
            <a:r>
              <a:rPr lang="nl-BE" sz="3200" dirty="0" err="1" smtClean="0"/>
              <a:t>participants</a:t>
            </a:r>
            <a:r>
              <a:rPr lang="nl-BE" sz="3200" dirty="0" smtClean="0"/>
              <a:t>: minimum 10 – maximum 18</a:t>
            </a:r>
          </a:p>
          <a:p>
            <a:pPr eaLnBrk="1" hangingPunct="1">
              <a:lnSpc>
                <a:spcPct val="90000"/>
              </a:lnSpc>
            </a:pPr>
            <a:r>
              <a:rPr lang="nl-BE" sz="3200" dirty="0" err="1" smtClean="0"/>
              <a:t>Main</a:t>
            </a:r>
            <a:r>
              <a:rPr lang="nl-BE" sz="3200" dirty="0" smtClean="0"/>
              <a:t> goal: </a:t>
            </a:r>
            <a:r>
              <a:rPr lang="nl-BE" sz="3200" dirty="0" err="1" smtClean="0"/>
              <a:t>provision</a:t>
            </a:r>
            <a:r>
              <a:rPr lang="nl-BE" sz="3200" dirty="0" smtClean="0"/>
              <a:t> of care </a:t>
            </a:r>
            <a:r>
              <a:rPr lang="nl-BE" sz="3200" dirty="0" err="1" smtClean="0"/>
              <a:t>and</a:t>
            </a:r>
            <a:r>
              <a:rPr lang="nl-BE" sz="3200" dirty="0" smtClean="0"/>
              <a:t> training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3200" dirty="0" smtClean="0"/>
              <a:t>The </a:t>
            </a:r>
            <a:r>
              <a:rPr lang="en-US" sz="3200" dirty="0"/>
              <a:t>design of the guidance should be done by both partners. Both the institution as the </a:t>
            </a:r>
            <a:r>
              <a:rPr lang="en-US" sz="3200" dirty="0" smtClean="0"/>
              <a:t>nursing education should </a:t>
            </a:r>
            <a:r>
              <a:rPr lang="en-US" sz="3200" dirty="0"/>
              <a:t>invest in the guidance of both the students and the </a:t>
            </a:r>
            <a:r>
              <a:rPr lang="en-US" sz="3200" dirty="0" smtClean="0"/>
              <a:t>nurses.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3200" dirty="0" smtClean="0"/>
              <a:t>Supervision </a:t>
            </a:r>
            <a:r>
              <a:rPr lang="en-US" sz="3200" dirty="0"/>
              <a:t>and </a:t>
            </a:r>
            <a:r>
              <a:rPr lang="en-US" sz="3200" dirty="0" err="1"/>
              <a:t>intervision</a:t>
            </a:r>
            <a:r>
              <a:rPr lang="en-US" sz="3200" dirty="0"/>
              <a:t> on the </a:t>
            </a:r>
            <a:r>
              <a:rPr lang="en-US" sz="3200" dirty="0" smtClean="0"/>
              <a:t>workplace </a:t>
            </a:r>
            <a:r>
              <a:rPr lang="en-US" sz="3200" dirty="0"/>
              <a:t>by the </a:t>
            </a:r>
            <a:r>
              <a:rPr lang="en-US" sz="3200" dirty="0" smtClean="0"/>
              <a:t>teacher</a:t>
            </a:r>
            <a:endParaRPr lang="nl-BE" sz="3200" dirty="0"/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3200" dirty="0"/>
              <a:t>learning in a team from the principles of skills-based learning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3200" dirty="0" smtClean="0"/>
              <a:t>Working </a:t>
            </a:r>
            <a:r>
              <a:rPr lang="en-US" sz="3200" dirty="0"/>
              <a:t>towards an independent function with corresponding responsibilities</a:t>
            </a:r>
            <a:r>
              <a:rPr lang="en-US" sz="2800" dirty="0"/>
              <a:t/>
            </a:r>
            <a:br>
              <a:rPr lang="en-US" sz="2800" dirty="0"/>
            </a:br>
            <a:endParaRPr lang="nl-BE" sz="2800" dirty="0"/>
          </a:p>
          <a:p>
            <a:pPr eaLnBrk="1" hangingPunct="1">
              <a:lnSpc>
                <a:spcPct val="90000"/>
              </a:lnSpc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73299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l-BE" dirty="0" err="1" smtClean="0"/>
              <a:t>Objectives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results</a:t>
            </a:r>
            <a:endParaRPr lang="nl-NL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2800" dirty="0" smtClean="0"/>
              <a:t>Creation </a:t>
            </a:r>
            <a:r>
              <a:rPr lang="en-US" sz="2800" dirty="0"/>
              <a:t>of </a:t>
            </a:r>
            <a:r>
              <a:rPr lang="en-US" sz="2800" dirty="0" smtClean="0"/>
              <a:t>an additional </a:t>
            </a:r>
            <a:r>
              <a:rPr lang="en-US" sz="2800" dirty="0"/>
              <a:t>training space for </a:t>
            </a:r>
            <a:r>
              <a:rPr lang="en-US" sz="2800" dirty="0" smtClean="0"/>
              <a:t>students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2800" dirty="0"/>
              <a:t>I</a:t>
            </a:r>
            <a:r>
              <a:rPr lang="en-US" sz="2800" dirty="0" smtClean="0"/>
              <a:t>mproving </a:t>
            </a:r>
            <a:r>
              <a:rPr lang="en-US" sz="2800" dirty="0"/>
              <a:t>the integration between theory and practice </a:t>
            </a:r>
            <a:endParaRPr lang="en-US" sz="2800" dirty="0" smtClean="0"/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2800" dirty="0"/>
              <a:t>S</a:t>
            </a:r>
            <a:r>
              <a:rPr lang="en-US" sz="2800" dirty="0" smtClean="0"/>
              <a:t>etting </a:t>
            </a:r>
            <a:r>
              <a:rPr lang="en-US" sz="2800" dirty="0"/>
              <a:t>up </a:t>
            </a:r>
            <a:r>
              <a:rPr lang="en-US" sz="2800" dirty="0" smtClean="0"/>
              <a:t>an expert nursing department </a:t>
            </a:r>
            <a:r>
              <a:rPr lang="en-US" sz="2800" dirty="0"/>
              <a:t>in the field of student </a:t>
            </a:r>
            <a:r>
              <a:rPr lang="en-US" sz="2800" dirty="0" smtClean="0"/>
              <a:t>guidance and coaching</a:t>
            </a:r>
            <a:endParaRPr lang="en-US" sz="2800" dirty="0" smtClean="0"/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2800" dirty="0"/>
              <a:t>I</a:t>
            </a:r>
            <a:r>
              <a:rPr lang="en-US" sz="2800" dirty="0" smtClean="0"/>
              <a:t>ncreasing the production </a:t>
            </a:r>
            <a:r>
              <a:rPr lang="en-US" sz="2800" dirty="0"/>
              <a:t>by expanding spare </a:t>
            </a:r>
            <a:r>
              <a:rPr lang="en-US" sz="2800" dirty="0" smtClean="0"/>
              <a:t>capacity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2800" dirty="0" smtClean="0"/>
              <a:t>Improve the quality of the services</a:t>
            </a:r>
            <a:endParaRPr lang="nl-BE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l-BE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l-BE" sz="2800" dirty="0" smtClean="0"/>
          </a:p>
          <a:p>
            <a:pPr eaLnBrk="1" hangingPunct="1">
              <a:lnSpc>
                <a:spcPct val="90000"/>
              </a:lnSpc>
            </a:pPr>
            <a:endParaRPr lang="nl-NL" sz="2800" dirty="0" smtClean="0"/>
          </a:p>
        </p:txBody>
      </p:sp>
    </p:spTree>
    <p:extLst>
      <p:ext uri="{BB962C8B-B14F-4D97-AF65-F5344CB8AC3E}">
        <p14:creationId xmlns:p14="http://schemas.microsoft.com/office/powerpoint/2010/main" val="254605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sz="4000" dirty="0" err="1" smtClean="0"/>
              <a:t>What</a:t>
            </a:r>
            <a:r>
              <a:rPr lang="nl-BE" sz="4000" dirty="0" smtClean="0"/>
              <a:t> do we </a:t>
            </a:r>
            <a:r>
              <a:rPr lang="nl-BE" sz="4000" dirty="0" err="1" smtClean="0"/>
              <a:t>expect</a:t>
            </a:r>
            <a:r>
              <a:rPr lang="nl-BE" sz="4000" dirty="0" smtClean="0"/>
              <a:t> </a:t>
            </a:r>
            <a:r>
              <a:rPr lang="nl-BE" sz="4000" dirty="0" err="1" smtClean="0"/>
              <a:t>from</a:t>
            </a:r>
            <a:r>
              <a:rPr lang="nl-BE" sz="4000" dirty="0" smtClean="0"/>
              <a:t> the </a:t>
            </a:r>
            <a:r>
              <a:rPr lang="nl-BE" sz="4000" dirty="0" err="1"/>
              <a:t>cooperative</a:t>
            </a:r>
            <a:r>
              <a:rPr lang="nl-BE" sz="4000" dirty="0"/>
              <a:t> </a:t>
            </a:r>
            <a:r>
              <a:rPr lang="nl-BE" sz="4000" dirty="0" err="1"/>
              <a:t>hospital</a:t>
            </a:r>
            <a:r>
              <a:rPr lang="nl-BE" sz="4000" dirty="0"/>
              <a:t>?</a:t>
            </a:r>
            <a:endParaRPr lang="nl-NL" sz="40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A </a:t>
            </a:r>
            <a:r>
              <a:rPr lang="nl-BE" dirty="0" err="1" smtClean="0"/>
              <a:t>motivated</a:t>
            </a:r>
            <a:r>
              <a:rPr lang="nl-BE" dirty="0" smtClean="0"/>
              <a:t> </a:t>
            </a:r>
            <a:r>
              <a:rPr lang="nl-BE" dirty="0" err="1" smtClean="0"/>
              <a:t>interdisciplinary</a:t>
            </a:r>
            <a:r>
              <a:rPr lang="nl-BE" dirty="0" smtClean="0"/>
              <a:t> team</a:t>
            </a:r>
          </a:p>
          <a:p>
            <a:pPr lvl="1"/>
            <a:r>
              <a:rPr lang="en-US" dirty="0" err="1" smtClean="0"/>
              <a:t>Enthousiastic</a:t>
            </a:r>
            <a:r>
              <a:rPr lang="en-US" dirty="0" smtClean="0"/>
              <a:t> </a:t>
            </a:r>
            <a:r>
              <a:rPr lang="en-US" dirty="0"/>
              <a:t>mentors who dare to let </a:t>
            </a:r>
            <a:r>
              <a:rPr lang="en-US" dirty="0" smtClean="0"/>
              <a:t>go the students </a:t>
            </a:r>
            <a:r>
              <a:rPr lang="en-US" dirty="0"/>
              <a:t>but also </a:t>
            </a:r>
            <a:r>
              <a:rPr lang="en-US" dirty="0" smtClean="0"/>
              <a:t>keep looking critical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 </a:t>
            </a:r>
            <a:r>
              <a:rPr lang="en-US" dirty="0"/>
              <a:t>doctor who is willing to </a:t>
            </a:r>
            <a:r>
              <a:rPr lang="en-US" dirty="0" smtClean="0"/>
              <a:t>go on the way with the students</a:t>
            </a:r>
          </a:p>
          <a:p>
            <a:pPr lvl="1"/>
            <a:r>
              <a:rPr lang="en-US" dirty="0" smtClean="0"/>
              <a:t>A nursing department </a:t>
            </a:r>
            <a:r>
              <a:rPr lang="en-US" dirty="0"/>
              <a:t>that gives </a:t>
            </a:r>
            <a:r>
              <a:rPr lang="en-US" dirty="0" smtClean="0"/>
              <a:t>away </a:t>
            </a:r>
            <a:r>
              <a:rPr lang="en-US" dirty="0"/>
              <a:t>his unit for 5 </a:t>
            </a:r>
            <a:r>
              <a:rPr lang="en-US" dirty="0" smtClean="0"/>
              <a:t>weeks</a:t>
            </a:r>
            <a:r>
              <a:rPr lang="en-US" dirty="0"/>
              <a:t/>
            </a:r>
            <a:br>
              <a:rPr lang="en-US" dirty="0"/>
            </a:br>
            <a:endParaRPr lang="nl-BE" dirty="0" smtClean="0"/>
          </a:p>
          <a:p>
            <a:pPr eaLnBrk="1" hangingPunct="1"/>
            <a:endParaRPr lang="nl-BE" dirty="0" smtClean="0"/>
          </a:p>
          <a:p>
            <a:pPr eaLnBrk="1" hangingPunct="1">
              <a:buFontTx/>
              <a:buNone/>
            </a:pP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113831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l-BE" dirty="0" err="1" smtClean="0"/>
              <a:t>Advantages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the </a:t>
            </a:r>
            <a:r>
              <a:rPr lang="nl-BE" dirty="0" err="1" smtClean="0"/>
              <a:t>hospital</a:t>
            </a:r>
            <a:endParaRPr lang="nl-NL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 eaLnBrk="1" hangingPunct="1">
              <a:buFontTx/>
              <a:buChar char="-"/>
            </a:pPr>
            <a:r>
              <a:rPr lang="nl-BE" dirty="0" err="1" smtClean="0"/>
              <a:t>After</a:t>
            </a:r>
            <a:r>
              <a:rPr lang="nl-BE" dirty="0" smtClean="0"/>
              <a:t> </a:t>
            </a:r>
            <a:r>
              <a:rPr lang="nl-BE" dirty="0" err="1" smtClean="0"/>
              <a:t>graduation</a:t>
            </a:r>
            <a:r>
              <a:rPr lang="nl-BE" dirty="0" smtClean="0"/>
              <a:t> nurses </a:t>
            </a:r>
            <a:r>
              <a:rPr lang="nl-BE" dirty="0" err="1" smtClean="0"/>
              <a:t>will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incorporated</a:t>
            </a:r>
            <a:r>
              <a:rPr lang="nl-BE" dirty="0" smtClean="0"/>
              <a:t> </a:t>
            </a:r>
            <a:r>
              <a:rPr lang="nl-BE" dirty="0" err="1" smtClean="0"/>
              <a:t>sooner</a:t>
            </a:r>
            <a:endParaRPr lang="nl-BE" dirty="0" smtClean="0"/>
          </a:p>
          <a:p>
            <a:pPr marL="457200" indent="-457200" eaLnBrk="1" hangingPunct="1">
              <a:buFontTx/>
              <a:buChar char="-"/>
            </a:pPr>
            <a:r>
              <a:rPr lang="nl-BE" dirty="0" err="1" smtClean="0"/>
              <a:t>Students</a:t>
            </a:r>
            <a:r>
              <a:rPr lang="nl-BE" dirty="0" smtClean="0"/>
              <a:t> </a:t>
            </a:r>
            <a:r>
              <a:rPr lang="nl-BE" dirty="0" err="1" smtClean="0"/>
              <a:t>will</a:t>
            </a:r>
            <a:r>
              <a:rPr lang="nl-BE" dirty="0" smtClean="0"/>
              <a:t> get a new look in </a:t>
            </a:r>
            <a:r>
              <a:rPr lang="nl-BE" dirty="0" err="1" smtClean="0"/>
              <a:t>their</a:t>
            </a:r>
            <a:r>
              <a:rPr lang="nl-BE" dirty="0" smtClean="0"/>
              <a:t> </a:t>
            </a:r>
            <a:r>
              <a:rPr lang="nl-BE" dirty="0" err="1" smtClean="0"/>
              <a:t>own</a:t>
            </a:r>
            <a:r>
              <a:rPr lang="nl-BE" dirty="0" smtClean="0"/>
              <a:t> </a:t>
            </a:r>
            <a:r>
              <a:rPr lang="nl-BE" dirty="0" err="1" smtClean="0"/>
              <a:t>work</a:t>
            </a:r>
            <a:r>
              <a:rPr lang="nl-BE" dirty="0" smtClean="0"/>
              <a:t> </a:t>
            </a:r>
          </a:p>
          <a:p>
            <a:pPr marL="457200" indent="-457200">
              <a:buFontTx/>
              <a:buChar char="-"/>
            </a:pPr>
            <a:r>
              <a:rPr lang="en-US" dirty="0"/>
              <a:t>Mentors learn </a:t>
            </a:r>
            <a:r>
              <a:rPr lang="en-US" dirty="0" smtClean="0"/>
              <a:t>how to work attendant</a:t>
            </a:r>
            <a:endParaRPr lang="nl-BE" dirty="0" smtClean="0"/>
          </a:p>
          <a:p>
            <a:pPr marL="457200" indent="-457200" eaLnBrk="1" hangingPunct="1">
              <a:buFontTx/>
              <a:buChar char="-"/>
            </a:pPr>
            <a:r>
              <a:rPr lang="nl-BE" dirty="0" err="1" smtClean="0"/>
              <a:t>Create</a:t>
            </a:r>
            <a:r>
              <a:rPr lang="nl-BE" dirty="0" smtClean="0"/>
              <a:t> </a:t>
            </a:r>
            <a:r>
              <a:rPr lang="nl-BE" dirty="0" err="1" smtClean="0"/>
              <a:t>an</a:t>
            </a:r>
            <a:r>
              <a:rPr lang="nl-BE" dirty="0" smtClean="0"/>
              <a:t> </a:t>
            </a:r>
            <a:r>
              <a:rPr lang="nl-BE" dirty="0" err="1" smtClean="0"/>
              <a:t>enhanced</a:t>
            </a:r>
            <a:r>
              <a:rPr lang="nl-BE" dirty="0" smtClean="0"/>
              <a:t> cooperation </a:t>
            </a:r>
          </a:p>
        </p:txBody>
      </p:sp>
    </p:spTree>
    <p:extLst>
      <p:ext uri="{BB962C8B-B14F-4D97-AF65-F5344CB8AC3E}">
        <p14:creationId xmlns:p14="http://schemas.microsoft.com/office/powerpoint/2010/main" val="250710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Advantages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the student</a:t>
            </a:r>
            <a:endParaRPr lang="nl-NL" dirty="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indent="-457200">
              <a:buFontTx/>
              <a:buChar char="-"/>
            </a:pPr>
            <a:r>
              <a:rPr lang="en-US" dirty="0"/>
              <a:t>Higher learning efficiency </a:t>
            </a:r>
            <a:endParaRPr lang="en-US" dirty="0" smtClean="0"/>
          </a:p>
          <a:p>
            <a:pPr marL="457200" indent="-457200">
              <a:buFontTx/>
              <a:buChar char="-"/>
            </a:pPr>
            <a:r>
              <a:rPr lang="en-US" dirty="0"/>
              <a:t>B</a:t>
            </a:r>
            <a:r>
              <a:rPr lang="en-US" dirty="0" smtClean="0"/>
              <a:t>etter </a:t>
            </a:r>
            <a:r>
              <a:rPr lang="en-US" dirty="0"/>
              <a:t>integration </a:t>
            </a:r>
            <a:r>
              <a:rPr lang="en-US" dirty="0" smtClean="0"/>
              <a:t>of theory </a:t>
            </a:r>
            <a:r>
              <a:rPr lang="en-US" dirty="0"/>
              <a:t>and </a:t>
            </a:r>
            <a:r>
              <a:rPr lang="en-US" dirty="0" smtClean="0"/>
              <a:t>practice</a:t>
            </a:r>
          </a:p>
          <a:p>
            <a:pPr marL="457200" indent="-457200">
              <a:buFontTx/>
              <a:buChar char="-"/>
            </a:pPr>
            <a:r>
              <a:rPr lang="nl-BE" dirty="0" err="1" smtClean="0"/>
              <a:t>Increased</a:t>
            </a:r>
            <a:r>
              <a:rPr lang="nl-BE" dirty="0" smtClean="0"/>
              <a:t> </a:t>
            </a:r>
            <a:r>
              <a:rPr lang="nl-BE" dirty="0" err="1" smtClean="0"/>
              <a:t>motivation</a:t>
            </a:r>
            <a:endParaRPr lang="nl-BE" dirty="0" smtClean="0"/>
          </a:p>
          <a:p>
            <a:pPr marL="457200" indent="-457200">
              <a:buFontTx/>
              <a:buChar char="-"/>
            </a:pPr>
            <a:r>
              <a:rPr lang="en-US" dirty="0" smtClean="0"/>
              <a:t>Competence </a:t>
            </a:r>
            <a:r>
              <a:rPr lang="en-US" dirty="0"/>
              <a:t>development: </a:t>
            </a:r>
            <a:r>
              <a:rPr lang="en-US" dirty="0" smtClean="0"/>
              <a:t>organization</a:t>
            </a:r>
            <a:r>
              <a:rPr lang="en-US" dirty="0"/>
              <a:t>, </a:t>
            </a:r>
            <a:r>
              <a:rPr lang="en-US" dirty="0" smtClean="0"/>
              <a:t>taking initiative</a:t>
            </a:r>
            <a:r>
              <a:rPr lang="en-US" dirty="0"/>
              <a:t>, collaboration </a:t>
            </a:r>
            <a:r>
              <a:rPr lang="en-US" dirty="0" smtClean="0"/>
              <a:t>skills</a:t>
            </a:r>
          </a:p>
        </p:txBody>
      </p:sp>
    </p:spTree>
    <p:extLst>
      <p:ext uri="{BB962C8B-B14F-4D97-AF65-F5344CB8AC3E}">
        <p14:creationId xmlns:p14="http://schemas.microsoft.com/office/powerpoint/2010/main" val="90036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dirty="0" err="1" smtClean="0"/>
              <a:t>Role</a:t>
            </a:r>
            <a:r>
              <a:rPr lang="nl-BE" dirty="0" smtClean="0"/>
              <a:t> of the mentor</a:t>
            </a:r>
            <a:endParaRPr lang="nl-NL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r>
              <a:rPr lang="nl-BE" dirty="0" err="1" smtClean="0"/>
              <a:t>Letting</a:t>
            </a:r>
            <a:r>
              <a:rPr lang="nl-BE" dirty="0" smtClean="0"/>
              <a:t> go </a:t>
            </a:r>
            <a:r>
              <a:rPr lang="nl-BE" dirty="0" err="1" smtClean="0"/>
              <a:t>instead</a:t>
            </a:r>
            <a:r>
              <a:rPr lang="nl-BE" dirty="0" smtClean="0"/>
              <a:t> of </a:t>
            </a:r>
            <a:r>
              <a:rPr lang="nl-BE" dirty="0" err="1" smtClean="0"/>
              <a:t>performing</a:t>
            </a:r>
            <a:r>
              <a:rPr lang="nl-BE" dirty="0" smtClean="0"/>
              <a:t> </a:t>
            </a:r>
            <a:r>
              <a:rPr lang="nl-BE" dirty="0" err="1" smtClean="0"/>
              <a:t>actively</a:t>
            </a:r>
            <a:r>
              <a:rPr lang="nl-BE" dirty="0" smtClean="0"/>
              <a:t> </a:t>
            </a:r>
            <a:endParaRPr lang="nl-BE" dirty="0"/>
          </a:p>
          <a:p>
            <a:pPr marL="457200" indent="-457200">
              <a:buFontTx/>
              <a:buChar char="-"/>
            </a:pPr>
            <a:r>
              <a:rPr lang="nl-BE" dirty="0" smtClean="0"/>
              <a:t>Coaching</a:t>
            </a: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25062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4000" dirty="0" smtClean="0"/>
              <a:t>3. </a:t>
            </a:r>
            <a:r>
              <a:rPr lang="nl-BE" sz="4000" dirty="0" err="1" smtClean="0"/>
              <a:t>Preparations</a:t>
            </a:r>
            <a:r>
              <a:rPr lang="nl-BE" sz="4000" dirty="0" smtClean="0"/>
              <a:t> </a:t>
            </a:r>
            <a:r>
              <a:rPr lang="nl-BE" sz="4000" dirty="0" err="1" smtClean="0"/>
              <a:t>work</a:t>
            </a:r>
            <a:r>
              <a:rPr lang="nl-BE" sz="4000" dirty="0" smtClean="0"/>
              <a:t> </a:t>
            </a:r>
            <a:r>
              <a:rPr lang="nl-BE" sz="4000" dirty="0" err="1" smtClean="0"/>
              <a:t>place</a:t>
            </a:r>
            <a:r>
              <a:rPr lang="nl-BE" sz="4000" dirty="0" smtClean="0"/>
              <a:t> </a:t>
            </a:r>
            <a:r>
              <a:rPr lang="nl-BE" sz="4000" dirty="0" err="1" smtClean="0"/>
              <a:t>learning</a:t>
            </a:r>
            <a:endParaRPr lang="nl-NL" sz="400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25538"/>
            <a:ext cx="8893175" cy="5224631"/>
          </a:xfrm>
        </p:spPr>
        <p:txBody>
          <a:bodyPr>
            <a:normAutofit fontScale="85000" lnSpcReduction="20000"/>
          </a:bodyPr>
          <a:lstStyle/>
          <a:p>
            <a:r>
              <a:rPr lang="nl-NL" dirty="0" err="1" smtClean="0"/>
              <a:t>Choose</a:t>
            </a:r>
            <a:r>
              <a:rPr lang="nl-NL" dirty="0" smtClean="0"/>
              <a:t> </a:t>
            </a:r>
            <a:r>
              <a:rPr lang="nl-NL" dirty="0" err="1" smtClean="0"/>
              <a:t>nursing</a:t>
            </a:r>
            <a:r>
              <a:rPr lang="nl-NL" dirty="0" smtClean="0"/>
              <a:t> </a:t>
            </a:r>
            <a:r>
              <a:rPr lang="nl-NL" dirty="0" err="1" smtClean="0"/>
              <a:t>department</a:t>
            </a:r>
            <a:r>
              <a:rPr lang="nl-NL" dirty="0" smtClean="0"/>
              <a:t>: </a:t>
            </a:r>
          </a:p>
          <a:p>
            <a:pPr>
              <a:buFontTx/>
              <a:buNone/>
            </a:pPr>
            <a:r>
              <a:rPr lang="nl-NL" dirty="0" err="1" smtClean="0"/>
              <a:t>Geriatric</a:t>
            </a:r>
            <a:r>
              <a:rPr lang="nl-NL" dirty="0" smtClean="0"/>
              <a:t> </a:t>
            </a:r>
            <a:r>
              <a:rPr lang="nl-NL" dirty="0" err="1" smtClean="0"/>
              <a:t>ward</a:t>
            </a:r>
            <a:r>
              <a:rPr lang="nl-NL" dirty="0" smtClean="0"/>
              <a:t>: V1  - V3(AZ </a:t>
            </a:r>
            <a:r>
              <a:rPr lang="nl-NL" dirty="0" err="1" smtClean="0"/>
              <a:t>Nikolaas</a:t>
            </a:r>
            <a:r>
              <a:rPr lang="nl-NL" dirty="0" smtClean="0"/>
              <a:t> Sint-Niklaas)</a:t>
            </a:r>
          </a:p>
          <a:p>
            <a:pPr>
              <a:buFontTx/>
              <a:buNone/>
            </a:pPr>
            <a:r>
              <a:rPr lang="nl-NL" dirty="0" err="1" smtClean="0"/>
              <a:t>Nursing</a:t>
            </a:r>
            <a:r>
              <a:rPr lang="nl-NL" dirty="0" smtClean="0"/>
              <a:t> home “De </a:t>
            </a:r>
            <a:r>
              <a:rPr lang="nl-NL" dirty="0" err="1" smtClean="0"/>
              <a:t>spoele</a:t>
            </a:r>
            <a:r>
              <a:rPr lang="nl-NL" dirty="0" smtClean="0"/>
              <a:t>” </a:t>
            </a:r>
          </a:p>
          <a:p>
            <a:pPr>
              <a:buFontTx/>
              <a:buNone/>
            </a:pPr>
            <a:endParaRPr lang="nl-NL" sz="1400" dirty="0" smtClean="0"/>
          </a:p>
          <a:p>
            <a:r>
              <a:rPr lang="nl-NL" dirty="0" err="1" smtClean="0"/>
              <a:t>Preparatory</a:t>
            </a:r>
            <a:r>
              <a:rPr lang="nl-NL" dirty="0" smtClean="0"/>
              <a:t> meetings </a:t>
            </a:r>
            <a:r>
              <a:rPr lang="nl-NL" sz="2000" dirty="0" smtClean="0"/>
              <a:t>AZ </a:t>
            </a:r>
            <a:r>
              <a:rPr lang="nl-NL" sz="2000" dirty="0" err="1" smtClean="0"/>
              <a:t>Nikolaas</a:t>
            </a:r>
            <a:r>
              <a:rPr lang="nl-NL" sz="2000" dirty="0" smtClean="0"/>
              <a:t> – </a:t>
            </a:r>
            <a:r>
              <a:rPr lang="nl-NL" sz="2000" dirty="0" err="1" smtClean="0"/>
              <a:t>Odisee</a:t>
            </a:r>
            <a:r>
              <a:rPr lang="nl-NL" sz="2000" dirty="0" smtClean="0"/>
              <a:t> or AZ </a:t>
            </a:r>
            <a:r>
              <a:rPr lang="nl-NL" sz="2000" dirty="0" err="1" smtClean="0"/>
              <a:t>Nikolaas</a:t>
            </a:r>
            <a:r>
              <a:rPr lang="nl-NL" sz="2000" dirty="0" smtClean="0"/>
              <a:t> – WZC “De </a:t>
            </a:r>
            <a:r>
              <a:rPr lang="nl-NL" sz="2000" dirty="0" err="1" smtClean="0"/>
              <a:t>spoele</a:t>
            </a:r>
            <a:r>
              <a:rPr lang="nl-NL" sz="2000" dirty="0" smtClean="0"/>
              <a:t>”</a:t>
            </a:r>
          </a:p>
          <a:p>
            <a:pPr lvl="1"/>
            <a:r>
              <a:rPr lang="en-US" dirty="0" smtClean="0"/>
              <a:t>Explain </a:t>
            </a:r>
            <a:r>
              <a:rPr lang="en-US" dirty="0" smtClean="0"/>
              <a:t>or clarify the different roles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ractical </a:t>
            </a:r>
            <a:r>
              <a:rPr lang="en-US" dirty="0"/>
              <a:t>agreements </a:t>
            </a:r>
            <a:endParaRPr lang="en-US" dirty="0" smtClean="0"/>
          </a:p>
          <a:p>
            <a:pPr lvl="1"/>
            <a:r>
              <a:rPr lang="en-US" dirty="0"/>
              <a:t>O</a:t>
            </a:r>
            <a:r>
              <a:rPr lang="en-US" dirty="0" smtClean="0"/>
              <a:t>rganization of care e.g</a:t>
            </a:r>
            <a:r>
              <a:rPr lang="en-US" dirty="0"/>
              <a:t>. briefing </a:t>
            </a:r>
            <a:endParaRPr lang="en-US" dirty="0" smtClean="0"/>
          </a:p>
          <a:p>
            <a:pPr lvl="1"/>
            <a:r>
              <a:rPr lang="en-US" dirty="0" smtClean="0"/>
              <a:t>Edit </a:t>
            </a:r>
            <a:r>
              <a:rPr lang="en-US" dirty="0" smtClean="0"/>
              <a:t>preparation </a:t>
            </a:r>
            <a:r>
              <a:rPr lang="en-US" dirty="0"/>
              <a:t>week </a:t>
            </a:r>
            <a:r>
              <a:rPr lang="en-US" dirty="0" smtClean="0"/>
              <a:t>for the students </a:t>
            </a:r>
          </a:p>
          <a:p>
            <a:pPr lvl="1"/>
            <a:r>
              <a:rPr lang="en-US" dirty="0" smtClean="0"/>
              <a:t>Coaching </a:t>
            </a:r>
            <a:r>
              <a:rPr lang="en-US" dirty="0"/>
              <a:t>nurses </a:t>
            </a:r>
            <a:endParaRPr lang="en-US" dirty="0" smtClean="0"/>
          </a:p>
          <a:p>
            <a:pPr lvl="1"/>
            <a:r>
              <a:rPr lang="en-US" dirty="0" smtClean="0"/>
              <a:t>Edit a list of technical </a:t>
            </a:r>
            <a:r>
              <a:rPr lang="en-US" dirty="0"/>
              <a:t>nursing </a:t>
            </a:r>
            <a:r>
              <a:rPr lang="en-US" dirty="0" smtClean="0"/>
              <a:t>skills</a:t>
            </a:r>
          </a:p>
          <a:p>
            <a:pPr lvl="1"/>
            <a:r>
              <a:rPr lang="en-US" dirty="0" smtClean="0"/>
              <a:t>Evaluation student </a:t>
            </a:r>
          </a:p>
          <a:p>
            <a:pPr lvl="1"/>
            <a:r>
              <a:rPr lang="en-US" dirty="0" smtClean="0"/>
              <a:t>Evaluation nursing team</a:t>
            </a:r>
          </a:p>
          <a:p>
            <a:pPr lvl="1"/>
            <a:r>
              <a:rPr lang="en-US" dirty="0" smtClean="0"/>
              <a:t>Nurses and students have to fill in a survey</a:t>
            </a:r>
            <a:endParaRPr lang="nl-NL" dirty="0" smtClean="0"/>
          </a:p>
          <a:p>
            <a:pPr lvl="1"/>
            <a:endParaRPr lang="nl-NL" dirty="0" smtClean="0"/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169122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Preparations</a:t>
            </a:r>
            <a:r>
              <a:rPr lang="nl-BE" dirty="0" smtClean="0"/>
              <a:t> </a:t>
            </a:r>
            <a:endParaRPr lang="nl-NL" dirty="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5480" y="793410"/>
            <a:ext cx="8713788" cy="592931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nl-BE" dirty="0" smtClean="0"/>
          </a:p>
          <a:p>
            <a:pPr>
              <a:lnSpc>
                <a:spcPct val="90000"/>
              </a:lnSpc>
            </a:pPr>
            <a:r>
              <a:rPr lang="nl-BE" dirty="0" err="1" smtClean="0"/>
              <a:t>Role</a:t>
            </a:r>
            <a:r>
              <a:rPr lang="nl-BE" dirty="0" smtClean="0"/>
              <a:t> student/nurse/teacher</a:t>
            </a:r>
          </a:p>
          <a:p>
            <a:pPr>
              <a:lnSpc>
                <a:spcPct val="90000"/>
              </a:lnSpc>
              <a:buFontTx/>
              <a:buNone/>
            </a:pPr>
            <a:endParaRPr lang="nl-BE" sz="900" dirty="0" smtClean="0"/>
          </a:p>
          <a:p>
            <a:pPr lvl="1">
              <a:lnSpc>
                <a:spcPct val="90000"/>
              </a:lnSpc>
            </a:pPr>
            <a:r>
              <a:rPr lang="nl-BE" sz="2400" dirty="0" smtClean="0"/>
              <a:t>Student</a:t>
            </a:r>
          </a:p>
          <a:p>
            <a:pPr lvl="2">
              <a:lnSpc>
                <a:spcPct val="90000"/>
              </a:lnSpc>
            </a:pPr>
            <a:r>
              <a:rPr lang="nl-BE" sz="2000" dirty="0" err="1" smtClean="0"/>
              <a:t>Responsibility</a:t>
            </a:r>
            <a:r>
              <a:rPr lang="nl-BE" sz="2000" dirty="0" smtClean="0"/>
              <a:t> </a:t>
            </a:r>
            <a:r>
              <a:rPr lang="nl-BE" sz="2000" dirty="0" err="1" smtClean="0"/>
              <a:t>total</a:t>
            </a:r>
            <a:r>
              <a:rPr lang="nl-BE" sz="2000" dirty="0" smtClean="0"/>
              <a:t> </a:t>
            </a:r>
            <a:r>
              <a:rPr lang="nl-BE" sz="2000" dirty="0" err="1" smtClean="0"/>
              <a:t>patient</a:t>
            </a:r>
            <a:r>
              <a:rPr lang="nl-BE" sz="2000" dirty="0" smtClean="0"/>
              <a:t> care </a:t>
            </a:r>
          </a:p>
          <a:p>
            <a:pPr lvl="2">
              <a:lnSpc>
                <a:spcPct val="90000"/>
              </a:lnSpc>
              <a:buFontTx/>
              <a:buNone/>
            </a:pPr>
            <a:endParaRPr lang="nl-BE" sz="1400" dirty="0" smtClean="0"/>
          </a:p>
          <a:p>
            <a:pPr lvl="1">
              <a:lnSpc>
                <a:spcPct val="90000"/>
              </a:lnSpc>
            </a:pPr>
            <a:r>
              <a:rPr lang="nl-BE" sz="2400" dirty="0" smtClean="0"/>
              <a:t>Student-</a:t>
            </a:r>
            <a:r>
              <a:rPr lang="nl-BE" sz="2400" dirty="0" err="1" smtClean="0"/>
              <a:t>head</a:t>
            </a:r>
            <a:r>
              <a:rPr lang="nl-BE" sz="2400" dirty="0" smtClean="0"/>
              <a:t>  nurse or chief nurse</a:t>
            </a:r>
          </a:p>
          <a:p>
            <a:pPr lvl="2">
              <a:lnSpc>
                <a:spcPct val="90000"/>
              </a:lnSpc>
            </a:pPr>
            <a:r>
              <a:rPr lang="nl-BE" sz="2000" dirty="0" smtClean="0"/>
              <a:t>Point of contact </a:t>
            </a:r>
            <a:r>
              <a:rPr lang="nl-BE" sz="2000" dirty="0" err="1" smtClean="0"/>
              <a:t>for</a:t>
            </a:r>
            <a:r>
              <a:rPr lang="nl-BE" sz="2000" dirty="0" smtClean="0"/>
              <a:t> the </a:t>
            </a:r>
            <a:r>
              <a:rPr lang="nl-BE" sz="2000" dirty="0" err="1" smtClean="0"/>
              <a:t>multidisciplinary</a:t>
            </a:r>
            <a:r>
              <a:rPr lang="nl-BE" sz="2000" dirty="0" smtClean="0"/>
              <a:t> team</a:t>
            </a:r>
          </a:p>
          <a:p>
            <a:pPr lvl="2">
              <a:lnSpc>
                <a:spcPct val="90000"/>
              </a:lnSpc>
            </a:pPr>
            <a:r>
              <a:rPr lang="nl-BE" sz="2000" dirty="0" smtClean="0"/>
              <a:t>Making the </a:t>
            </a:r>
            <a:r>
              <a:rPr lang="nl-BE" sz="2000" dirty="0" err="1" smtClean="0"/>
              <a:t>timetables</a:t>
            </a:r>
            <a:endParaRPr lang="nl-BE" sz="2000" dirty="0" smtClean="0"/>
          </a:p>
          <a:p>
            <a:pPr lvl="2">
              <a:lnSpc>
                <a:spcPct val="90000"/>
              </a:lnSpc>
            </a:pPr>
            <a:r>
              <a:rPr lang="nl-BE" sz="2000" dirty="0" smtClean="0"/>
              <a:t>Practical </a:t>
            </a:r>
            <a:r>
              <a:rPr lang="nl-BE" sz="2000" dirty="0" err="1" smtClean="0"/>
              <a:t>organization</a:t>
            </a:r>
            <a:endParaRPr lang="nl-BE" dirty="0" smtClean="0"/>
          </a:p>
          <a:p>
            <a:pPr>
              <a:lnSpc>
                <a:spcPct val="90000"/>
              </a:lnSpc>
            </a:pPr>
            <a:endParaRPr lang="nl-BE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nl-BE" dirty="0" smtClean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nl-NL" sz="2800" dirty="0" smtClean="0"/>
          </a:p>
        </p:txBody>
      </p:sp>
      <p:pic>
        <p:nvPicPr>
          <p:cNvPr id="5125" name="Picture 6" descr="SDC109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245" y="3678222"/>
            <a:ext cx="4058023" cy="3044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78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Preparations</a:t>
            </a:r>
            <a:endParaRPr lang="nl-NL" dirty="0" smtClean="0"/>
          </a:p>
        </p:txBody>
      </p:sp>
      <p:sp>
        <p:nvSpPr>
          <p:cNvPr id="614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BE" sz="2400" dirty="0" smtClean="0"/>
              <a:t>Nurses</a:t>
            </a:r>
          </a:p>
          <a:p>
            <a:pPr lvl="2"/>
            <a:r>
              <a:rPr lang="nl-BE" sz="2000" dirty="0" err="1" smtClean="0"/>
              <a:t>Final</a:t>
            </a:r>
            <a:r>
              <a:rPr lang="nl-BE" sz="2000" dirty="0" smtClean="0"/>
              <a:t> </a:t>
            </a:r>
            <a:r>
              <a:rPr lang="nl-BE" sz="2000" dirty="0" err="1" smtClean="0"/>
              <a:t>responsibility</a:t>
            </a:r>
            <a:r>
              <a:rPr lang="nl-BE" sz="2000" dirty="0" smtClean="0"/>
              <a:t> of the </a:t>
            </a:r>
            <a:r>
              <a:rPr lang="nl-BE" sz="2000" dirty="0" err="1" smtClean="0"/>
              <a:t>caring</a:t>
            </a:r>
            <a:r>
              <a:rPr lang="nl-BE" sz="2000" dirty="0" smtClean="0"/>
              <a:t> proces</a:t>
            </a:r>
          </a:p>
          <a:p>
            <a:pPr lvl="2"/>
            <a:r>
              <a:rPr lang="nl-BE" sz="2000" dirty="0" err="1" smtClean="0"/>
              <a:t>Give</a:t>
            </a:r>
            <a:r>
              <a:rPr lang="nl-BE" sz="2000" dirty="0" smtClean="0"/>
              <a:t> feedback </a:t>
            </a:r>
            <a:r>
              <a:rPr lang="nl-BE" sz="2000" dirty="0" err="1" smtClean="0"/>
              <a:t>to</a:t>
            </a:r>
            <a:r>
              <a:rPr lang="nl-BE" sz="2000" dirty="0" smtClean="0"/>
              <a:t> the </a:t>
            </a:r>
            <a:r>
              <a:rPr lang="nl-BE" sz="2000" dirty="0" err="1" smtClean="0"/>
              <a:t>students</a:t>
            </a:r>
            <a:endParaRPr lang="nl-BE" sz="2000" dirty="0" smtClean="0"/>
          </a:p>
          <a:p>
            <a:pPr lvl="1">
              <a:buFontTx/>
              <a:buNone/>
            </a:pPr>
            <a:endParaRPr lang="nl-BE" sz="1200" dirty="0" smtClean="0"/>
          </a:p>
          <a:p>
            <a:pPr lvl="1">
              <a:buFontTx/>
              <a:buChar char="-"/>
            </a:pPr>
            <a:r>
              <a:rPr lang="nl-BE" sz="2400" dirty="0" smtClean="0"/>
              <a:t>Teacher</a:t>
            </a:r>
          </a:p>
          <a:p>
            <a:pPr lvl="2"/>
            <a:r>
              <a:rPr lang="nl-BE" sz="2000" dirty="0" err="1" smtClean="0"/>
              <a:t>Final</a:t>
            </a:r>
            <a:r>
              <a:rPr lang="nl-BE" sz="2000" dirty="0" smtClean="0"/>
              <a:t> </a:t>
            </a:r>
            <a:r>
              <a:rPr lang="nl-BE" sz="2000" dirty="0" err="1" smtClean="0"/>
              <a:t>responsibility</a:t>
            </a:r>
            <a:r>
              <a:rPr lang="nl-BE" sz="2000" dirty="0" smtClean="0"/>
              <a:t> of the </a:t>
            </a:r>
            <a:r>
              <a:rPr lang="nl-BE" sz="2000" dirty="0" err="1" smtClean="0"/>
              <a:t>learning</a:t>
            </a:r>
            <a:r>
              <a:rPr lang="nl-BE" sz="2000" dirty="0" smtClean="0"/>
              <a:t> proces</a:t>
            </a:r>
          </a:p>
          <a:p>
            <a:pPr lvl="2"/>
            <a:r>
              <a:rPr lang="nl-BE" sz="2000" dirty="0" smtClean="0"/>
              <a:t>Evaluation of the </a:t>
            </a:r>
            <a:r>
              <a:rPr lang="nl-BE" sz="2000" dirty="0" err="1" smtClean="0"/>
              <a:t>students</a:t>
            </a:r>
            <a:endParaRPr lang="nl-BE" sz="2000" dirty="0" smtClean="0"/>
          </a:p>
          <a:p>
            <a:pPr lvl="2">
              <a:buFontTx/>
              <a:buChar char="-"/>
            </a:pPr>
            <a:endParaRPr lang="nl-BE" sz="2000" dirty="0" smtClean="0"/>
          </a:p>
          <a:p>
            <a:endParaRPr lang="nl-NL" dirty="0" smtClean="0"/>
          </a:p>
        </p:txBody>
      </p:sp>
      <p:pic>
        <p:nvPicPr>
          <p:cNvPr id="6148" name="Picture 6" descr="SDC109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384" y="3933056"/>
            <a:ext cx="3744416" cy="28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046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Preparations</a:t>
            </a:r>
            <a:endParaRPr lang="nl-NL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 err="1" smtClean="0"/>
              <a:t>Preparations</a:t>
            </a:r>
            <a:r>
              <a:rPr lang="nl-BE" dirty="0" smtClean="0"/>
              <a:t> nurses</a:t>
            </a:r>
          </a:p>
          <a:p>
            <a:pPr lvl="2"/>
            <a:r>
              <a:rPr lang="nl-BE" dirty="0" smtClean="0"/>
              <a:t>Information </a:t>
            </a:r>
            <a:r>
              <a:rPr lang="nl-BE" dirty="0" err="1" smtClean="0"/>
              <a:t>session</a:t>
            </a:r>
            <a:endParaRPr lang="nl-BE" dirty="0" smtClean="0"/>
          </a:p>
          <a:p>
            <a:pPr lvl="2"/>
            <a:r>
              <a:rPr lang="nl-BE" dirty="0" smtClean="0"/>
              <a:t>Coaching: </a:t>
            </a:r>
            <a:r>
              <a:rPr lang="nl-BE" dirty="0" err="1"/>
              <a:t>situational</a:t>
            </a:r>
            <a:r>
              <a:rPr lang="nl-BE" dirty="0"/>
              <a:t> </a:t>
            </a:r>
            <a:r>
              <a:rPr lang="nl-BE" dirty="0" err="1"/>
              <a:t>leadership</a:t>
            </a:r>
            <a:endParaRPr lang="nl-BE" dirty="0" smtClean="0"/>
          </a:p>
          <a:p>
            <a:pPr lvl="2"/>
            <a:r>
              <a:rPr lang="nl-BE" dirty="0" err="1" smtClean="0"/>
              <a:t>Giving</a:t>
            </a:r>
            <a:r>
              <a:rPr lang="nl-BE" dirty="0" smtClean="0"/>
              <a:t> feedback</a:t>
            </a:r>
          </a:p>
          <a:p>
            <a:r>
              <a:rPr lang="nl-BE" dirty="0" err="1" smtClean="0"/>
              <a:t>Preparations</a:t>
            </a:r>
            <a:r>
              <a:rPr lang="nl-BE" dirty="0" smtClean="0"/>
              <a:t> </a:t>
            </a:r>
            <a:r>
              <a:rPr lang="nl-BE" dirty="0" err="1" smtClean="0"/>
              <a:t>other</a:t>
            </a:r>
            <a:r>
              <a:rPr lang="nl-BE" dirty="0" smtClean="0"/>
              <a:t> </a:t>
            </a:r>
            <a:r>
              <a:rPr lang="nl-BE" dirty="0" err="1" smtClean="0"/>
              <a:t>aid</a:t>
            </a:r>
            <a:r>
              <a:rPr lang="nl-BE" dirty="0" smtClean="0"/>
              <a:t> </a:t>
            </a:r>
            <a:r>
              <a:rPr lang="nl-BE" dirty="0" err="1" smtClean="0"/>
              <a:t>workers</a:t>
            </a:r>
            <a:endParaRPr lang="nl-BE" dirty="0" smtClean="0"/>
          </a:p>
          <a:p>
            <a:pPr lvl="2"/>
            <a:r>
              <a:rPr lang="nl-BE" dirty="0" smtClean="0"/>
              <a:t>Information </a:t>
            </a:r>
            <a:r>
              <a:rPr lang="nl-BE" dirty="0" err="1" smtClean="0"/>
              <a:t>session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doctors</a:t>
            </a:r>
          </a:p>
          <a:p>
            <a:pPr lvl="2"/>
            <a:r>
              <a:rPr lang="nl-BE" dirty="0" err="1" smtClean="0"/>
              <a:t>Informing</a:t>
            </a:r>
            <a:r>
              <a:rPr lang="nl-BE" dirty="0" smtClean="0"/>
              <a:t> </a:t>
            </a:r>
            <a:r>
              <a:rPr lang="nl-BE" dirty="0" err="1" smtClean="0"/>
              <a:t>logisticians</a:t>
            </a:r>
            <a:r>
              <a:rPr lang="nl-BE" dirty="0" smtClean="0"/>
              <a:t>, </a:t>
            </a:r>
            <a:r>
              <a:rPr lang="nl-BE" dirty="0" err="1" smtClean="0"/>
              <a:t>physiotherapists</a:t>
            </a:r>
            <a:r>
              <a:rPr lang="nl-BE" dirty="0" smtClean="0"/>
              <a:t>, </a:t>
            </a:r>
            <a:r>
              <a:rPr lang="nl-BE" dirty="0" err="1"/>
              <a:t>occupational</a:t>
            </a:r>
            <a:r>
              <a:rPr lang="nl-BE" dirty="0"/>
              <a:t> </a:t>
            </a:r>
            <a:r>
              <a:rPr lang="nl-BE" dirty="0" err="1" smtClean="0"/>
              <a:t>therapists</a:t>
            </a:r>
            <a:r>
              <a:rPr lang="nl-BE" dirty="0" smtClean="0"/>
              <a:t>, </a:t>
            </a:r>
            <a:r>
              <a:rPr lang="nl-BE" dirty="0" err="1" smtClean="0"/>
              <a:t>psychologist</a:t>
            </a:r>
            <a:endParaRPr lang="nl-BE" dirty="0" smtClean="0"/>
          </a:p>
          <a:p>
            <a:pPr lvl="2"/>
            <a:r>
              <a:rPr lang="nl-BE" dirty="0" err="1" smtClean="0"/>
              <a:t>Informing</a:t>
            </a:r>
            <a:r>
              <a:rPr lang="nl-BE" dirty="0" smtClean="0"/>
              <a:t> </a:t>
            </a:r>
            <a:r>
              <a:rPr lang="nl-BE" dirty="0" err="1" smtClean="0"/>
              <a:t>other</a:t>
            </a:r>
            <a:r>
              <a:rPr lang="nl-BE" dirty="0" smtClean="0"/>
              <a:t> </a:t>
            </a:r>
            <a:r>
              <a:rPr lang="nl-BE" dirty="0" err="1" smtClean="0"/>
              <a:t>head</a:t>
            </a:r>
            <a:r>
              <a:rPr lang="nl-BE" dirty="0" smtClean="0"/>
              <a:t> nurses on the </a:t>
            </a:r>
            <a:r>
              <a:rPr lang="nl-BE" dirty="0" err="1" smtClean="0"/>
              <a:t>heads</a:t>
            </a:r>
            <a:r>
              <a:rPr lang="nl-BE" dirty="0" smtClean="0"/>
              <a:t> meeting</a:t>
            </a:r>
          </a:p>
          <a:p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408751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Preparations</a:t>
            </a:r>
            <a:r>
              <a:rPr lang="nl-BE" dirty="0" smtClean="0"/>
              <a:t>: practical</a:t>
            </a:r>
          </a:p>
        </p:txBody>
      </p:sp>
      <p:sp>
        <p:nvSpPr>
          <p:cNvPr id="8195" name="Tijdelijke aanduiding voor inhoud 2"/>
          <p:cNvSpPr>
            <a:spLocks noGrp="1"/>
          </p:cNvSpPr>
          <p:nvPr>
            <p:ph idx="1"/>
          </p:nvPr>
        </p:nvSpPr>
        <p:spPr>
          <a:xfrm>
            <a:off x="250825" y="1052512"/>
            <a:ext cx="8713788" cy="5769483"/>
          </a:xfrm>
        </p:spPr>
        <p:txBody>
          <a:bodyPr>
            <a:normAutofit fontScale="70000" lnSpcReduction="20000"/>
          </a:bodyPr>
          <a:lstStyle/>
          <a:p>
            <a:r>
              <a:rPr lang="nl-BE" sz="3600" dirty="0" err="1"/>
              <a:t>I</a:t>
            </a:r>
            <a:r>
              <a:rPr lang="nl-BE" sz="3600" dirty="0" err="1" smtClean="0"/>
              <a:t>nternship</a:t>
            </a:r>
            <a:r>
              <a:rPr lang="nl-BE" sz="3600" dirty="0" smtClean="0"/>
              <a:t>: </a:t>
            </a:r>
            <a:r>
              <a:rPr lang="nl-BE" sz="3600" dirty="0"/>
              <a:t>5 </a:t>
            </a:r>
            <a:r>
              <a:rPr lang="nl-BE" sz="3600" dirty="0" smtClean="0"/>
              <a:t>weeks</a:t>
            </a:r>
            <a:endParaRPr lang="nl-BE" sz="3600" dirty="0"/>
          </a:p>
          <a:p>
            <a:pPr lvl="1"/>
            <a:r>
              <a:rPr lang="nl-BE" sz="3600" dirty="0" err="1" smtClean="0"/>
              <a:t>Third</a:t>
            </a:r>
            <a:r>
              <a:rPr lang="nl-BE" sz="3600" dirty="0" smtClean="0"/>
              <a:t> </a:t>
            </a:r>
            <a:r>
              <a:rPr lang="nl-BE" sz="3600" dirty="0" err="1" smtClean="0"/>
              <a:t>year</a:t>
            </a:r>
            <a:r>
              <a:rPr lang="nl-BE" sz="3600" dirty="0" smtClean="0"/>
              <a:t> </a:t>
            </a:r>
            <a:r>
              <a:rPr lang="nl-BE" sz="3600" dirty="0" err="1" smtClean="0"/>
              <a:t>students</a:t>
            </a:r>
            <a:r>
              <a:rPr lang="nl-BE" sz="3600" dirty="0" smtClean="0"/>
              <a:t> </a:t>
            </a:r>
            <a:r>
              <a:rPr lang="nl-BE" sz="3600" dirty="0" smtClean="0"/>
              <a:t>option </a:t>
            </a:r>
            <a:r>
              <a:rPr lang="nl-BE" sz="3600" dirty="0" err="1" smtClean="0"/>
              <a:t>hospital</a:t>
            </a:r>
            <a:r>
              <a:rPr lang="nl-BE" sz="3600" dirty="0" smtClean="0"/>
              <a:t> </a:t>
            </a:r>
            <a:r>
              <a:rPr lang="nl-BE" sz="3600" dirty="0" err="1" smtClean="0"/>
              <a:t>nursing</a:t>
            </a:r>
            <a:r>
              <a:rPr lang="nl-BE" sz="3600" dirty="0" smtClean="0"/>
              <a:t> (</a:t>
            </a:r>
            <a:r>
              <a:rPr lang="nl-BE" sz="3600" dirty="0" err="1" smtClean="0"/>
              <a:t>entire</a:t>
            </a:r>
            <a:r>
              <a:rPr lang="nl-BE" sz="3600" dirty="0" smtClean="0"/>
              <a:t> </a:t>
            </a:r>
            <a:r>
              <a:rPr lang="nl-BE" sz="3600" dirty="0" err="1" smtClean="0"/>
              <a:t>department</a:t>
            </a:r>
            <a:r>
              <a:rPr lang="nl-BE" sz="3600" dirty="0" smtClean="0"/>
              <a:t>)</a:t>
            </a:r>
            <a:endParaRPr lang="nl-BE" sz="3600" dirty="0"/>
          </a:p>
          <a:p>
            <a:r>
              <a:rPr lang="nl-BE" sz="3600" dirty="0" err="1" smtClean="0"/>
              <a:t>Division</a:t>
            </a:r>
            <a:r>
              <a:rPr lang="nl-BE" sz="3600" dirty="0" smtClean="0"/>
              <a:t> of </a:t>
            </a:r>
            <a:r>
              <a:rPr lang="nl-BE" sz="3600" dirty="0" err="1" smtClean="0"/>
              <a:t>labour</a:t>
            </a:r>
            <a:r>
              <a:rPr lang="nl-BE" sz="3600" dirty="0" smtClean="0"/>
              <a:t> (</a:t>
            </a:r>
            <a:r>
              <a:rPr lang="nl-BE" sz="3600" b="1" dirty="0" err="1" smtClean="0"/>
              <a:t>students</a:t>
            </a:r>
            <a:r>
              <a:rPr lang="nl-BE" sz="3600" b="1" dirty="0" smtClean="0"/>
              <a:t>) (</a:t>
            </a:r>
            <a:r>
              <a:rPr lang="nl-BE" sz="3600" dirty="0" err="1" smtClean="0"/>
              <a:t>example</a:t>
            </a:r>
            <a:r>
              <a:rPr lang="nl-BE" sz="3600" b="1" dirty="0" smtClean="0"/>
              <a:t>):</a:t>
            </a:r>
            <a:endParaRPr lang="nl-BE" sz="3600" b="1" dirty="0"/>
          </a:p>
          <a:p>
            <a:pPr lvl="2"/>
            <a:r>
              <a:rPr lang="nl-BE" sz="3600" dirty="0"/>
              <a:t>4 à 5 </a:t>
            </a:r>
            <a:r>
              <a:rPr lang="nl-BE" sz="3600" dirty="0" err="1" smtClean="0"/>
              <a:t>early</a:t>
            </a:r>
            <a:r>
              <a:rPr lang="nl-BE" sz="3600" dirty="0" smtClean="0"/>
              <a:t> shift</a:t>
            </a:r>
            <a:endParaRPr lang="nl-BE" sz="3600" dirty="0"/>
          </a:p>
          <a:p>
            <a:pPr lvl="2"/>
            <a:r>
              <a:rPr lang="nl-BE" sz="3600" dirty="0"/>
              <a:t>1 </a:t>
            </a:r>
            <a:r>
              <a:rPr lang="nl-BE" sz="3600" dirty="0" err="1" smtClean="0"/>
              <a:t>day</a:t>
            </a:r>
            <a:r>
              <a:rPr lang="nl-BE" sz="3600" dirty="0" smtClean="0"/>
              <a:t> shift </a:t>
            </a:r>
            <a:r>
              <a:rPr lang="nl-BE" sz="3600" dirty="0"/>
              <a:t>(</a:t>
            </a:r>
            <a:r>
              <a:rPr lang="nl-BE" sz="3600" dirty="0" smtClean="0"/>
              <a:t>student-</a:t>
            </a:r>
            <a:r>
              <a:rPr lang="nl-BE" sz="3600" dirty="0" err="1" smtClean="0"/>
              <a:t>head</a:t>
            </a:r>
            <a:r>
              <a:rPr lang="nl-BE" sz="3600" dirty="0" smtClean="0"/>
              <a:t> nurse)</a:t>
            </a:r>
            <a:endParaRPr lang="nl-BE" sz="3600" dirty="0"/>
          </a:p>
          <a:p>
            <a:pPr lvl="2"/>
            <a:r>
              <a:rPr lang="nl-BE" sz="3600" dirty="0"/>
              <a:t>3 </a:t>
            </a:r>
            <a:r>
              <a:rPr lang="nl-BE" sz="3600" dirty="0" smtClean="0"/>
              <a:t>late shift</a:t>
            </a:r>
            <a:endParaRPr lang="nl-BE" sz="3600" dirty="0"/>
          </a:p>
          <a:p>
            <a:pPr lvl="2"/>
            <a:r>
              <a:rPr lang="nl-BE" sz="3600" dirty="0"/>
              <a:t>1 </a:t>
            </a:r>
            <a:r>
              <a:rPr lang="nl-BE" sz="3600" dirty="0" err="1" smtClean="0"/>
              <a:t>night</a:t>
            </a:r>
            <a:r>
              <a:rPr lang="nl-BE" sz="3600" dirty="0" smtClean="0"/>
              <a:t> shift</a:t>
            </a:r>
            <a:endParaRPr lang="nl-BE" sz="3600" dirty="0"/>
          </a:p>
          <a:p>
            <a:pPr lvl="1"/>
            <a:r>
              <a:rPr lang="nl-BE" sz="3600" dirty="0"/>
              <a:t>38 </a:t>
            </a:r>
            <a:r>
              <a:rPr lang="nl-BE" sz="3600" dirty="0" err="1" smtClean="0"/>
              <a:t>hours</a:t>
            </a:r>
            <a:r>
              <a:rPr lang="nl-BE" sz="3600" dirty="0" smtClean="0"/>
              <a:t> </a:t>
            </a:r>
            <a:r>
              <a:rPr lang="nl-BE" sz="3600" dirty="0"/>
              <a:t>per week</a:t>
            </a:r>
          </a:p>
          <a:p>
            <a:pPr lvl="1"/>
            <a:r>
              <a:rPr lang="nl-BE" sz="3600" dirty="0"/>
              <a:t>Briefing</a:t>
            </a:r>
          </a:p>
          <a:p>
            <a:pPr lvl="1"/>
            <a:r>
              <a:rPr lang="nl-BE" sz="3600" dirty="0" err="1" smtClean="0"/>
              <a:t>Amount</a:t>
            </a:r>
            <a:r>
              <a:rPr lang="nl-BE" sz="3600" dirty="0" smtClean="0"/>
              <a:t> of nurses :</a:t>
            </a:r>
            <a:endParaRPr lang="nl-BE" sz="3600" dirty="0"/>
          </a:p>
          <a:p>
            <a:pPr lvl="2"/>
            <a:r>
              <a:rPr lang="nl-BE" sz="3600" dirty="0"/>
              <a:t>4 </a:t>
            </a:r>
            <a:r>
              <a:rPr lang="nl-BE" sz="3600" dirty="0" smtClean="0"/>
              <a:t>nurses </a:t>
            </a:r>
            <a:r>
              <a:rPr lang="nl-BE" sz="3600" dirty="0" err="1" smtClean="0"/>
              <a:t>with</a:t>
            </a:r>
            <a:r>
              <a:rPr lang="nl-BE" sz="3600" dirty="0" smtClean="0"/>
              <a:t> the </a:t>
            </a:r>
            <a:r>
              <a:rPr lang="nl-BE" sz="3600" dirty="0" err="1" smtClean="0"/>
              <a:t>early</a:t>
            </a:r>
            <a:r>
              <a:rPr lang="nl-BE" sz="3600" dirty="0" smtClean="0"/>
              <a:t> shift</a:t>
            </a:r>
            <a:endParaRPr lang="nl-BE" sz="3600" dirty="0"/>
          </a:p>
          <a:p>
            <a:pPr lvl="2"/>
            <a:r>
              <a:rPr lang="nl-BE" sz="3600" dirty="0"/>
              <a:t>2 </a:t>
            </a:r>
            <a:r>
              <a:rPr lang="nl-BE" sz="3600" dirty="0" smtClean="0"/>
              <a:t>nurses </a:t>
            </a:r>
            <a:r>
              <a:rPr lang="nl-BE" sz="3600" dirty="0" err="1" smtClean="0"/>
              <a:t>with</a:t>
            </a:r>
            <a:r>
              <a:rPr lang="nl-BE" sz="3600" dirty="0" smtClean="0"/>
              <a:t> the late shift</a:t>
            </a:r>
          </a:p>
          <a:p>
            <a:pPr lvl="2"/>
            <a:r>
              <a:rPr lang="nl-BE" sz="3600" dirty="0" smtClean="0"/>
              <a:t>1 nurse </a:t>
            </a:r>
            <a:r>
              <a:rPr lang="nl-BE" sz="3600" dirty="0" err="1" smtClean="0"/>
              <a:t>with</a:t>
            </a:r>
            <a:r>
              <a:rPr lang="nl-BE" sz="3600" dirty="0" smtClean="0"/>
              <a:t> the </a:t>
            </a:r>
            <a:r>
              <a:rPr lang="nl-BE" sz="3600" dirty="0" err="1" smtClean="0"/>
              <a:t>night</a:t>
            </a:r>
            <a:r>
              <a:rPr lang="nl-BE" sz="3600" dirty="0" smtClean="0"/>
              <a:t> shift</a:t>
            </a:r>
            <a:endParaRPr lang="nl-BE" sz="3600" dirty="0"/>
          </a:p>
          <a:p>
            <a:pPr lvl="2"/>
            <a:endParaRPr lang="nl-BE" sz="3600" dirty="0"/>
          </a:p>
          <a:p>
            <a:pPr lvl="2"/>
            <a:endParaRPr lang="nl-BE" dirty="0" smtClean="0"/>
          </a:p>
          <a:p>
            <a:pPr>
              <a:buFontTx/>
              <a:buNone/>
            </a:pPr>
            <a:endParaRPr lang="nl-BE" dirty="0" smtClean="0"/>
          </a:p>
          <a:p>
            <a:endParaRPr lang="nl-BE" dirty="0" smtClean="0"/>
          </a:p>
        </p:txBody>
      </p:sp>
      <p:sp>
        <p:nvSpPr>
          <p:cNvPr id="8196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  <p:pic>
        <p:nvPicPr>
          <p:cNvPr id="8197" name="Picture 6" descr="SDC1093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882" y="3775413"/>
            <a:ext cx="4062110" cy="3046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967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Follow up </a:t>
            </a:r>
            <a:r>
              <a:rPr lang="nl-BE" dirty="0" err="1" smtClean="0"/>
              <a:t>work</a:t>
            </a:r>
            <a:r>
              <a:rPr lang="nl-BE" dirty="0" smtClean="0"/>
              <a:t> </a:t>
            </a:r>
            <a:r>
              <a:rPr lang="nl-BE" dirty="0" err="1" smtClean="0"/>
              <a:t>place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endParaRPr lang="nl-BE" dirty="0" smtClean="0"/>
          </a:p>
        </p:txBody>
      </p:sp>
      <p:sp>
        <p:nvSpPr>
          <p:cNvPr id="9219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Autofit/>
          </a:bodyPr>
          <a:lstStyle/>
          <a:p>
            <a:pPr marL="457200" indent="-457200">
              <a:buFontTx/>
              <a:buChar char="-"/>
            </a:pPr>
            <a:r>
              <a:rPr lang="nl-BE" sz="2600" dirty="0" smtClean="0"/>
              <a:t>Daily </a:t>
            </a:r>
            <a:r>
              <a:rPr lang="nl-BE" sz="2600" dirty="0" err="1" smtClean="0"/>
              <a:t>individual</a:t>
            </a:r>
            <a:r>
              <a:rPr lang="nl-BE" sz="2600" dirty="0" smtClean="0"/>
              <a:t> </a:t>
            </a:r>
            <a:r>
              <a:rPr lang="nl-BE" sz="2600" dirty="0" err="1" smtClean="0"/>
              <a:t>discussions</a:t>
            </a:r>
            <a:r>
              <a:rPr lang="nl-BE" sz="2600" dirty="0" smtClean="0"/>
              <a:t> </a:t>
            </a:r>
            <a:r>
              <a:rPr lang="nl-BE" sz="2600" dirty="0" err="1" smtClean="0"/>
              <a:t>and</a:t>
            </a:r>
            <a:r>
              <a:rPr lang="nl-BE" sz="2600" dirty="0" smtClean="0"/>
              <a:t> feedback </a:t>
            </a:r>
            <a:r>
              <a:rPr lang="nl-BE" sz="2600" dirty="0" err="1" smtClean="0"/>
              <a:t>with</a:t>
            </a:r>
            <a:r>
              <a:rPr lang="nl-BE" sz="2600" dirty="0" smtClean="0"/>
              <a:t> the student (student &amp; nurse </a:t>
            </a:r>
            <a:r>
              <a:rPr lang="nl-BE" sz="2600" dirty="0" err="1" smtClean="0"/>
              <a:t>possibly</a:t>
            </a:r>
            <a:r>
              <a:rPr lang="nl-BE" sz="2600" dirty="0" smtClean="0"/>
              <a:t> </a:t>
            </a:r>
            <a:r>
              <a:rPr lang="nl-BE" sz="2600" dirty="0" err="1" smtClean="0"/>
              <a:t>also</a:t>
            </a:r>
            <a:r>
              <a:rPr lang="nl-BE" sz="2600" dirty="0" smtClean="0"/>
              <a:t> teacher)</a:t>
            </a:r>
            <a:endParaRPr lang="nl-BE" sz="2600" dirty="0"/>
          </a:p>
          <a:p>
            <a:pPr marL="457200" indent="-457200">
              <a:buFontTx/>
              <a:buChar char="-"/>
            </a:pPr>
            <a:r>
              <a:rPr lang="nl-BE" sz="2600" dirty="0"/>
              <a:t>A</a:t>
            </a:r>
            <a:r>
              <a:rPr lang="nl-BE" sz="2600" dirty="0" smtClean="0"/>
              <a:t>ccess </a:t>
            </a:r>
            <a:r>
              <a:rPr lang="nl-BE" sz="2600" dirty="0" err="1" smtClean="0"/>
              <a:t>to</a:t>
            </a:r>
            <a:r>
              <a:rPr lang="nl-BE" sz="2600" dirty="0" smtClean="0"/>
              <a:t> </a:t>
            </a:r>
            <a:r>
              <a:rPr lang="nl-BE" sz="2600" dirty="0" err="1" smtClean="0"/>
              <a:t>daily</a:t>
            </a:r>
            <a:r>
              <a:rPr lang="nl-BE" sz="2600" dirty="0" smtClean="0"/>
              <a:t> </a:t>
            </a:r>
            <a:r>
              <a:rPr lang="nl-BE" sz="2600" dirty="0" err="1" smtClean="0"/>
              <a:t>reflections</a:t>
            </a:r>
            <a:r>
              <a:rPr lang="nl-BE" sz="2600" dirty="0" smtClean="0"/>
              <a:t> </a:t>
            </a:r>
            <a:r>
              <a:rPr lang="nl-BE" sz="2600" dirty="0" err="1" smtClean="0"/>
              <a:t>by</a:t>
            </a:r>
            <a:r>
              <a:rPr lang="nl-BE" sz="2600" dirty="0" smtClean="0"/>
              <a:t> </a:t>
            </a:r>
            <a:r>
              <a:rPr lang="nl-BE" sz="2600" dirty="0" smtClean="0"/>
              <a:t>the teacher present on the </a:t>
            </a:r>
            <a:r>
              <a:rPr lang="nl-BE" sz="2600" dirty="0" err="1" smtClean="0"/>
              <a:t>work</a:t>
            </a:r>
            <a:r>
              <a:rPr lang="nl-BE" sz="2600" dirty="0" smtClean="0"/>
              <a:t> </a:t>
            </a:r>
            <a:r>
              <a:rPr lang="nl-BE" sz="2600" dirty="0" err="1" smtClean="0"/>
              <a:t>place</a:t>
            </a:r>
            <a:endParaRPr lang="nl-BE" sz="2600" dirty="0" smtClean="0"/>
          </a:p>
          <a:p>
            <a:pPr marL="457200" indent="-457200">
              <a:buFontTx/>
              <a:buChar char="-"/>
            </a:pPr>
            <a:r>
              <a:rPr lang="nl-BE" sz="2600" dirty="0" smtClean="0"/>
              <a:t>Interim team meeting (</a:t>
            </a:r>
            <a:r>
              <a:rPr lang="nl-BE" sz="2600" dirty="0" err="1" smtClean="0"/>
              <a:t>only</a:t>
            </a:r>
            <a:r>
              <a:rPr lang="nl-BE" sz="2600" dirty="0" smtClean="0"/>
              <a:t> </a:t>
            </a:r>
            <a:r>
              <a:rPr lang="nl-BE" sz="2600" dirty="0" err="1" smtClean="0"/>
              <a:t>students</a:t>
            </a:r>
            <a:r>
              <a:rPr lang="nl-BE" sz="2600" dirty="0" smtClean="0"/>
              <a:t> </a:t>
            </a:r>
            <a:r>
              <a:rPr lang="nl-BE" sz="2600" dirty="0" err="1" smtClean="0"/>
              <a:t>and</a:t>
            </a:r>
            <a:r>
              <a:rPr lang="nl-BE" sz="2600" dirty="0" smtClean="0"/>
              <a:t> </a:t>
            </a:r>
            <a:r>
              <a:rPr lang="nl-BE" sz="2600" dirty="0" err="1" smtClean="0"/>
              <a:t>teachers</a:t>
            </a:r>
            <a:r>
              <a:rPr lang="nl-BE" sz="2600" dirty="0" smtClean="0"/>
              <a:t>)</a:t>
            </a:r>
          </a:p>
          <a:p>
            <a:pPr marL="457200" indent="-457200">
              <a:buFontTx/>
              <a:buChar char="-"/>
            </a:pPr>
            <a:r>
              <a:rPr lang="nl-BE" sz="2600" dirty="0"/>
              <a:t>Interim </a:t>
            </a:r>
            <a:r>
              <a:rPr lang="nl-BE" sz="2600" dirty="0" err="1"/>
              <a:t>and</a:t>
            </a:r>
            <a:r>
              <a:rPr lang="nl-BE" sz="2600" dirty="0"/>
              <a:t> </a:t>
            </a:r>
            <a:r>
              <a:rPr lang="nl-BE" sz="2600" dirty="0" err="1"/>
              <a:t>final</a:t>
            </a:r>
            <a:r>
              <a:rPr lang="nl-BE" sz="2600" dirty="0"/>
              <a:t> </a:t>
            </a:r>
            <a:r>
              <a:rPr lang="nl-BE" sz="2600" dirty="0" err="1" smtClean="0"/>
              <a:t>evaluation</a:t>
            </a:r>
            <a:r>
              <a:rPr lang="nl-BE" sz="2600" dirty="0" smtClean="0"/>
              <a:t> (student/mentor/teacher)</a:t>
            </a:r>
            <a:endParaRPr lang="nl-BE" sz="2600" dirty="0"/>
          </a:p>
          <a:p>
            <a:pPr marL="457200" indent="-457200">
              <a:buFontTx/>
              <a:buChar char="-"/>
            </a:pPr>
            <a:r>
              <a:rPr lang="nl-BE" sz="2600" dirty="0" smtClean="0"/>
              <a:t>Evaluation meeting </a:t>
            </a:r>
            <a:r>
              <a:rPr lang="nl-BE" sz="2600" dirty="0" err="1" smtClean="0"/>
              <a:t>with</a:t>
            </a:r>
            <a:r>
              <a:rPr lang="nl-BE" sz="2600" dirty="0" smtClean="0"/>
              <a:t> the </a:t>
            </a:r>
            <a:r>
              <a:rPr lang="nl-BE" sz="2600" dirty="0" err="1" smtClean="0"/>
              <a:t>head</a:t>
            </a:r>
            <a:r>
              <a:rPr lang="nl-BE" sz="2600" dirty="0" smtClean="0"/>
              <a:t> nurse, </a:t>
            </a:r>
            <a:r>
              <a:rPr lang="nl-BE" sz="2600" dirty="0" err="1" smtClean="0"/>
              <a:t>middle</a:t>
            </a:r>
            <a:r>
              <a:rPr lang="nl-BE" sz="2600" dirty="0" smtClean="0"/>
              <a:t> management, </a:t>
            </a:r>
            <a:r>
              <a:rPr lang="nl-BE" sz="2600" dirty="0" err="1" smtClean="0"/>
              <a:t>lecturers</a:t>
            </a:r>
            <a:r>
              <a:rPr lang="nl-BE" sz="2600" dirty="0" smtClean="0"/>
              <a:t> </a:t>
            </a:r>
            <a:r>
              <a:rPr lang="nl-BE" sz="2600" dirty="0" err="1" smtClean="0"/>
              <a:t>and</a:t>
            </a:r>
            <a:r>
              <a:rPr lang="nl-BE" sz="2600" dirty="0" smtClean="0"/>
              <a:t> nurses </a:t>
            </a:r>
            <a:r>
              <a:rPr lang="nl-BE" sz="2600" dirty="0" err="1" smtClean="0"/>
              <a:t>working</a:t>
            </a:r>
            <a:r>
              <a:rPr lang="nl-BE" sz="2600" dirty="0" smtClean="0"/>
              <a:t> on the </a:t>
            </a:r>
            <a:r>
              <a:rPr lang="nl-BE" sz="2600" dirty="0" err="1" smtClean="0"/>
              <a:t>work</a:t>
            </a:r>
            <a:r>
              <a:rPr lang="nl-BE" sz="2600" dirty="0" smtClean="0"/>
              <a:t> </a:t>
            </a:r>
            <a:r>
              <a:rPr lang="nl-BE" sz="2600" dirty="0" err="1" smtClean="0"/>
              <a:t>place</a:t>
            </a:r>
            <a:endParaRPr lang="nl-BE" sz="2600" dirty="0"/>
          </a:p>
        </p:txBody>
      </p:sp>
      <p:sp>
        <p:nvSpPr>
          <p:cNvPr id="9220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</p:spTree>
    <p:extLst>
      <p:ext uri="{BB962C8B-B14F-4D97-AF65-F5344CB8AC3E}">
        <p14:creationId xmlns:p14="http://schemas.microsoft.com/office/powerpoint/2010/main" val="318842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4000" dirty="0" smtClean="0"/>
              <a:t>5. </a:t>
            </a:r>
            <a:r>
              <a:rPr lang="nl-BE" sz="4000" dirty="0" err="1" smtClean="0"/>
              <a:t>Pitfalls</a:t>
            </a:r>
            <a:endParaRPr lang="nl-BE" sz="4000" dirty="0" smtClean="0"/>
          </a:p>
        </p:txBody>
      </p:sp>
      <p:sp>
        <p:nvSpPr>
          <p:cNvPr id="1024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Tx/>
              <a:buNone/>
            </a:pPr>
            <a:r>
              <a:rPr lang="nl-BE" dirty="0" smtClean="0"/>
              <a:t>Student:</a:t>
            </a:r>
          </a:p>
          <a:p>
            <a:r>
              <a:rPr lang="nl-BE" dirty="0" err="1" smtClean="0"/>
              <a:t>Acclimatize</a:t>
            </a:r>
            <a:r>
              <a:rPr lang="nl-BE" dirty="0" smtClean="0"/>
              <a:t>/ routine</a:t>
            </a:r>
          </a:p>
          <a:p>
            <a:r>
              <a:rPr lang="nl-BE" dirty="0" smtClean="0"/>
              <a:t>Focus on practical </a:t>
            </a:r>
            <a:r>
              <a:rPr lang="nl-BE" dirty="0" err="1" smtClean="0"/>
              <a:t>organization</a:t>
            </a:r>
            <a:endParaRPr lang="nl-BE" dirty="0" smtClean="0"/>
          </a:p>
          <a:p>
            <a:pPr>
              <a:buFontTx/>
              <a:buNone/>
            </a:pPr>
            <a:endParaRPr lang="nl-BE" dirty="0" smtClean="0"/>
          </a:p>
          <a:p>
            <a:pPr>
              <a:buFontTx/>
              <a:buNone/>
            </a:pPr>
            <a:r>
              <a:rPr lang="nl-BE" dirty="0"/>
              <a:t>L</a:t>
            </a:r>
            <a:r>
              <a:rPr lang="nl-BE" dirty="0" smtClean="0"/>
              <a:t>ector:</a:t>
            </a:r>
          </a:p>
          <a:p>
            <a:r>
              <a:rPr lang="nl-BE" dirty="0" err="1" smtClean="0"/>
              <a:t>Guarding</a:t>
            </a:r>
            <a:r>
              <a:rPr lang="nl-BE" dirty="0" smtClean="0"/>
              <a:t> the private </a:t>
            </a:r>
            <a:r>
              <a:rPr lang="nl-BE" dirty="0" err="1" smtClean="0"/>
              <a:t>work</a:t>
            </a:r>
            <a:r>
              <a:rPr lang="nl-BE" dirty="0" smtClean="0"/>
              <a:t> </a:t>
            </a:r>
            <a:r>
              <a:rPr lang="nl-BE" dirty="0" err="1" smtClean="0"/>
              <a:t>place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endParaRPr lang="nl-BE" dirty="0" smtClean="0"/>
          </a:p>
          <a:p>
            <a:r>
              <a:rPr lang="en-US" dirty="0" smtClean="0"/>
              <a:t>Don’t forget to involve </a:t>
            </a:r>
            <a:r>
              <a:rPr lang="en-US" dirty="0"/>
              <a:t>nurses at preparatory meetings and </a:t>
            </a:r>
            <a:r>
              <a:rPr lang="en-US" dirty="0" smtClean="0"/>
              <a:t>evaluations</a:t>
            </a:r>
          </a:p>
          <a:p>
            <a:endParaRPr lang="nl-BE" dirty="0" smtClean="0"/>
          </a:p>
          <a:p>
            <a:pPr>
              <a:buFontTx/>
              <a:buNone/>
            </a:pPr>
            <a:r>
              <a:rPr lang="nl-BE" dirty="0"/>
              <a:t>N</a:t>
            </a:r>
            <a:r>
              <a:rPr lang="nl-BE" dirty="0" smtClean="0"/>
              <a:t>urses: </a:t>
            </a:r>
          </a:p>
          <a:p>
            <a:r>
              <a:rPr lang="nl-BE" dirty="0" err="1" smtClean="0"/>
              <a:t>Finding</a:t>
            </a:r>
            <a:r>
              <a:rPr lang="nl-BE" dirty="0" smtClean="0"/>
              <a:t> a </a:t>
            </a:r>
            <a:r>
              <a:rPr lang="nl-BE" dirty="0" err="1" smtClean="0"/>
              <a:t>good</a:t>
            </a:r>
            <a:r>
              <a:rPr lang="nl-BE" dirty="0" smtClean="0"/>
              <a:t> </a:t>
            </a:r>
            <a:r>
              <a:rPr lang="nl-BE" dirty="0" err="1" smtClean="0"/>
              <a:t>balance</a:t>
            </a:r>
            <a:r>
              <a:rPr lang="nl-BE" dirty="0" smtClean="0"/>
              <a:t> </a:t>
            </a:r>
            <a:r>
              <a:rPr lang="nl-BE" dirty="0" err="1" smtClean="0"/>
              <a:t>between</a:t>
            </a:r>
            <a:r>
              <a:rPr lang="nl-BE" dirty="0" smtClean="0"/>
              <a:t> </a:t>
            </a:r>
            <a:r>
              <a:rPr lang="nl-BE" dirty="0" err="1" smtClean="0"/>
              <a:t>letting</a:t>
            </a:r>
            <a:r>
              <a:rPr lang="nl-BE" dirty="0" smtClean="0"/>
              <a:t> go – </a:t>
            </a:r>
            <a:r>
              <a:rPr lang="nl-BE" dirty="0" err="1" smtClean="0"/>
              <a:t>instructing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giving</a:t>
            </a:r>
            <a:r>
              <a:rPr lang="nl-BE" dirty="0" smtClean="0"/>
              <a:t> </a:t>
            </a:r>
            <a:r>
              <a:rPr lang="nl-BE" dirty="0" err="1" smtClean="0"/>
              <a:t>confidence</a:t>
            </a:r>
            <a:endParaRPr lang="nl-BE" dirty="0" smtClean="0"/>
          </a:p>
          <a:p>
            <a:pPr>
              <a:buFontTx/>
              <a:buNone/>
            </a:pPr>
            <a:endParaRPr lang="nl-BE" dirty="0" smtClean="0"/>
          </a:p>
          <a:p>
            <a:pPr>
              <a:buFontTx/>
              <a:buNone/>
            </a:pPr>
            <a:endParaRPr lang="nl-BE" dirty="0" smtClean="0"/>
          </a:p>
        </p:txBody>
      </p:sp>
      <p:sp>
        <p:nvSpPr>
          <p:cNvPr id="10244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</p:spTree>
    <p:extLst>
      <p:ext uri="{BB962C8B-B14F-4D97-AF65-F5344CB8AC3E}">
        <p14:creationId xmlns:p14="http://schemas.microsoft.com/office/powerpoint/2010/main" val="343201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BE" sz="4000" dirty="0" smtClean="0"/>
              <a:t>6. </a:t>
            </a:r>
            <a:r>
              <a:rPr lang="nl-BE" sz="4000" dirty="0" err="1" smtClean="0"/>
              <a:t>Experiences</a:t>
            </a:r>
            <a:r>
              <a:rPr lang="nl-BE" sz="4000" dirty="0" smtClean="0"/>
              <a:t> </a:t>
            </a:r>
            <a:r>
              <a:rPr lang="nl-BE" sz="4000" dirty="0" err="1" smtClean="0"/>
              <a:t>work</a:t>
            </a:r>
            <a:r>
              <a:rPr lang="nl-BE" sz="4000" dirty="0" smtClean="0"/>
              <a:t> </a:t>
            </a:r>
            <a:r>
              <a:rPr lang="nl-BE" sz="4000" dirty="0" err="1" smtClean="0"/>
              <a:t>place</a:t>
            </a:r>
            <a:r>
              <a:rPr lang="nl-BE" sz="4000" dirty="0" smtClean="0"/>
              <a:t> </a:t>
            </a:r>
            <a:r>
              <a:rPr lang="nl-BE" sz="4000" dirty="0" err="1" smtClean="0"/>
              <a:t>learning</a:t>
            </a:r>
            <a:endParaRPr lang="nl-BE" sz="4000" dirty="0" smtClean="0"/>
          </a:p>
        </p:txBody>
      </p:sp>
      <p:sp>
        <p:nvSpPr>
          <p:cNvPr id="11267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68313" y="1484313"/>
            <a:ext cx="4279900" cy="5000625"/>
          </a:xfrm>
        </p:spPr>
        <p:txBody>
          <a:bodyPr/>
          <a:lstStyle/>
          <a:p>
            <a:r>
              <a:rPr lang="nl-BE" dirty="0" smtClean="0"/>
              <a:t>Student</a:t>
            </a:r>
          </a:p>
          <a:p>
            <a:r>
              <a:rPr lang="nl-BE" dirty="0" smtClean="0"/>
              <a:t>Nurses</a:t>
            </a:r>
          </a:p>
        </p:txBody>
      </p:sp>
      <p:sp>
        <p:nvSpPr>
          <p:cNvPr id="11268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  <p:pic>
        <p:nvPicPr>
          <p:cNvPr id="11269" name="Picture 9" descr="SDC1094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2781300"/>
            <a:ext cx="4281487" cy="3211513"/>
          </a:xfrm>
        </p:spPr>
      </p:pic>
    </p:spTree>
    <p:extLst>
      <p:ext uri="{BB962C8B-B14F-4D97-AF65-F5344CB8AC3E}">
        <p14:creationId xmlns:p14="http://schemas.microsoft.com/office/powerpoint/2010/main" val="308232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>
          <a:xfrm>
            <a:off x="657948" y="442420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 </a:t>
            </a:r>
            <a:r>
              <a:rPr lang="en-US" dirty="0"/>
              <a:t>what extent </a:t>
            </a:r>
            <a:r>
              <a:rPr lang="en-US" dirty="0" smtClean="0"/>
              <a:t>is work </a:t>
            </a:r>
            <a:r>
              <a:rPr lang="en-US" dirty="0"/>
              <a:t>place </a:t>
            </a:r>
            <a:r>
              <a:rPr lang="en-US" dirty="0" smtClean="0"/>
              <a:t>learning an </a:t>
            </a:r>
            <a:r>
              <a:rPr lang="en-US" dirty="0"/>
              <a:t>added value for the students?</a:t>
            </a:r>
            <a:endParaRPr lang="nl-BE" dirty="0" smtClean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918952"/>
            <a:ext cx="8028852" cy="4748429"/>
          </a:xfrm>
        </p:spPr>
        <p:txBody>
          <a:bodyPr>
            <a:normAutofit fontScale="47500" lnSpcReduction="20000"/>
          </a:bodyPr>
          <a:lstStyle/>
          <a:p>
            <a:pPr marL="457200" indent="-457200">
              <a:buFontTx/>
              <a:buChar char="-"/>
              <a:defRPr/>
            </a:pPr>
            <a:r>
              <a:rPr lang="en-US" dirty="0" smtClean="0"/>
              <a:t>Students indicate that they have a </a:t>
            </a:r>
            <a:r>
              <a:rPr lang="en-US" dirty="0"/>
              <a:t>better view on the responsibilities and the total package of </a:t>
            </a:r>
            <a:r>
              <a:rPr lang="en-US" dirty="0" smtClean="0"/>
              <a:t>tasks</a:t>
            </a:r>
          </a:p>
          <a:p>
            <a:pPr marL="457200" indent="-457200">
              <a:buFontTx/>
              <a:buChar char="-"/>
              <a:defRPr/>
            </a:pPr>
            <a:r>
              <a:rPr lang="en-US" dirty="0" smtClean="0"/>
              <a:t>Students indicate that they learn to plan the care giving task: they learn to set priorities, to have an overview about the care. Students indicate that they don’t do any of these task at an ordinary internship</a:t>
            </a:r>
          </a:p>
          <a:p>
            <a:pPr marL="457200" indent="-457200">
              <a:buFontTx/>
              <a:buChar char="-"/>
              <a:defRPr/>
            </a:pPr>
            <a:r>
              <a:rPr lang="en-US" dirty="0" smtClean="0"/>
              <a:t>Students </a:t>
            </a:r>
            <a:r>
              <a:rPr lang="en-US" dirty="0"/>
              <a:t>are initiated in the administrative tasks of a </a:t>
            </a:r>
            <a:r>
              <a:rPr lang="en-US" dirty="0" smtClean="0"/>
              <a:t>nurse</a:t>
            </a:r>
          </a:p>
          <a:p>
            <a:pPr marL="457200" indent="-457200">
              <a:buFontTx/>
              <a:buChar char="-"/>
              <a:defRPr/>
            </a:pPr>
            <a:r>
              <a:rPr lang="en-US" dirty="0" smtClean="0"/>
              <a:t>Student learn be independent, </a:t>
            </a:r>
            <a:r>
              <a:rPr lang="en-US" dirty="0"/>
              <a:t>to take responsibility and get more </a:t>
            </a:r>
            <a:r>
              <a:rPr lang="en-US" dirty="0" smtClean="0"/>
              <a:t>confidence</a:t>
            </a:r>
          </a:p>
          <a:p>
            <a:pPr marL="457200" indent="-457200">
              <a:buFontTx/>
              <a:buChar char="-"/>
              <a:defRPr/>
            </a:pPr>
            <a:r>
              <a:rPr lang="en-US" dirty="0" smtClean="0"/>
              <a:t>Students </a:t>
            </a:r>
            <a:r>
              <a:rPr lang="en-US" dirty="0"/>
              <a:t>indicate that the contact with doctors increased or improved and that they have less </a:t>
            </a:r>
            <a:r>
              <a:rPr lang="en-US" dirty="0" smtClean="0"/>
              <a:t>fear </a:t>
            </a:r>
            <a:r>
              <a:rPr lang="en-US" dirty="0"/>
              <a:t>to the medical </a:t>
            </a:r>
            <a:r>
              <a:rPr lang="en-US" dirty="0" smtClean="0"/>
              <a:t>staff, they become more professional</a:t>
            </a:r>
          </a:p>
          <a:p>
            <a:pPr marL="457200" indent="-457200">
              <a:buFontTx/>
              <a:buChar char="-"/>
              <a:defRPr/>
            </a:pPr>
            <a:r>
              <a:rPr lang="en-US" dirty="0" smtClean="0"/>
              <a:t>They’re more confident to step into the working field</a:t>
            </a:r>
          </a:p>
          <a:p>
            <a:pPr marL="457200" indent="-457200">
              <a:buFontTx/>
              <a:buChar char="-"/>
              <a:defRPr/>
            </a:pPr>
            <a:r>
              <a:rPr lang="en-US" dirty="0" smtClean="0"/>
              <a:t>Students </a:t>
            </a:r>
            <a:r>
              <a:rPr lang="en-US" dirty="0"/>
              <a:t>indicate that they get to know themselves </a:t>
            </a:r>
            <a:r>
              <a:rPr lang="en-US" dirty="0" smtClean="0"/>
              <a:t>better, they have </a:t>
            </a:r>
            <a:r>
              <a:rPr lang="en-US" dirty="0"/>
              <a:t>a better view </a:t>
            </a:r>
            <a:r>
              <a:rPr lang="en-US" dirty="0" smtClean="0"/>
              <a:t>on </a:t>
            </a:r>
            <a:r>
              <a:rPr lang="en-US" dirty="0"/>
              <a:t>their own strengths and </a:t>
            </a:r>
            <a:r>
              <a:rPr lang="en-US" dirty="0" smtClean="0"/>
              <a:t>weaknesses</a:t>
            </a:r>
          </a:p>
          <a:p>
            <a:pPr marL="457200" indent="-457200">
              <a:buFontTx/>
              <a:buChar char="-"/>
              <a:defRPr/>
            </a:pPr>
            <a:r>
              <a:rPr lang="en-US" dirty="0" smtClean="0"/>
              <a:t>The training </a:t>
            </a:r>
            <a:r>
              <a:rPr lang="en-US" dirty="0"/>
              <a:t>period will therefore hopefully </a:t>
            </a:r>
            <a:r>
              <a:rPr lang="en-US" dirty="0" smtClean="0"/>
              <a:t>pass by more smoothly</a:t>
            </a:r>
          </a:p>
          <a:p>
            <a:pPr marL="457200" indent="-457200">
              <a:buFontTx/>
              <a:buChar char="-"/>
              <a:defRPr/>
            </a:pPr>
            <a:endParaRPr lang="en-US" dirty="0" smtClean="0"/>
          </a:p>
          <a:p>
            <a:pPr marL="457200" indent="-457200">
              <a:buFontTx/>
              <a:buChar char="-"/>
              <a:defRPr/>
            </a:pPr>
            <a:r>
              <a:rPr lang="en-US" i="1" dirty="0"/>
              <a:t>Experience of ' reality ' but with enough shelter and </a:t>
            </a:r>
            <a:r>
              <a:rPr lang="en-US" i="1" dirty="0" smtClean="0"/>
              <a:t>guidance</a:t>
            </a:r>
          </a:p>
          <a:p>
            <a:pPr marL="457200" indent="-457200">
              <a:buFontTx/>
              <a:buChar char="-"/>
              <a:defRPr/>
            </a:pPr>
            <a:r>
              <a:rPr lang="en-US" i="1" dirty="0" smtClean="0"/>
              <a:t>A very </a:t>
            </a:r>
            <a:r>
              <a:rPr lang="en-US" i="1" dirty="0"/>
              <a:t>fine and informative experience, you learn more than on an ordinary internship. Good experience</a:t>
            </a:r>
            <a:br>
              <a:rPr lang="en-US" i="1" dirty="0"/>
            </a:br>
            <a:r>
              <a:rPr lang="en-US" dirty="0"/>
              <a:t/>
            </a:r>
            <a:br>
              <a:rPr lang="en-US" dirty="0"/>
            </a:br>
            <a:endParaRPr lang="nl-BE" dirty="0" smtClean="0"/>
          </a:p>
          <a:p>
            <a:pPr>
              <a:defRPr/>
            </a:pP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val="245825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Evaluation </a:t>
            </a:r>
            <a:r>
              <a:rPr lang="nl-BE" dirty="0" err="1" smtClean="0"/>
              <a:t>by</a:t>
            </a:r>
            <a:r>
              <a:rPr lang="nl-BE" dirty="0" smtClean="0"/>
              <a:t> nurses</a:t>
            </a:r>
          </a:p>
        </p:txBody>
      </p:sp>
      <p:sp>
        <p:nvSpPr>
          <p:cNvPr id="27651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523232"/>
            <a:ext cx="8028852" cy="4645748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Tx/>
              <a:buChar char="-"/>
            </a:pPr>
            <a:r>
              <a:rPr lang="en-US" dirty="0" smtClean="0"/>
              <a:t>Nurses evaluated the work place learning mostly as positive. They found it worth repeating!</a:t>
            </a:r>
          </a:p>
          <a:p>
            <a:pPr marL="457200" indent="-457200">
              <a:buFontTx/>
              <a:buChar char="-"/>
            </a:pPr>
            <a:r>
              <a:rPr lang="en-US" smtClean="0"/>
              <a:t>Nurses </a:t>
            </a:r>
            <a:r>
              <a:rPr lang="en-US" dirty="0"/>
              <a:t>who normally do </a:t>
            </a:r>
            <a:r>
              <a:rPr lang="en-US" dirty="0" smtClean="0"/>
              <a:t>not fulfill the role of mentor, now explored </a:t>
            </a:r>
            <a:r>
              <a:rPr lang="en-US" dirty="0"/>
              <a:t>mentorship </a:t>
            </a:r>
            <a:endParaRPr lang="en-US" dirty="0" smtClean="0"/>
          </a:p>
          <a:p>
            <a:pPr marL="457200" indent="-457200">
              <a:buFontTx/>
              <a:buChar char="-"/>
            </a:pPr>
            <a:r>
              <a:rPr lang="en-US" dirty="0"/>
              <a:t>A</a:t>
            </a:r>
            <a:r>
              <a:rPr lang="en-US" dirty="0" smtClean="0"/>
              <a:t>dded </a:t>
            </a:r>
            <a:r>
              <a:rPr lang="en-US" dirty="0"/>
              <a:t>value for </a:t>
            </a:r>
            <a:r>
              <a:rPr lang="en-US" dirty="0" smtClean="0"/>
              <a:t>the nurses</a:t>
            </a:r>
            <a:r>
              <a:rPr lang="en-US" dirty="0"/>
              <a:t>: </a:t>
            </a:r>
            <a:endParaRPr lang="en-US" dirty="0" smtClean="0"/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 smtClean="0"/>
              <a:t>They learned to give daily feedback and to set the given feedback negotiable</a:t>
            </a:r>
          </a:p>
          <a:p>
            <a:pPr marL="457200" indent="-457200">
              <a:buFontTx/>
              <a:buChar char="-"/>
            </a:pPr>
            <a:r>
              <a:rPr lang="en-US" dirty="0"/>
              <a:t>B</a:t>
            </a:r>
            <a:r>
              <a:rPr lang="en-US" dirty="0" smtClean="0"/>
              <a:t>ottlenecks</a:t>
            </a:r>
            <a:r>
              <a:rPr lang="en-US" dirty="0"/>
              <a:t>: </a:t>
            </a:r>
            <a:endParaRPr lang="en-US" dirty="0" smtClean="0"/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/>
              <a:t>All the nurses said that they </a:t>
            </a:r>
            <a:r>
              <a:rPr lang="en-US" dirty="0" smtClean="0"/>
              <a:t>experienced </a:t>
            </a:r>
            <a:r>
              <a:rPr lang="en-US" dirty="0"/>
              <a:t>a certain pressure during the first two weeks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/>
              <a:t>insufficient linkage to the same nurse </a:t>
            </a:r>
          </a:p>
          <a:p>
            <a:pPr marL="727075" lvl="1" indent="-457200">
              <a:buFont typeface="Wingdings" panose="05000000000000000000" pitchFamily="2" charset="2"/>
              <a:buChar char="Ø"/>
            </a:pPr>
            <a:r>
              <a:rPr lang="en-US" dirty="0"/>
              <a:t>greater responsibility</a:t>
            </a:r>
          </a:p>
          <a:p>
            <a:endParaRPr lang="nl-BE" dirty="0" smtClean="0"/>
          </a:p>
        </p:txBody>
      </p:sp>
      <p:sp>
        <p:nvSpPr>
          <p:cNvPr id="27652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</p:spTree>
    <p:extLst>
      <p:ext uri="{BB962C8B-B14F-4D97-AF65-F5344CB8AC3E}">
        <p14:creationId xmlns:p14="http://schemas.microsoft.com/office/powerpoint/2010/main" val="132839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Conclusion</a:t>
            </a:r>
            <a:endParaRPr lang="nl-BE" dirty="0" smtClean="0"/>
          </a:p>
        </p:txBody>
      </p:sp>
      <p:sp>
        <p:nvSpPr>
          <p:cNvPr id="28675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 err="1" smtClean="0"/>
              <a:t>Work</a:t>
            </a:r>
            <a:r>
              <a:rPr lang="nl-BE" dirty="0" smtClean="0"/>
              <a:t> </a:t>
            </a:r>
            <a:r>
              <a:rPr lang="nl-BE" dirty="0" err="1" smtClean="0"/>
              <a:t>place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 is a </a:t>
            </a:r>
            <a:r>
              <a:rPr lang="nl-BE" dirty="0" err="1" smtClean="0"/>
              <a:t>great</a:t>
            </a:r>
            <a:r>
              <a:rPr lang="nl-BE" dirty="0" smtClean="0"/>
              <a:t> investment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all</a:t>
            </a:r>
            <a:r>
              <a:rPr lang="nl-BE" dirty="0" smtClean="0"/>
              <a:t> the nurses</a:t>
            </a:r>
          </a:p>
          <a:p>
            <a:pPr lvl="1">
              <a:buFontTx/>
              <a:buNone/>
            </a:pPr>
            <a:r>
              <a:rPr lang="nl-BE" dirty="0" smtClean="0"/>
              <a:t>BUT</a:t>
            </a:r>
          </a:p>
          <a:p>
            <a:pPr>
              <a:buFontTx/>
              <a:buNone/>
            </a:pPr>
            <a:r>
              <a:rPr lang="nl-BE" dirty="0" smtClean="0"/>
              <a:t>A </a:t>
            </a:r>
            <a:r>
              <a:rPr lang="nl-BE" dirty="0" err="1" smtClean="0"/>
              <a:t>huge</a:t>
            </a:r>
            <a:r>
              <a:rPr lang="nl-BE" dirty="0" smtClean="0"/>
              <a:t> </a:t>
            </a:r>
            <a:r>
              <a:rPr lang="nl-BE" dirty="0" err="1" smtClean="0"/>
              <a:t>added</a:t>
            </a:r>
            <a:r>
              <a:rPr lang="nl-BE" dirty="0" smtClean="0"/>
              <a:t> </a:t>
            </a:r>
            <a:r>
              <a:rPr lang="nl-BE" dirty="0" err="1" smtClean="0"/>
              <a:t>value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the </a:t>
            </a:r>
            <a:r>
              <a:rPr lang="nl-BE" dirty="0" err="1" smtClean="0"/>
              <a:t>students</a:t>
            </a:r>
            <a:endParaRPr lang="nl-BE" dirty="0" smtClean="0"/>
          </a:p>
          <a:p>
            <a:pPr>
              <a:buFontTx/>
              <a:buNone/>
            </a:pPr>
            <a:endParaRPr lang="nl-BE" dirty="0" smtClean="0"/>
          </a:p>
          <a:p>
            <a:r>
              <a:rPr lang="nl-BE" dirty="0" err="1" smtClean="0"/>
              <a:t>Work</a:t>
            </a:r>
            <a:r>
              <a:rPr lang="nl-BE" dirty="0" smtClean="0"/>
              <a:t> </a:t>
            </a:r>
            <a:r>
              <a:rPr lang="nl-BE" dirty="0" err="1" smtClean="0"/>
              <a:t>place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 is </a:t>
            </a:r>
            <a:r>
              <a:rPr lang="nl-BE" dirty="0" err="1" smtClean="0"/>
              <a:t>always</a:t>
            </a:r>
            <a:r>
              <a:rPr lang="nl-BE" dirty="0" smtClean="0"/>
              <a:t> a pilot project. </a:t>
            </a:r>
          </a:p>
          <a:p>
            <a:r>
              <a:rPr lang="en-US" dirty="0" smtClean="0"/>
              <a:t>All </a:t>
            </a:r>
            <a:r>
              <a:rPr lang="en-US" dirty="0"/>
              <a:t>problems should always be discussed as soon as possible </a:t>
            </a:r>
            <a:r>
              <a:rPr lang="en-US" dirty="0" smtClean="0"/>
              <a:t>and then deal with them</a:t>
            </a:r>
            <a:endParaRPr lang="nl-BE" dirty="0" smtClean="0"/>
          </a:p>
        </p:txBody>
      </p:sp>
      <p:sp>
        <p:nvSpPr>
          <p:cNvPr id="28676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</p:spTree>
    <p:extLst>
      <p:ext uri="{BB962C8B-B14F-4D97-AF65-F5344CB8AC3E}">
        <p14:creationId xmlns:p14="http://schemas.microsoft.com/office/powerpoint/2010/main" val="367729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1224" y="54062"/>
            <a:ext cx="7353835" cy="6019469"/>
          </a:xfrm>
          <a:prstGeom prst="rect">
            <a:avLst/>
          </a:prstGeom>
        </p:spPr>
      </p:pic>
      <p:sp>
        <p:nvSpPr>
          <p:cNvPr id="29700" name="Tijdelijke aanduiding voor voettekst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l-NL" smtClean="0"/>
              <a:t> - </a:t>
            </a:r>
          </a:p>
        </p:txBody>
      </p:sp>
    </p:spTree>
    <p:extLst>
      <p:ext uri="{BB962C8B-B14F-4D97-AF65-F5344CB8AC3E}">
        <p14:creationId xmlns:p14="http://schemas.microsoft.com/office/powerpoint/2010/main" val="263113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393</TotalTime>
  <Words>1401</Words>
  <Application>Microsoft Office PowerPoint</Application>
  <PresentationFormat>Diavoorstelling (4:3)</PresentationFormat>
  <Paragraphs>211</Paragraphs>
  <Slides>23</Slides>
  <Notes>22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23</vt:i4>
      </vt:variant>
    </vt:vector>
  </HeadingPairs>
  <TitlesOfParts>
    <vt:vector size="34" baseType="lpstr">
      <vt:lpstr>Arial</vt:lpstr>
      <vt:lpstr>Calibri</vt:lpstr>
      <vt:lpstr>Corbel</vt:lpstr>
      <vt:lpstr>Wingdings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Work place learning </vt:lpstr>
      <vt:lpstr>What is work place learning? </vt:lpstr>
      <vt:lpstr>Anno 2008</vt:lpstr>
      <vt:lpstr>2012-2013: project work place learning</vt:lpstr>
      <vt:lpstr>Characteristics work place learning  </vt:lpstr>
      <vt:lpstr>Objectives and results</vt:lpstr>
      <vt:lpstr>What do we expect from the cooperative hospital?</vt:lpstr>
      <vt:lpstr>Advantages for the hospital</vt:lpstr>
      <vt:lpstr>Advantages for the student</vt:lpstr>
      <vt:lpstr>Role of the mentor</vt:lpstr>
      <vt:lpstr>3. Preparations work place learning</vt:lpstr>
      <vt:lpstr>Preparations </vt:lpstr>
      <vt:lpstr>Preparations</vt:lpstr>
      <vt:lpstr>Preparations</vt:lpstr>
      <vt:lpstr>Preparations: practical</vt:lpstr>
      <vt:lpstr>Follow up work place learning</vt:lpstr>
      <vt:lpstr>5. Pitfalls</vt:lpstr>
      <vt:lpstr>6. Experiences work place learning</vt:lpstr>
      <vt:lpstr>To what extent is work place learning an added value for the students?</vt:lpstr>
      <vt:lpstr>Evaluation by nurses</vt:lpstr>
      <vt:lpstr>Conclusion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Dorien De Meyer</cp:lastModifiedBy>
  <cp:revision>66</cp:revision>
  <dcterms:created xsi:type="dcterms:W3CDTF">2014-09-23T11:25:01Z</dcterms:created>
  <dcterms:modified xsi:type="dcterms:W3CDTF">2014-10-12T14:51:04Z</dcterms:modified>
</cp:coreProperties>
</file>